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0" r:id="rId3"/>
    <p:sldId id="257" r:id="rId4"/>
    <p:sldId id="258" r:id="rId5"/>
    <p:sldId id="259" r:id="rId6"/>
    <p:sldId id="263" r:id="rId7"/>
    <p:sldId id="262" r:id="rId8"/>
    <p:sldId id="261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A6301-E164-4F85-A75F-9E6A58F28FB8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E91B8-3943-4FCE-8D31-09A2EFABF4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E91B8-3943-4FCE-8D31-09A2EFABF465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E91B8-3943-4FCE-8D31-09A2EFABF465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07188F5-6418-46CE-989C-973BBFEA46A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89207F-DA28-4D9A-BB11-41DC0FDFA87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88F5-6418-46CE-989C-973BBFEA46A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207F-DA28-4D9A-BB11-41DC0FDFA8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88F5-6418-46CE-989C-973BBFEA46A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207F-DA28-4D9A-BB11-41DC0FDFA8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7188F5-6418-46CE-989C-973BBFEA46A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89207F-DA28-4D9A-BB11-41DC0FDFA8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07188F5-6418-46CE-989C-973BBFEA46A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89207F-DA28-4D9A-BB11-41DC0FDFA87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88F5-6418-46CE-989C-973BBFEA46A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207F-DA28-4D9A-BB11-41DC0FDFA87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88F5-6418-46CE-989C-973BBFEA46A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207F-DA28-4D9A-BB11-41DC0FDFA8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7188F5-6418-46CE-989C-973BBFEA46A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89207F-DA28-4D9A-BB11-41DC0FDFA8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88F5-6418-46CE-989C-973BBFEA46A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207F-DA28-4D9A-BB11-41DC0FDFA8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7188F5-6418-46CE-989C-973BBFEA46A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89207F-DA28-4D9A-BB11-41DC0FDFA87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7188F5-6418-46CE-989C-973BBFEA46A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89207F-DA28-4D9A-BB11-41DC0FDFA87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07188F5-6418-46CE-989C-973BBFEA46A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89207F-DA28-4D9A-BB11-41DC0FDFA8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7221" y="714356"/>
            <a:ext cx="51844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ТЕМА 4. </a:t>
            </a:r>
          </a:p>
          <a:p>
            <a:pPr algn="ctr"/>
            <a:endParaRPr lang="ru-RU" sz="2400" b="1" dirty="0" smtClean="0"/>
          </a:p>
          <a:p>
            <a:r>
              <a:rPr lang="ru-RU" sz="2400" b="1" dirty="0" smtClean="0"/>
              <a:t>ТЕКУЩЕЕ ПЛАНИРОВАНИЕ 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13284" y="4714884"/>
            <a:ext cx="644118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dirty="0"/>
              <a:t>Текущий план автоэксплуатационного предприятия.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Текущий план авторемонтного предприятия.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Текущий план транспортно-экспедиционного </a:t>
            </a:r>
            <a:endParaRPr lang="ru-RU" dirty="0" smtClean="0"/>
          </a:p>
          <a:p>
            <a:pPr marL="342900" lvl="0" indent="-342900"/>
            <a:r>
              <a:rPr lang="ru-RU" dirty="0" smtClean="0"/>
              <a:t>предприятия.</a:t>
            </a:r>
          </a:p>
          <a:p>
            <a:pPr marL="342900" lvl="0" indent="-342900"/>
            <a:r>
              <a:rPr lang="ru-RU" dirty="0" smtClean="0"/>
              <a:t>4. Текущий </a:t>
            </a:r>
            <a:r>
              <a:rPr lang="ru-RU" dirty="0"/>
              <a:t>план предприятий автосервиса.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42852"/>
            <a:ext cx="600079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ПЛАН ПО КАПИТАЛЬНЫМ ВЛОЖЕНИЯМ И КАПИТАЛЬНОМУ СТРОИТЕЛЬСТВУ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357298"/>
            <a:ext cx="8072494" cy="2677656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План, связан с разработкой мероприятий по обновлению и развитию производственных  мощностей предприятия. </a:t>
            </a:r>
            <a:endParaRPr lang="ru-RU" sz="2400" dirty="0" smtClean="0"/>
          </a:p>
          <a:p>
            <a:pPr algn="ctr"/>
            <a:r>
              <a:rPr lang="ru-RU" sz="2400" dirty="0" smtClean="0"/>
              <a:t>***</a:t>
            </a:r>
            <a:endParaRPr lang="ru-RU" sz="2400" dirty="0"/>
          </a:p>
          <a:p>
            <a:pPr algn="ctr"/>
            <a:r>
              <a:rPr lang="ru-RU" sz="2400" dirty="0" smtClean="0"/>
              <a:t>В </a:t>
            </a:r>
            <a:r>
              <a:rPr lang="ru-RU" sz="2400" dirty="0"/>
              <a:t>плане определяются объемы капитального строительства, потребности в ресурсах, источники финансирования, сроки, исполнители.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14290"/>
            <a:ext cx="671517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ПЛАН ПОВЫШЕНИЯ ЭКОНОМИЧЕСКОЙ ЭФФЕКТИВНОСТИ ПРОИЗВОДСТВА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-815498" y="3101459"/>
            <a:ext cx="285752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НАПРАВЛЕНИЯ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928670"/>
            <a:ext cx="728667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Обобщающие показатели (себестоимость, прибыль, рентабельность)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7290" y="1643050"/>
            <a:ext cx="728667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Показатели повышения эффективности использования основных фондов и оборотных средств (фондоотдача, </a:t>
            </a:r>
            <a:r>
              <a:rPr lang="ru-RU" dirty="0" err="1"/>
              <a:t>фондоемкость</a:t>
            </a:r>
            <a:r>
              <a:rPr lang="ru-RU" dirty="0"/>
              <a:t>, </a:t>
            </a:r>
            <a:r>
              <a:rPr lang="ru-RU" dirty="0" err="1"/>
              <a:t>фондовооруженность</a:t>
            </a:r>
            <a:r>
              <a:rPr lang="ru-RU" dirty="0"/>
              <a:t>, количество оборотов оборотных средств, продолжительность оборота)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57290" y="2928934"/>
            <a:ext cx="728667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Показатели </a:t>
            </a:r>
            <a:r>
              <a:rPr lang="ru-RU" dirty="0"/>
              <a:t>эффективности использования трудовых ресурсов (показатели производительности труда, относительная экономия по оплате труда, условное сокращение численности работников</a:t>
            </a:r>
            <a:r>
              <a:rPr lang="ru-RU" dirty="0" smtClean="0"/>
              <a:t>)</a:t>
            </a:r>
            <a:endParaRPr lang="ru-RU" dirty="0"/>
          </a:p>
        </p:txBody>
      </p:sp>
      <p:cxnSp>
        <p:nvCxnSpPr>
          <p:cNvPr id="7" name="Прямая со стрелкой 6"/>
          <p:cNvCxnSpPr>
            <a:stCxn id="3" idx="2"/>
            <a:endCxn id="4" idx="1"/>
          </p:cNvCxnSpPr>
          <p:nvPr/>
        </p:nvCxnSpPr>
        <p:spPr>
          <a:xfrm flipV="1">
            <a:off x="797929" y="1251836"/>
            <a:ext cx="559361" cy="2034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3" idx="2"/>
            <a:endCxn id="5" idx="1"/>
          </p:cNvCxnSpPr>
          <p:nvPr/>
        </p:nvCxnSpPr>
        <p:spPr>
          <a:xfrm flipV="1">
            <a:off x="797929" y="2243215"/>
            <a:ext cx="559361" cy="1042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2"/>
            <a:endCxn id="6" idx="1"/>
          </p:cNvCxnSpPr>
          <p:nvPr/>
        </p:nvCxnSpPr>
        <p:spPr>
          <a:xfrm>
            <a:off x="797929" y="3286125"/>
            <a:ext cx="559361" cy="2429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57290" y="4214818"/>
            <a:ext cx="728667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Показатели повышения эффективности использования материальных ресурсов (материалоемкость, энергоемкость, экономия ресурсов)</a:t>
            </a:r>
          </a:p>
        </p:txBody>
      </p:sp>
      <p:cxnSp>
        <p:nvCxnSpPr>
          <p:cNvPr id="11" name="Прямая со стрелкой 10"/>
          <p:cNvCxnSpPr>
            <a:stCxn id="3" idx="2"/>
            <a:endCxn id="10" idx="1"/>
          </p:cNvCxnSpPr>
          <p:nvPr/>
        </p:nvCxnSpPr>
        <p:spPr>
          <a:xfrm>
            <a:off x="797929" y="3286125"/>
            <a:ext cx="559361" cy="1390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357290" y="5286388"/>
            <a:ext cx="728667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Показатели эффективности нововведений (внедрения новой техники, технологий, методов организации производства, труда и управления)</a:t>
            </a:r>
          </a:p>
        </p:txBody>
      </p:sp>
      <p:cxnSp>
        <p:nvCxnSpPr>
          <p:cNvPr id="50" name="Прямая со стрелкой 49"/>
          <p:cNvCxnSpPr>
            <a:stCxn id="3" idx="2"/>
            <a:endCxn id="48" idx="1"/>
          </p:cNvCxnSpPr>
          <p:nvPr/>
        </p:nvCxnSpPr>
        <p:spPr>
          <a:xfrm>
            <a:off x="797929" y="3286125"/>
            <a:ext cx="559361" cy="2461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6938" y="285728"/>
            <a:ext cx="720101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ПЛАН ПО СЕБЕСТОИМОСТИ ДОХОДАМ, ПРИБЫЛИ И </a:t>
            </a:r>
          </a:p>
          <a:p>
            <a:pPr algn="ctr"/>
            <a:r>
              <a:rPr lang="ru-RU" b="1" dirty="0" smtClean="0"/>
              <a:t>РЕНТАБЕЛЬНОСТИ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00364" y="1571612"/>
            <a:ext cx="304602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ФИНАНСОВЫЙ ПЛАН</a:t>
            </a:r>
            <a:endParaRPr lang="ru-RU" b="1" dirty="0"/>
          </a:p>
        </p:txBody>
      </p:sp>
      <p:sp>
        <p:nvSpPr>
          <p:cNvPr id="4" name="Плюс 3"/>
          <p:cNvSpPr/>
          <p:nvPr/>
        </p:nvSpPr>
        <p:spPr>
          <a:xfrm>
            <a:off x="4286248" y="1071546"/>
            <a:ext cx="500066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071934" y="2214554"/>
            <a:ext cx="71438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71604" y="3214686"/>
            <a:ext cx="609814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СМ. ТЕМУ 8. ФИНАНСОВОЕ ПЛАНИРОВАНИЕ 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14290"/>
            <a:ext cx="654057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ПЛАН СОЦИАЛЬНОГО РАЗВИТИЯ КОЛЛЕКТИВА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-815498" y="3101459"/>
            <a:ext cx="285752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НАПРАВЛЕНИЯ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928670"/>
            <a:ext cx="728667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Формирование и совершенствование социально-демографической структуры коллектива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728" y="1857364"/>
            <a:ext cx="7286676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Мероприятия по улучшению условий и охраны </a:t>
            </a:r>
            <a:r>
              <a:rPr lang="ru-RU" dirty="0" smtClean="0"/>
              <a:t>труда: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технические</a:t>
            </a:r>
            <a:r>
              <a:rPr lang="ru-RU" dirty="0" smtClean="0"/>
              <a:t> </a:t>
            </a:r>
            <a:r>
              <a:rPr lang="ru-RU" dirty="0"/>
              <a:t>(уровень механизации, автоматизации производства, применение новых видов </a:t>
            </a:r>
            <a:r>
              <a:rPr lang="ru-RU" dirty="0" smtClean="0"/>
              <a:t>оборудования)</a:t>
            </a:r>
            <a:endParaRPr lang="ru-RU" dirty="0"/>
          </a:p>
          <a:p>
            <a:pPr lvl="0" algn="just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санитарно-гигиенические </a:t>
            </a:r>
            <a:r>
              <a:rPr lang="ru-RU" b="1" dirty="0"/>
              <a:t>условия </a:t>
            </a:r>
            <a:r>
              <a:rPr lang="ru-RU" b="1" dirty="0" smtClean="0"/>
              <a:t>труда</a:t>
            </a:r>
            <a:endParaRPr lang="ru-RU" dirty="0"/>
          </a:p>
          <a:p>
            <a:pPr lvl="0" algn="just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психофизические </a:t>
            </a:r>
            <a:r>
              <a:rPr lang="ru-RU" b="1" dirty="0"/>
              <a:t>условия труда </a:t>
            </a:r>
            <a:r>
              <a:rPr lang="ru-RU" dirty="0"/>
              <a:t>(промышленная эстетика, рабочая поза, темп, ритм работы, режим труда и </a:t>
            </a:r>
            <a:r>
              <a:rPr lang="ru-RU" dirty="0" smtClean="0"/>
              <a:t>отдыха)</a:t>
            </a:r>
            <a:endParaRPr lang="ru-RU" dirty="0"/>
          </a:p>
          <a:p>
            <a:pPr lvl="0" algn="just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санитарно-бытовые</a:t>
            </a:r>
            <a:r>
              <a:rPr lang="ru-RU" dirty="0" smtClean="0"/>
              <a:t> </a:t>
            </a:r>
            <a:r>
              <a:rPr lang="ru-RU" dirty="0"/>
              <a:t>(обеспеченность медицинским обслуживанием, питанием, отдыхом, </a:t>
            </a:r>
            <a:r>
              <a:rPr lang="ru-RU" dirty="0" smtClean="0"/>
              <a:t>лечением)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28728" y="4429132"/>
            <a:ext cx="728667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Мероприятия по улучшению социально-культурных и жилищно-бытовых </a:t>
            </a:r>
            <a:r>
              <a:rPr lang="ru-RU" dirty="0" smtClean="0"/>
              <a:t>условий</a:t>
            </a:r>
            <a:endParaRPr lang="ru-RU" dirty="0"/>
          </a:p>
        </p:txBody>
      </p:sp>
      <p:cxnSp>
        <p:nvCxnSpPr>
          <p:cNvPr id="7" name="Прямая со стрелкой 6"/>
          <p:cNvCxnSpPr>
            <a:stCxn id="3" idx="2"/>
            <a:endCxn id="4" idx="1"/>
          </p:cNvCxnSpPr>
          <p:nvPr/>
        </p:nvCxnSpPr>
        <p:spPr>
          <a:xfrm flipV="1">
            <a:off x="797929" y="1251836"/>
            <a:ext cx="630799" cy="2034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3" idx="2"/>
            <a:endCxn id="5" idx="1"/>
          </p:cNvCxnSpPr>
          <p:nvPr/>
        </p:nvCxnSpPr>
        <p:spPr>
          <a:xfrm flipV="1">
            <a:off x="797929" y="3011526"/>
            <a:ext cx="630799" cy="274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2"/>
            <a:endCxn id="6" idx="1"/>
          </p:cNvCxnSpPr>
          <p:nvPr/>
        </p:nvCxnSpPr>
        <p:spPr>
          <a:xfrm>
            <a:off x="797929" y="3286125"/>
            <a:ext cx="630799" cy="1466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28728" y="5357826"/>
            <a:ext cx="72866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Совершенствование руководства коллективом</a:t>
            </a:r>
          </a:p>
        </p:txBody>
      </p:sp>
      <p:cxnSp>
        <p:nvCxnSpPr>
          <p:cNvPr id="11" name="Прямая со стрелкой 10"/>
          <p:cNvCxnSpPr>
            <a:stCxn id="3" idx="2"/>
            <a:endCxn id="10" idx="1"/>
          </p:cNvCxnSpPr>
          <p:nvPr/>
        </p:nvCxnSpPr>
        <p:spPr>
          <a:xfrm>
            <a:off x="797929" y="3286125"/>
            <a:ext cx="630799" cy="2256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42852"/>
            <a:ext cx="721523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ПЛАН ПО ОХРАНЕ ПРИРОДЫ И РАЦИОНАЛЬНОГО ИСПОЛЬЗОВАНИЯ ПРИРОДНЫХ РЕСУРСОВ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4" y="928670"/>
          <a:ext cx="8429682" cy="5352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2"/>
                <a:gridCol w="3071834"/>
                <a:gridCol w="2286016"/>
              </a:tblGrid>
              <a:tr h="40639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НАПРАВЛЕНИЯ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795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Охрана и рациональное использование водных ресурсов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Охрана воздушного бассейна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Утилизация отходов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40639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Суммарный объем забора воды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Общее количество вредных веществ, отходящих от стационарных и передвижных источников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образовавшихся твердых отходов</a:t>
                      </a:r>
                      <a:endParaRPr lang="ru-RU" dirty="0"/>
                    </a:p>
                  </a:txBody>
                  <a:tcPr anchor="ctr"/>
                </a:tc>
              </a:tr>
              <a:tr h="4063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Передача воды</a:t>
                      </a: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ингредиентам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утилизированных твердых отходов</a:t>
                      </a:r>
                      <a:endParaRPr lang="ru-RU" dirty="0"/>
                    </a:p>
                  </a:txBody>
                  <a:tcPr anchor="ctr"/>
                </a:tc>
              </a:tr>
              <a:tr h="40639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Объемы сточных вод, в том числе очищенных и неочищенных.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выброшенных в атмосферу вредных веществ очищенных и неочищенных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отходов, подлежащих захоронению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1500166" y="2500306"/>
            <a:ext cx="50006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572000" y="2500306"/>
            <a:ext cx="50006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7286644" y="2500306"/>
            <a:ext cx="50006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214290"/>
            <a:ext cx="6971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1. Текущий </a:t>
            </a:r>
            <a:r>
              <a:rPr lang="ru-RU" b="1" dirty="0"/>
              <a:t>план автоэксплуатационного предприятия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071934" y="571480"/>
            <a:ext cx="57150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flipH="1">
            <a:off x="428595" y="928670"/>
            <a:ext cx="814393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Разделы текущего плана автоэксплуатационного предприятия 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1357298"/>
            <a:ext cx="8001056" cy="585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ru-RU" dirty="0" smtClean="0">
                <a:sym typeface="Wingdings"/>
              </a:rPr>
              <a:t> </a:t>
            </a:r>
            <a:r>
              <a:rPr lang="ru-RU" dirty="0" smtClean="0"/>
              <a:t>План </a:t>
            </a:r>
            <a:r>
              <a:rPr lang="ru-RU" dirty="0"/>
              <a:t>перевозок грузов  (пассажиров</a:t>
            </a:r>
            <a:r>
              <a:rPr lang="ru-RU" dirty="0" smtClean="0"/>
              <a:t>).</a:t>
            </a:r>
            <a:endParaRPr lang="ru-RU" dirty="0"/>
          </a:p>
          <a:p>
            <a:pPr lvl="0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ru-RU" dirty="0" smtClean="0">
                <a:sym typeface="Wingdings"/>
              </a:rPr>
              <a:t> </a:t>
            </a:r>
            <a:r>
              <a:rPr lang="ru-RU" dirty="0" smtClean="0"/>
              <a:t>План </a:t>
            </a:r>
            <a:r>
              <a:rPr lang="ru-RU" dirty="0"/>
              <a:t>по эксплуатации подвижного состава</a:t>
            </a:r>
            <a:r>
              <a:rPr lang="ru-RU" dirty="0" smtClean="0"/>
              <a:t>.</a:t>
            </a:r>
            <a:endParaRPr lang="ru-RU" dirty="0"/>
          </a:p>
          <a:p>
            <a:pPr lvl="0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ru-RU" dirty="0" smtClean="0">
                <a:sym typeface="Wingdings"/>
              </a:rPr>
              <a:t> </a:t>
            </a:r>
            <a:r>
              <a:rPr lang="ru-RU" dirty="0" smtClean="0"/>
              <a:t>План </a:t>
            </a:r>
            <a:r>
              <a:rPr lang="ru-RU" dirty="0"/>
              <a:t>по текущему обслуживанию и ремонту подвижного состава</a:t>
            </a:r>
            <a:r>
              <a:rPr lang="ru-RU" dirty="0" smtClean="0"/>
              <a:t>.</a:t>
            </a:r>
            <a:endParaRPr lang="ru-RU" dirty="0"/>
          </a:p>
          <a:p>
            <a:pPr lvl="0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ru-RU" dirty="0" smtClean="0">
                <a:sym typeface="Wingdings"/>
              </a:rPr>
              <a:t> </a:t>
            </a:r>
            <a:r>
              <a:rPr lang="ru-RU" dirty="0" smtClean="0"/>
              <a:t>План </a:t>
            </a:r>
            <a:r>
              <a:rPr lang="ru-RU" dirty="0"/>
              <a:t>технического развития и организации производства</a:t>
            </a:r>
            <a:r>
              <a:rPr lang="ru-RU" dirty="0" smtClean="0"/>
              <a:t>.</a:t>
            </a:r>
            <a:endParaRPr lang="ru-RU" dirty="0"/>
          </a:p>
          <a:p>
            <a:pPr lvl="0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ru-RU" dirty="0" smtClean="0">
                <a:sym typeface="Wingdings"/>
              </a:rPr>
              <a:t> </a:t>
            </a:r>
            <a:r>
              <a:rPr lang="ru-RU" dirty="0" smtClean="0"/>
              <a:t>План </a:t>
            </a:r>
            <a:r>
              <a:rPr lang="ru-RU" dirty="0"/>
              <a:t>материально-технического обеспечения</a:t>
            </a:r>
            <a:r>
              <a:rPr lang="ru-RU" dirty="0" smtClean="0"/>
              <a:t>.</a:t>
            </a:r>
            <a:endParaRPr lang="ru-RU" dirty="0"/>
          </a:p>
          <a:p>
            <a:pPr lvl="0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ru-RU" dirty="0" smtClean="0">
                <a:sym typeface="Wingdings"/>
              </a:rPr>
              <a:t> </a:t>
            </a:r>
            <a:r>
              <a:rPr lang="ru-RU" dirty="0" smtClean="0"/>
              <a:t>План </a:t>
            </a:r>
            <a:r>
              <a:rPr lang="ru-RU" dirty="0"/>
              <a:t>по труду и кадрам</a:t>
            </a:r>
            <a:r>
              <a:rPr lang="ru-RU" dirty="0" smtClean="0"/>
              <a:t>.</a:t>
            </a:r>
            <a:endParaRPr lang="ru-RU" dirty="0"/>
          </a:p>
          <a:p>
            <a:pPr lvl="0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ru-RU" dirty="0" smtClean="0">
                <a:sym typeface="Wingdings"/>
              </a:rPr>
              <a:t> </a:t>
            </a:r>
            <a:r>
              <a:rPr lang="ru-RU" dirty="0" smtClean="0"/>
              <a:t>План </a:t>
            </a:r>
            <a:r>
              <a:rPr lang="ru-RU" dirty="0"/>
              <a:t>по капитальным вложениям и капитальному строительству.</a:t>
            </a:r>
          </a:p>
          <a:p>
            <a:pPr lvl="0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ru-RU" dirty="0" smtClean="0">
                <a:sym typeface="Wingdings"/>
              </a:rPr>
              <a:t> </a:t>
            </a:r>
            <a:r>
              <a:rPr lang="ru-RU" dirty="0" smtClean="0"/>
              <a:t>План </a:t>
            </a:r>
            <a:r>
              <a:rPr lang="ru-RU" dirty="0"/>
              <a:t>повышения экономической эффективности производства.</a:t>
            </a:r>
          </a:p>
          <a:p>
            <a:pPr lvl="0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ru-RU" dirty="0" smtClean="0">
                <a:sym typeface="Wingdings"/>
              </a:rPr>
              <a:t> </a:t>
            </a:r>
            <a:r>
              <a:rPr lang="ru-RU" dirty="0" smtClean="0"/>
              <a:t>План </a:t>
            </a:r>
            <a:r>
              <a:rPr lang="ru-RU" dirty="0"/>
              <a:t>по себестоимости доходам, прибыли и рентабельности.</a:t>
            </a:r>
          </a:p>
          <a:p>
            <a:pPr lvl="0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ru-RU" dirty="0" smtClean="0"/>
              <a:t> </a:t>
            </a:r>
            <a:r>
              <a:rPr lang="ru-RU" dirty="0"/>
              <a:t>Финансовый план.</a:t>
            </a:r>
          </a:p>
          <a:p>
            <a:pPr lvl="0">
              <a:lnSpc>
                <a:spcPct val="150000"/>
              </a:lnSpc>
            </a:pP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ru-RU" dirty="0" smtClean="0"/>
              <a:t>План </a:t>
            </a:r>
            <a:r>
              <a:rPr lang="ru-RU" dirty="0"/>
              <a:t>социального развития коллектива.</a:t>
            </a:r>
          </a:p>
          <a:p>
            <a:pPr lvl="0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ru-RU" dirty="0" smtClean="0"/>
              <a:t> </a:t>
            </a:r>
            <a:r>
              <a:rPr lang="ru-RU" dirty="0"/>
              <a:t>План по охране природы и рациональному использованию 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ru-RU" dirty="0" smtClean="0"/>
              <a:t>природных </a:t>
            </a:r>
            <a:r>
              <a:rPr lang="ru-RU" dirty="0"/>
              <a:t>ресурсов.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7572396" y="6286520"/>
            <a:ext cx="1357322" cy="50004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6438" y="130710"/>
            <a:ext cx="375295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ПЛАН ПЕРЕВОЗОК ГРУЗОВ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571480"/>
            <a:ext cx="84296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Разработка плана </a:t>
            </a:r>
            <a:r>
              <a:rPr lang="ru-RU" dirty="0" smtClean="0"/>
              <a:t>предполагает </a:t>
            </a:r>
            <a:r>
              <a:rPr lang="ru-RU" dirty="0"/>
              <a:t>установление объемов и структуры транспортных услуг, которые намечается предоставить потребителям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***</a:t>
            </a:r>
            <a:endParaRPr lang="ru-RU" dirty="0"/>
          </a:p>
          <a:p>
            <a:pPr algn="ctr"/>
            <a:r>
              <a:rPr lang="ru-RU" dirty="0"/>
              <a:t>Основой для разработки плана служат результаты анализа перевозок за предшествующий период, маркетинговые исследования, заявки потребителей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2428868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ПЛАН ПЕРЕВОЗОК ГРУЗОВ  СОСТАВЛЯЕТСЯ ПО: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2928934"/>
            <a:ext cx="2786082" cy="350046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ym typeface="Wingdings"/>
              </a:rPr>
              <a:t> </a:t>
            </a:r>
            <a:r>
              <a:rPr lang="ru-RU" b="1" dirty="0" smtClean="0"/>
              <a:t>по </a:t>
            </a:r>
            <a:r>
              <a:rPr lang="ru-RU" b="1" dirty="0"/>
              <a:t>постоянной клиентуре </a:t>
            </a:r>
            <a:r>
              <a:rPr lang="ru-RU" dirty="0"/>
              <a:t>(наиболее ценная группа потребителей, т.к. для нее характерны устойчивые объемы и структура перевозок, известны условия эксплуатации); наличие постоянной клиентуры повышает обоснованность плана.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71802" y="2928934"/>
            <a:ext cx="2714644" cy="1200329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ym typeface="Wingdings"/>
              </a:rPr>
              <a:t></a:t>
            </a:r>
            <a:r>
              <a:rPr lang="ru-RU" dirty="0" smtClean="0">
                <a:sym typeface="Wingdings"/>
              </a:rPr>
              <a:t> </a:t>
            </a:r>
            <a:r>
              <a:rPr lang="ru-RU" b="1" dirty="0" smtClean="0"/>
              <a:t>по </a:t>
            </a:r>
            <a:r>
              <a:rPr lang="ru-RU" b="1" dirty="0"/>
              <a:t>эпизодической клиентуре </a:t>
            </a:r>
            <a:r>
              <a:rPr lang="ru-RU" dirty="0"/>
              <a:t>(плановые показатели имеют характер прогноза).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71803" y="4214818"/>
            <a:ext cx="2714644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ym typeface="Wingdings"/>
              </a:rPr>
              <a:t></a:t>
            </a:r>
            <a:r>
              <a:rPr lang="ru-RU" b="1" dirty="0" smtClean="0"/>
              <a:t>по </a:t>
            </a:r>
            <a:r>
              <a:rPr lang="ru-RU" b="1" dirty="0"/>
              <a:t>маркам подвижного состава</a:t>
            </a:r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3071802" y="4952067"/>
            <a:ext cx="2714644" cy="147732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ym typeface="Wingdings"/>
              </a:rPr>
              <a:t></a:t>
            </a:r>
            <a:r>
              <a:rPr lang="ru-RU" b="1" dirty="0" smtClean="0"/>
              <a:t>видам </a:t>
            </a:r>
            <a:r>
              <a:rPr lang="ru-RU" b="1" dirty="0"/>
              <a:t>перевозок </a:t>
            </a:r>
            <a:r>
              <a:rPr lang="ru-RU" dirty="0"/>
              <a:t>(городские, пригородные, междугородние, международные)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29322" y="2928934"/>
            <a:ext cx="2643206" cy="92333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ym typeface="Wingdings"/>
              </a:rPr>
              <a:t></a:t>
            </a:r>
            <a:r>
              <a:rPr lang="ru-RU" b="1" dirty="0" smtClean="0"/>
              <a:t>почасовым </a:t>
            </a:r>
            <a:r>
              <a:rPr lang="ru-RU" b="1" dirty="0"/>
              <a:t>и сдельным перевозкам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29322" y="4000504"/>
            <a:ext cx="2643206" cy="92333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ym typeface="Wingdings"/>
              </a:rPr>
              <a:t></a:t>
            </a:r>
            <a:r>
              <a:rPr lang="ru-RU" b="1" dirty="0" smtClean="0"/>
              <a:t>в </a:t>
            </a:r>
            <a:r>
              <a:rPr lang="ru-RU" b="1" dirty="0"/>
              <a:t>целом по объему перевозок и по номенклатуре.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1670" y="130710"/>
            <a:ext cx="463620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ПЛАН ПЕРЕВОЗОК ПАССАЖИРОВ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500042"/>
            <a:ext cx="8286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Составляется на основе изучения спроса на перевозки. </a:t>
            </a:r>
            <a:endParaRPr lang="ru-RU" dirty="0" smtClean="0"/>
          </a:p>
          <a:p>
            <a:pPr algn="ctr"/>
            <a:r>
              <a:rPr lang="ru-RU" dirty="0" smtClean="0"/>
              <a:t>***</a:t>
            </a:r>
          </a:p>
          <a:p>
            <a:r>
              <a:rPr lang="ru-RU" dirty="0" smtClean="0"/>
              <a:t>Учитывается </a:t>
            </a:r>
            <a:r>
              <a:rPr lang="ru-RU" dirty="0"/>
              <a:t>появление новых жилых массивов, новых предприятий, других видов транспорта, учитывается ряд особенностей пассажирского автотранспорта, в т.ч</a:t>
            </a:r>
            <a:r>
              <a:rPr lang="ru-RU" dirty="0" smtClean="0"/>
              <a:t>.: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фиксированная </a:t>
            </a:r>
            <a:r>
              <a:rPr lang="ru-RU" dirty="0"/>
              <a:t>маршрутная сеть;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жесткая </a:t>
            </a:r>
            <a:r>
              <a:rPr lang="ru-RU" dirty="0"/>
              <a:t>регламентация работы подвижного состава на основе расписания;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сезонные </a:t>
            </a:r>
            <a:r>
              <a:rPr lang="ru-RU" dirty="0"/>
              <a:t>и иные колебания;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совмещение </a:t>
            </a:r>
            <a:r>
              <a:rPr lang="ru-RU" dirty="0"/>
              <a:t>процесса перевозки пассажиров со сбором выручки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3500438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ПЛАН ПЕРЕВОЗОК ПАССАЖИРОВ  СОСТАВЛЯЕТСЯ ПО: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4000504"/>
            <a:ext cx="2714644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ym typeface="Wingdings"/>
              </a:rPr>
              <a:t></a:t>
            </a:r>
            <a:r>
              <a:rPr lang="ru-RU" b="1" dirty="0" smtClean="0"/>
              <a:t>по </a:t>
            </a:r>
            <a:r>
              <a:rPr lang="ru-RU" b="1" dirty="0"/>
              <a:t>маркам подвижного состава</a:t>
            </a:r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2643174" y="4857760"/>
            <a:ext cx="2714644" cy="147732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ym typeface="Wingdings"/>
              </a:rPr>
              <a:t></a:t>
            </a:r>
            <a:r>
              <a:rPr lang="ru-RU" b="1" dirty="0" smtClean="0"/>
              <a:t>видам </a:t>
            </a:r>
            <a:r>
              <a:rPr lang="ru-RU" b="1" dirty="0"/>
              <a:t>перевозок </a:t>
            </a:r>
            <a:r>
              <a:rPr lang="ru-RU" dirty="0"/>
              <a:t>(городские, пригородные, междугородние, международные)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72132" y="4000504"/>
            <a:ext cx="2643206" cy="92333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ym typeface="Wingdings"/>
              </a:rPr>
              <a:t></a:t>
            </a:r>
            <a:r>
              <a:rPr lang="ru-RU" b="1" dirty="0" smtClean="0"/>
              <a:t>почасовым </a:t>
            </a:r>
            <a:r>
              <a:rPr lang="ru-RU" b="1" dirty="0"/>
              <a:t>и сдельным перевозкам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1970" y="71414"/>
            <a:ext cx="705193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ПЛАН ПО ЭКСПЛУАТАЦИИ ПОДВИЖНОГО СОСТАВА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649412"/>
            <a:ext cx="7487947" cy="707886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dirty="0"/>
              <a:t>План предполагает определение провозных возможностей </a:t>
            </a:r>
            <a:endParaRPr lang="ru-RU" sz="2000" dirty="0" smtClean="0"/>
          </a:p>
          <a:p>
            <a:pPr algn="ctr"/>
            <a:r>
              <a:rPr lang="ru-RU" sz="2000" dirty="0" smtClean="0"/>
              <a:t>предприятий.</a:t>
            </a:r>
            <a:endParaRPr lang="ru-RU" sz="2000" dirty="0"/>
          </a:p>
        </p:txBody>
      </p:sp>
      <p:sp>
        <p:nvSpPr>
          <p:cNvPr id="6" name="Двойная стрелка вверх/вниз 5"/>
          <p:cNvSpPr/>
          <p:nvPr/>
        </p:nvSpPr>
        <p:spPr>
          <a:xfrm>
            <a:off x="4286248" y="1357298"/>
            <a:ext cx="357190" cy="50006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720" y="1857364"/>
            <a:ext cx="8358246" cy="1323439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Провозные возможности</a:t>
            </a:r>
            <a:r>
              <a:rPr lang="ru-RU" sz="2000" b="1" dirty="0"/>
              <a:t> – </a:t>
            </a:r>
            <a:r>
              <a:rPr lang="ru-RU" sz="2000" dirty="0"/>
              <a:t>объем перевозок, грузооборот (пассажирооборот), которые могут быть выполнены имеющимся подвижным составом при заданных технико-эксплуатационных показателях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4143380"/>
            <a:ext cx="153279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РАЗДЕЛЫ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43240" y="3571876"/>
            <a:ext cx="542928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Технико-эксплуатационные показатели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43240" y="4143380"/>
            <a:ext cx="542928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Производственная база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43240" y="4714884"/>
            <a:ext cx="545854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 algn="ctr"/>
            <a:r>
              <a:rPr lang="ru-RU" dirty="0"/>
              <a:t>Производственная программа по </a:t>
            </a:r>
            <a:r>
              <a:rPr lang="ru-RU" dirty="0" smtClean="0"/>
              <a:t>эксплуатации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8" idx="3"/>
            <a:endCxn id="9" idx="1"/>
          </p:cNvCxnSpPr>
          <p:nvPr/>
        </p:nvCxnSpPr>
        <p:spPr>
          <a:xfrm flipV="1">
            <a:off x="2175702" y="3756542"/>
            <a:ext cx="96753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8" idx="3"/>
            <a:endCxn id="10" idx="1"/>
          </p:cNvCxnSpPr>
          <p:nvPr/>
        </p:nvCxnSpPr>
        <p:spPr>
          <a:xfrm>
            <a:off x="2175702" y="4328046"/>
            <a:ext cx="9675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8" idx="3"/>
            <a:endCxn id="11" idx="1"/>
          </p:cNvCxnSpPr>
          <p:nvPr/>
        </p:nvCxnSpPr>
        <p:spPr>
          <a:xfrm>
            <a:off x="2175702" y="4328046"/>
            <a:ext cx="96753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7158" y="5715016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После того. как план составлен его показатели сравниваются с показателями плана перевозок и проводится корректировка.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71414"/>
            <a:ext cx="719139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ПЛАН ПО ТЕКУЩЕМУ ОБСЛУЖИВАНИЮ И РЕМОНТУ </a:t>
            </a:r>
          </a:p>
          <a:p>
            <a:pPr algn="ctr"/>
            <a:r>
              <a:rPr lang="ru-RU" b="1" dirty="0" smtClean="0"/>
              <a:t>ПОДВИЖНОГО СОСТАВА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3357562"/>
            <a:ext cx="153279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РАЗДЕЛЫ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28926" y="1071546"/>
            <a:ext cx="550072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Количество технических воздействий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488" y="6072206"/>
            <a:ext cx="557216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Трудоемкость технических воздействий 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5" idx="3"/>
            <a:endCxn id="6" idx="1"/>
          </p:cNvCxnSpPr>
          <p:nvPr/>
        </p:nvCxnSpPr>
        <p:spPr>
          <a:xfrm flipV="1">
            <a:off x="2032826" y="1256212"/>
            <a:ext cx="896100" cy="2286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5" idx="3"/>
            <a:endCxn id="7" idx="1"/>
          </p:cNvCxnSpPr>
          <p:nvPr/>
        </p:nvCxnSpPr>
        <p:spPr>
          <a:xfrm>
            <a:off x="2032826" y="3542228"/>
            <a:ext cx="824662" cy="2714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28926" y="1643050"/>
            <a:ext cx="5500726" cy="92333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ЕО – ежедневное техническое обслуживание: контрольные, уборочно-моечные, смазочные, очистительные, заправочные работы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928926" y="2643182"/>
            <a:ext cx="5500726" cy="175432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ТО-1, ТО-2 – первое и второе техническое обслуживание: контрольно-диагностические, крепежные, смазочные, регулировочные работы БЕЗ разборки агрегатов и снятия с автомобиля отдельных узлов. Отличаются периодичностью (величиной пробега).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928926" y="4500570"/>
            <a:ext cx="5500726" cy="646331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КР – капитальный ремонт: производится на специализированных предприятиях  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928926" y="5286388"/>
            <a:ext cx="5500726" cy="646331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ТР – текущий ремонт: производится  силами автотранспортного предприятия или на СТО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214290"/>
            <a:ext cx="717536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ПЛАН ТЕХНИЧЕСКОГО РАЗВИТИЯ И ОРГАНИЗАЦИИ </a:t>
            </a:r>
          </a:p>
          <a:p>
            <a:pPr algn="ctr"/>
            <a:r>
              <a:rPr lang="ru-RU" b="1" dirty="0" smtClean="0"/>
              <a:t>ПРОИЗВОДСТВА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3000372"/>
            <a:ext cx="231666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НАПРАВЛЕНИЯ 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43240" y="1643050"/>
            <a:ext cx="542928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ВНЕДРЕНИЕ НОВОЙ ТЕХНИКИ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43240" y="2214554"/>
            <a:ext cx="542928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ВНЕДРЕНИЕ НОВЫХ ТЕХНОЛОГИЙ 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43240" y="2786058"/>
            <a:ext cx="542928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b="1" dirty="0" smtClean="0"/>
              <a:t>КАПИТАЛЬНЫЙ РЕМОНТ СРЕДСТВ </a:t>
            </a:r>
          </a:p>
          <a:p>
            <a:pPr lvl="0" algn="ctr"/>
            <a:r>
              <a:rPr lang="ru-RU" b="1" dirty="0" smtClean="0"/>
              <a:t>ПРОИЗВОДСТВА</a:t>
            </a:r>
            <a:endParaRPr lang="ru-RU" b="1" dirty="0"/>
          </a:p>
        </p:txBody>
      </p:sp>
      <p:cxnSp>
        <p:nvCxnSpPr>
          <p:cNvPr id="8" name="Прямая со стрелкой 7"/>
          <p:cNvCxnSpPr>
            <a:stCxn id="4" idx="3"/>
            <a:endCxn id="5" idx="1"/>
          </p:cNvCxnSpPr>
          <p:nvPr/>
        </p:nvCxnSpPr>
        <p:spPr>
          <a:xfrm flipV="1">
            <a:off x="2530942" y="1827716"/>
            <a:ext cx="612298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3"/>
            <a:endCxn id="6" idx="1"/>
          </p:cNvCxnSpPr>
          <p:nvPr/>
        </p:nvCxnSpPr>
        <p:spPr>
          <a:xfrm flipV="1">
            <a:off x="2530942" y="2399220"/>
            <a:ext cx="61229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3"/>
            <a:endCxn id="7" idx="1"/>
          </p:cNvCxnSpPr>
          <p:nvPr/>
        </p:nvCxnSpPr>
        <p:spPr>
          <a:xfrm flipV="1">
            <a:off x="2530942" y="3109224"/>
            <a:ext cx="612298" cy="758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143240" y="3571876"/>
            <a:ext cx="542928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КАПИТАЛЬНЫЙ РЕМОНТ СРЕДСТВ ПРОИЗВОДСТВА</a:t>
            </a:r>
            <a:endParaRPr lang="ru-RU" b="1" dirty="0"/>
          </a:p>
        </p:txBody>
      </p:sp>
      <p:cxnSp>
        <p:nvCxnSpPr>
          <p:cNvPr id="26" name="Прямая со стрелкой 25"/>
          <p:cNvCxnSpPr>
            <a:stCxn id="4" idx="3"/>
            <a:endCxn id="23" idx="1"/>
          </p:cNvCxnSpPr>
          <p:nvPr/>
        </p:nvCxnSpPr>
        <p:spPr>
          <a:xfrm>
            <a:off x="2530942" y="3185038"/>
            <a:ext cx="612298" cy="710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143240" y="4429132"/>
            <a:ext cx="542928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НАУЧНО-ИССЛЕДОВАТЕЛЬСКИЕ И </a:t>
            </a:r>
          </a:p>
          <a:p>
            <a:pPr algn="ctr"/>
            <a:r>
              <a:rPr lang="ru-RU" b="1" dirty="0" smtClean="0"/>
              <a:t>ОПЫТНО-КОНСТРУКТОРСКИЕ РАБОТЫ</a:t>
            </a:r>
            <a:endParaRPr lang="ru-RU" b="1" dirty="0"/>
          </a:p>
        </p:txBody>
      </p:sp>
      <p:cxnSp>
        <p:nvCxnSpPr>
          <p:cNvPr id="29" name="Прямая со стрелкой 28"/>
          <p:cNvCxnSpPr>
            <a:stCxn id="4" idx="3"/>
            <a:endCxn id="27" idx="1"/>
          </p:cNvCxnSpPr>
          <p:nvPr/>
        </p:nvCxnSpPr>
        <p:spPr>
          <a:xfrm>
            <a:off x="2530942" y="3185038"/>
            <a:ext cx="612298" cy="15672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14290"/>
            <a:ext cx="748634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ПЛАН МАТЕРИАЛЬНО-ТЕХНИЧЕСКОГО ОБЕСПЕЧЕНИЯ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857232"/>
            <a:ext cx="76578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/>
              <a:t>Предназначен для обеспечения предприятия предметами и </a:t>
            </a:r>
            <a:endParaRPr lang="ru-RU" sz="2000" dirty="0" smtClean="0"/>
          </a:p>
          <a:p>
            <a:pPr algn="ctr"/>
            <a:r>
              <a:rPr lang="ru-RU" sz="2000" dirty="0" smtClean="0"/>
              <a:t>средствами труда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3434364"/>
            <a:ext cx="231666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НАПРАВЛЕНИЯ 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43240" y="2077042"/>
            <a:ext cx="542928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 ОСУЩЕСТВЛЕНИЕ ПЕРЕВОЗОК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43240" y="2577108"/>
            <a:ext cx="542928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 РЕМОНТНО-ЭКСПЛУАТАЦИОННЫЕ И ХОЗЯЙСТВЕННЫЕ НУЖДЫ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43240" y="3362926"/>
            <a:ext cx="542928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dirty="0" smtClean="0"/>
              <a:t>НА ОБЕСПЕЧЕНИЕ ПОТРЕБНОСТЕЙ КАПИТАЛЬНОГО СТРОИТЕЛЬСТВА</a:t>
            </a:r>
            <a:endParaRPr lang="ru-RU" b="1" dirty="0"/>
          </a:p>
        </p:txBody>
      </p:sp>
      <p:cxnSp>
        <p:nvCxnSpPr>
          <p:cNvPr id="8" name="Прямая со стрелкой 7"/>
          <p:cNvCxnSpPr>
            <a:stCxn id="4" idx="3"/>
            <a:endCxn id="5" idx="1"/>
          </p:cNvCxnSpPr>
          <p:nvPr/>
        </p:nvCxnSpPr>
        <p:spPr>
          <a:xfrm flipV="1">
            <a:off x="2530942" y="2261708"/>
            <a:ext cx="612298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3"/>
            <a:endCxn id="6" idx="1"/>
          </p:cNvCxnSpPr>
          <p:nvPr/>
        </p:nvCxnSpPr>
        <p:spPr>
          <a:xfrm flipV="1">
            <a:off x="2530942" y="2900274"/>
            <a:ext cx="612298" cy="718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3"/>
            <a:endCxn id="7" idx="1"/>
          </p:cNvCxnSpPr>
          <p:nvPr/>
        </p:nvCxnSpPr>
        <p:spPr>
          <a:xfrm>
            <a:off x="2530942" y="3619030"/>
            <a:ext cx="612298" cy="67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143240" y="4148744"/>
            <a:ext cx="542928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ПРОИЗВОДСТВЕННЫЕ ЗАПАСЫ ДЛЯ ОБЕСПЕЧЕНИЯ НЕПРЕРЫВНОСТИ ПРОИЗВОДСТВА</a:t>
            </a:r>
            <a:endParaRPr lang="ru-RU" b="1" dirty="0"/>
          </a:p>
        </p:txBody>
      </p:sp>
      <p:cxnSp>
        <p:nvCxnSpPr>
          <p:cNvPr id="12" name="Прямая со стрелкой 11"/>
          <p:cNvCxnSpPr>
            <a:stCxn id="4" idx="3"/>
            <a:endCxn id="11" idx="1"/>
          </p:cNvCxnSpPr>
          <p:nvPr/>
        </p:nvCxnSpPr>
        <p:spPr>
          <a:xfrm>
            <a:off x="2530942" y="3619030"/>
            <a:ext cx="612298" cy="9913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214290"/>
            <a:ext cx="380905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ПЛАН ПО ТРУДУ И КАДРАМ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2571744"/>
            <a:ext cx="153279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РАЗДЕЛЫ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1428736"/>
            <a:ext cx="542928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РАСЧЕТ ЧИСЛЕННОСТИ РАБОТНИКОВ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488" y="2071678"/>
            <a:ext cx="542928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РАСЧЕТ ФОНДА ОПЛАТЫ ТРУДА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488" y="2714620"/>
            <a:ext cx="542928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dirty="0" smtClean="0"/>
              <a:t>ПОВЫШЕНИЕ ПРОИЗВОДИТЕЛЬНОСТИ ТРУДА</a:t>
            </a:r>
            <a:endParaRPr lang="ru-RU" dirty="0"/>
          </a:p>
        </p:txBody>
      </p:sp>
      <p:cxnSp>
        <p:nvCxnSpPr>
          <p:cNvPr id="7" name="Прямая со стрелкой 6"/>
          <p:cNvCxnSpPr>
            <a:stCxn id="3" idx="3"/>
            <a:endCxn id="4" idx="1"/>
          </p:cNvCxnSpPr>
          <p:nvPr/>
        </p:nvCxnSpPr>
        <p:spPr>
          <a:xfrm flipV="1">
            <a:off x="1961388" y="1613402"/>
            <a:ext cx="896100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3" idx="3"/>
            <a:endCxn id="5" idx="1"/>
          </p:cNvCxnSpPr>
          <p:nvPr/>
        </p:nvCxnSpPr>
        <p:spPr>
          <a:xfrm flipV="1">
            <a:off x="1961388" y="2256344"/>
            <a:ext cx="89610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3"/>
            <a:endCxn id="6" idx="1"/>
          </p:cNvCxnSpPr>
          <p:nvPr/>
        </p:nvCxnSpPr>
        <p:spPr>
          <a:xfrm>
            <a:off x="1961388" y="2756410"/>
            <a:ext cx="896100" cy="281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57488" y="3571876"/>
            <a:ext cx="542928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ПОДГОТОВКА, ПЕРЕПОДГОТОВКА И ПОВЫШЕНИЕ КВАЛИФИКАЦИИ КАДРОВ</a:t>
            </a:r>
            <a:endParaRPr lang="ru-RU" dirty="0"/>
          </a:p>
        </p:txBody>
      </p:sp>
      <p:cxnSp>
        <p:nvCxnSpPr>
          <p:cNvPr id="14" name="Прямая со стрелкой 13"/>
          <p:cNvCxnSpPr>
            <a:stCxn id="3" idx="3"/>
            <a:endCxn id="12" idx="1"/>
          </p:cNvCxnSpPr>
          <p:nvPr/>
        </p:nvCxnSpPr>
        <p:spPr>
          <a:xfrm>
            <a:off x="1961388" y="2756410"/>
            <a:ext cx="896100" cy="1138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333</TotalTime>
  <Words>870</Words>
  <Application>Microsoft Office PowerPoint</Application>
  <PresentationFormat>Экран (4:3)</PresentationFormat>
  <Paragraphs>129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Светик</dc:creator>
  <cp:lastModifiedBy>Светик</cp:lastModifiedBy>
  <cp:revision>7</cp:revision>
  <dcterms:created xsi:type="dcterms:W3CDTF">2020-04-30T09:26:29Z</dcterms:created>
  <dcterms:modified xsi:type="dcterms:W3CDTF">2020-04-30T15:00:13Z</dcterms:modified>
</cp:coreProperties>
</file>