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60" r:id="rId5"/>
    <p:sldId id="261" r:id="rId6"/>
    <p:sldId id="262" r:id="rId7"/>
    <p:sldId id="263" r:id="rId8"/>
    <p:sldId id="264" r:id="rId9"/>
    <p:sldId id="265" r:id="rId10"/>
    <p:sldId id="266" r:id="rId11"/>
    <p:sldId id="271" r:id="rId12"/>
    <p:sldId id="280" r:id="rId13"/>
    <p:sldId id="281" r:id="rId14"/>
    <p:sldId id="267" r:id="rId15"/>
    <p:sldId id="270" r:id="rId16"/>
    <p:sldId id="272" r:id="rId17"/>
    <p:sldId id="282" r:id="rId18"/>
    <p:sldId id="283" r:id="rId19"/>
    <p:sldId id="284" r:id="rId20"/>
    <p:sldId id="273" r:id="rId21"/>
    <p:sldId id="274" r:id="rId22"/>
    <p:sldId id="279" r:id="rId23"/>
    <p:sldId id="276" r:id="rId24"/>
    <p:sldId id="285" r:id="rId25"/>
    <p:sldId id="286" r:id="rId26"/>
    <p:sldId id="275" r:id="rId27"/>
    <p:sldId id="259" r:id="rId28"/>
    <p:sldId id="287" r:id="rId29"/>
    <p:sldId id="288" r:id="rId30"/>
    <p:sldId id="289" r:id="rId31"/>
    <p:sldId id="290" r:id="rId32"/>
    <p:sldId id="291" r:id="rId33"/>
    <p:sldId id="305" r:id="rId34"/>
    <p:sldId id="292" r:id="rId35"/>
    <p:sldId id="293" r:id="rId36"/>
    <p:sldId id="294" r:id="rId37"/>
    <p:sldId id="295" r:id="rId38"/>
    <p:sldId id="296" r:id="rId39"/>
    <p:sldId id="297" r:id="rId40"/>
    <p:sldId id="298" r:id="rId41"/>
    <p:sldId id="299" r:id="rId42"/>
    <p:sldId id="302" r:id="rId43"/>
    <p:sldId id="303" r:id="rId44"/>
    <p:sldId id="300" r:id="rId45"/>
    <p:sldId id="301" r:id="rId46"/>
    <p:sldId id="306"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F0F6A-7961-4318-97E1-784D5899577A}" type="datetimeFigureOut">
              <a:rPr lang="ru-RU" smtClean="0"/>
              <a:pPr/>
              <a:t>06.04.2020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EA68A-2ACE-4E26-8E61-2C590DA2D9C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29</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40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41</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42</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43</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44</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45</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46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7EA68A-2ACE-4E26-8E61-2C590DA2D9C6}" type="slidenum">
              <a:rPr lang="ru-RU" smtClean="0"/>
              <a:pPr/>
              <a:t>37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348880"/>
            <a:ext cx="7772400" cy="1470025"/>
          </a:xfrm>
        </p:spPr>
        <p:txBody>
          <a:bodyPr/>
          <a:lstStyle/>
          <a:p>
            <a:r>
              <a:rPr lang="ru-RU" dirty="0" smtClean="0"/>
              <a:t>Автомобильные противоугонные средства</a:t>
            </a:r>
            <a:endParaRPr lang="ru-RU" dirty="0"/>
          </a:p>
        </p:txBody>
      </p:sp>
      <p:pic>
        <p:nvPicPr>
          <p:cNvPr id="1026" name="Picture 2" descr="Противоугонные системы: это необходимость"/>
          <p:cNvPicPr>
            <a:picLocks noChangeAspect="1" noChangeArrowheads="1"/>
          </p:cNvPicPr>
          <p:nvPr/>
        </p:nvPicPr>
        <p:blipFill>
          <a:blip r:embed="rId2" cstate="print"/>
          <a:srcRect/>
          <a:stretch>
            <a:fillRect/>
          </a:stretch>
        </p:blipFill>
        <p:spPr bwMode="auto">
          <a:xfrm>
            <a:off x="2267744" y="3933056"/>
            <a:ext cx="4504384" cy="2776954"/>
          </a:xfrm>
          <a:prstGeom prst="rect">
            <a:avLst/>
          </a:prstGeom>
          <a:noFill/>
        </p:spPr>
      </p:pic>
      <p:pic>
        <p:nvPicPr>
          <p:cNvPr id="1028" name="Picture 4" descr="3 вида лучших противоугонных механических устройств для автомобилей"/>
          <p:cNvPicPr>
            <a:picLocks noChangeAspect="1" noChangeArrowheads="1"/>
          </p:cNvPicPr>
          <p:nvPr/>
        </p:nvPicPr>
        <p:blipFill>
          <a:blip r:embed="rId3" cstate="print"/>
          <a:srcRect/>
          <a:stretch>
            <a:fillRect/>
          </a:stretch>
        </p:blipFill>
        <p:spPr bwMode="auto">
          <a:xfrm>
            <a:off x="2555776" y="188640"/>
            <a:ext cx="4104456" cy="222538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капота. </a:t>
            </a:r>
            <a:endParaRPr lang="ru-RU" sz="2400" dirty="0"/>
          </a:p>
        </p:txBody>
      </p:sp>
      <p:pic>
        <p:nvPicPr>
          <p:cNvPr id="23554" name="Picture 2" descr="Дополнительный блокиратор капота | &quot;Perspectiva63.ru&quot; — онлайн ..."/>
          <p:cNvPicPr>
            <a:picLocks noChangeAspect="1" noChangeArrowheads="1"/>
          </p:cNvPicPr>
          <p:nvPr/>
        </p:nvPicPr>
        <p:blipFill>
          <a:blip r:embed="rId2" cstate="print"/>
          <a:srcRect/>
          <a:stretch>
            <a:fillRect/>
          </a:stretch>
        </p:blipFill>
        <p:spPr bwMode="auto">
          <a:xfrm>
            <a:off x="1115616" y="1556792"/>
            <a:ext cx="3096344" cy="2322258"/>
          </a:xfrm>
          <a:prstGeom prst="rect">
            <a:avLst/>
          </a:prstGeom>
          <a:noFill/>
        </p:spPr>
      </p:pic>
      <p:pic>
        <p:nvPicPr>
          <p:cNvPr id="23556" name="Picture 4" descr="Дополнительный замок капота. Энциклопедия автомобилиста CarMp3.com.ua"/>
          <p:cNvPicPr>
            <a:picLocks noChangeAspect="1" noChangeArrowheads="1"/>
          </p:cNvPicPr>
          <p:nvPr/>
        </p:nvPicPr>
        <p:blipFill>
          <a:blip r:embed="rId3" cstate="print"/>
          <a:srcRect/>
          <a:stretch>
            <a:fillRect/>
          </a:stretch>
        </p:blipFill>
        <p:spPr bwMode="auto">
          <a:xfrm>
            <a:off x="4860032" y="1556791"/>
            <a:ext cx="3168352" cy="2353633"/>
          </a:xfrm>
          <a:prstGeom prst="rect">
            <a:avLst/>
          </a:prstGeom>
          <a:noFill/>
        </p:spPr>
      </p:pic>
      <p:pic>
        <p:nvPicPr>
          <p:cNvPr id="23558" name="Picture 6" descr="Студия Динамик - Установка замка капота"/>
          <p:cNvPicPr>
            <a:picLocks noChangeAspect="1" noChangeArrowheads="1"/>
          </p:cNvPicPr>
          <p:nvPr/>
        </p:nvPicPr>
        <p:blipFill>
          <a:blip r:embed="rId4" cstate="print"/>
          <a:srcRect/>
          <a:stretch>
            <a:fillRect/>
          </a:stretch>
        </p:blipFill>
        <p:spPr bwMode="auto">
          <a:xfrm>
            <a:off x="1115616" y="4149080"/>
            <a:ext cx="3095666" cy="2321750"/>
          </a:xfrm>
          <a:prstGeom prst="rect">
            <a:avLst/>
          </a:prstGeom>
          <a:noFill/>
        </p:spPr>
      </p:pic>
      <p:pic>
        <p:nvPicPr>
          <p:cNvPr id="23560" name="Picture 8" descr="Замок капота III. Прокачка. — Ford Mondeo, 2.0 л., 2002 года на ..."/>
          <p:cNvPicPr>
            <a:picLocks noChangeAspect="1" noChangeArrowheads="1"/>
          </p:cNvPicPr>
          <p:nvPr/>
        </p:nvPicPr>
        <p:blipFill>
          <a:blip r:embed="rId5" cstate="print"/>
          <a:srcRect/>
          <a:stretch>
            <a:fillRect/>
          </a:stretch>
        </p:blipFill>
        <p:spPr bwMode="auto">
          <a:xfrm>
            <a:off x="4860031" y="4149080"/>
            <a:ext cx="3268525" cy="23356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трансмиссии. </a:t>
            </a:r>
            <a:endParaRPr lang="ru-RU" sz="2400" dirty="0"/>
          </a:p>
        </p:txBody>
      </p:sp>
      <p:sp>
        <p:nvSpPr>
          <p:cNvPr id="7" name="Прямоугольник 6"/>
          <p:cNvSpPr/>
          <p:nvPr/>
        </p:nvSpPr>
        <p:spPr>
          <a:xfrm>
            <a:off x="683568" y="1628800"/>
            <a:ext cx="7848872" cy="4770537"/>
          </a:xfrm>
          <a:prstGeom prst="rect">
            <a:avLst/>
          </a:prstGeom>
        </p:spPr>
        <p:txBody>
          <a:bodyPr wrap="square">
            <a:spAutoFit/>
          </a:bodyPr>
          <a:lstStyle/>
          <a:p>
            <a:pPr indent="360363" algn="just"/>
            <a:r>
              <a:rPr lang="ru-RU" sz="1600" b="1" dirty="0" smtClean="0"/>
              <a:t>Блокиратор карданного вала</a:t>
            </a:r>
            <a:r>
              <a:rPr lang="ru-RU" sz="1600" dirty="0" smtClean="0"/>
              <a:t> предназначен для использования на </a:t>
            </a:r>
            <a:r>
              <a:rPr lang="ru-RU" sz="1600" dirty="0" err="1" smtClean="0"/>
              <a:t>задне</a:t>
            </a:r>
            <a:r>
              <a:rPr lang="ru-RU" sz="1600" dirty="0" smtClean="0"/>
              <a:t>- и полноприводных автомобилях. Запирающий механизм располагается в салоне автомобиля, а силовой элемент – под днищем. Блокиратор в запертом состоянии препятствует вращению карданного вала. Как правило, является адаптированным к определенным моделям автомобилей.</a:t>
            </a:r>
          </a:p>
          <a:p>
            <a:pPr indent="360363" algn="just"/>
            <a:r>
              <a:rPr lang="ru-RU" sz="1600" b="1" dirty="0" smtClean="0"/>
              <a:t>Блокираторы механизма переключения передач</a:t>
            </a:r>
            <a:r>
              <a:rPr lang="ru-RU" sz="1600" dirty="0" smtClean="0"/>
              <a:t> блокируют механизм управления коробкой передач:</a:t>
            </a:r>
          </a:p>
          <a:p>
            <a:pPr indent="360363" algn="just"/>
            <a:r>
              <a:rPr lang="ru-RU" sz="1600" dirty="0" smtClean="0"/>
              <a:t>• для механических коробок передач, включенных в положение заднего хода;</a:t>
            </a:r>
          </a:p>
          <a:p>
            <a:pPr indent="360363" algn="just"/>
            <a:r>
              <a:rPr lang="ru-RU" sz="1600" dirty="0" smtClean="0"/>
              <a:t>• для автоматических коробок передач, включенных в положение «</a:t>
            </a:r>
            <a:r>
              <a:rPr lang="ru-RU" sz="1600" dirty="0" err="1" smtClean="0"/>
              <a:t>parking</a:t>
            </a:r>
            <a:r>
              <a:rPr lang="ru-RU" sz="1600" dirty="0" smtClean="0"/>
              <a:t>». </a:t>
            </a:r>
          </a:p>
          <a:p>
            <a:pPr indent="360363" algn="just"/>
            <a:r>
              <a:rPr lang="ru-RU" sz="1600" dirty="0" smtClean="0"/>
              <a:t>Такие </a:t>
            </a:r>
            <a:r>
              <a:rPr lang="ru-RU" sz="1600" dirty="0" err="1" smtClean="0"/>
              <a:t>уcтройства</a:t>
            </a:r>
            <a:r>
              <a:rPr lang="ru-RU" sz="1600" dirty="0" smtClean="0"/>
              <a:t> по конструкции могут быть </a:t>
            </a:r>
            <a:r>
              <a:rPr lang="ru-RU" sz="1600" b="1" i="1" dirty="0" smtClean="0"/>
              <a:t>штыревыми</a:t>
            </a:r>
            <a:r>
              <a:rPr lang="ru-RU" sz="1600" dirty="0" smtClean="0"/>
              <a:t> или </a:t>
            </a:r>
            <a:r>
              <a:rPr lang="ru-RU" sz="1600" b="1" i="1" dirty="0" err="1" smtClean="0"/>
              <a:t>бесштыревыми</a:t>
            </a:r>
            <a:r>
              <a:rPr lang="ru-RU" sz="1600" dirty="0" smtClean="0"/>
              <a:t>, по назначению – как </a:t>
            </a:r>
            <a:r>
              <a:rPr lang="ru-RU" sz="1600" b="1" i="1" dirty="0" smtClean="0"/>
              <a:t>универсальными</a:t>
            </a:r>
            <a:r>
              <a:rPr lang="ru-RU" sz="1600" dirty="0" smtClean="0"/>
              <a:t>, так и </a:t>
            </a:r>
            <a:r>
              <a:rPr lang="ru-RU" sz="1600" b="1" i="1" dirty="0" smtClean="0"/>
              <a:t>адаптированными</a:t>
            </a:r>
            <a:r>
              <a:rPr lang="ru-RU" sz="1600" dirty="0" smtClean="0"/>
              <a:t> для конкретных моделей автомобилей, по расположению – </a:t>
            </a:r>
            <a:r>
              <a:rPr lang="ru-RU" sz="1600" b="1" i="1" dirty="0" smtClean="0"/>
              <a:t>наружными</a:t>
            </a:r>
            <a:r>
              <a:rPr lang="ru-RU" sz="1600" dirty="0" smtClean="0"/>
              <a:t> или </a:t>
            </a:r>
            <a:r>
              <a:rPr lang="ru-RU" sz="1600" b="1" i="1" dirty="0" smtClean="0"/>
              <a:t>внутренними </a:t>
            </a:r>
            <a:r>
              <a:rPr lang="ru-RU" sz="1600" dirty="0" smtClean="0"/>
              <a:t>(скрыты под пластиком облицовки туннеля кузова, видимой остается только личинка для ключа ).</a:t>
            </a:r>
          </a:p>
          <a:p>
            <a:pPr indent="360363" algn="just"/>
            <a:r>
              <a:rPr lang="ru-RU" sz="1600" dirty="0" smtClean="0"/>
              <a:t>Они устанавливаются внутри салона либо под днищем автомобиля (в последнем случае максимально затрудняется переключение передач нештатными способами, т.е. без помощи рычага переключения передач). В общем случае блокираторы коробок передач не исключают возможности буксировки автомобиля с выжатым сцеплением (за исключением автомобилей с автоматическими коробками, где в положении «</a:t>
            </a:r>
            <a:r>
              <a:rPr lang="ru-RU" sz="1600" dirty="0" err="1" smtClean="0"/>
              <a:t>parking</a:t>
            </a:r>
            <a:r>
              <a:rPr lang="ru-RU" sz="1600" dirty="0" smtClean="0"/>
              <a:t>» трансмиссия оказывается заблокированной).</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dirty="0" smtClean="0"/>
              <a:t>Блокираторы механизма</a:t>
            </a:r>
            <a:r>
              <a:rPr lang="ru-RU" sz="2400" b="1" dirty="0" smtClean="0"/>
              <a:t> </a:t>
            </a:r>
            <a:r>
              <a:rPr lang="ru-RU" sz="2400" dirty="0" smtClean="0"/>
              <a:t>переключения передач. </a:t>
            </a:r>
            <a:endParaRPr lang="ru-RU" sz="2400" dirty="0"/>
          </a:p>
        </p:txBody>
      </p:sp>
      <p:sp>
        <p:nvSpPr>
          <p:cNvPr id="4" name="Прямоугольник 3"/>
          <p:cNvSpPr/>
          <p:nvPr/>
        </p:nvSpPr>
        <p:spPr>
          <a:xfrm>
            <a:off x="539552" y="2060848"/>
            <a:ext cx="8064896" cy="3477875"/>
          </a:xfrm>
          <a:prstGeom prst="rect">
            <a:avLst/>
          </a:prstGeom>
        </p:spPr>
        <p:txBody>
          <a:bodyPr wrap="square">
            <a:spAutoFit/>
          </a:bodyPr>
          <a:lstStyle/>
          <a:p>
            <a:pPr indent="360363"/>
            <a:r>
              <a:rPr lang="ru-RU" sz="2000" b="1" dirty="0" smtClean="0"/>
              <a:t>Штыревые блокираторы. </a:t>
            </a:r>
          </a:p>
          <a:p>
            <a:pPr indent="360363" algn="just"/>
            <a:r>
              <a:rPr lang="ru-RU" sz="2000" dirty="0" smtClean="0"/>
              <a:t>Блокировка рычага КПП осуществляется при помощи специального металлического штыря, выполненного из надежной и прочной стали. Такой штырь вставляется в специальное отверстие устройства КПП. После этого на поверхности остается только его маленькая «головка». Штырь фиксируется при помощи замка. Чтобы разблокировать штыревой блокиратор (вынуть штырь), необходим специальный ключ.</a:t>
            </a:r>
            <a:r>
              <a:rPr lang="ru-RU" sz="2000" b="1" dirty="0" smtClean="0"/>
              <a:t> </a:t>
            </a:r>
          </a:p>
          <a:p>
            <a:pPr indent="360363" algn="just"/>
            <a:endParaRPr lang="ru-RU" sz="2000" b="1" dirty="0" smtClean="0"/>
          </a:p>
          <a:p>
            <a:pPr indent="360363" algn="just"/>
            <a:r>
              <a:rPr lang="ru-RU" sz="2000" b="1" dirty="0" err="1" smtClean="0"/>
              <a:t>Бесштыревые</a:t>
            </a:r>
            <a:r>
              <a:rPr lang="ru-RU" sz="2000" b="1" dirty="0" smtClean="0"/>
              <a:t> блокираторы.</a:t>
            </a:r>
            <a:r>
              <a:rPr lang="ru-RU" sz="2000" dirty="0" smtClean="0"/>
              <a:t>  Механизм переключения передач блокируется </a:t>
            </a:r>
            <a:r>
              <a:rPr lang="ru-RU" sz="2000" dirty="0" err="1" smtClean="0"/>
              <a:t>несьемным</a:t>
            </a:r>
            <a:r>
              <a:rPr lang="ru-RU" sz="2000" dirty="0" smtClean="0"/>
              <a:t> стальным ригелем. Ригель фиксируется при помощи специального замка.</a:t>
            </a: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dirty="0" smtClean="0"/>
              <a:t> Внутренние</a:t>
            </a:r>
            <a:r>
              <a:rPr lang="ru-RU" sz="2400" b="1" dirty="0" smtClean="0"/>
              <a:t> </a:t>
            </a:r>
            <a:r>
              <a:rPr lang="ru-RU" sz="2400" dirty="0" smtClean="0"/>
              <a:t>блокираторы механизма</a:t>
            </a:r>
            <a:r>
              <a:rPr lang="ru-RU" sz="2400" b="1" dirty="0" smtClean="0"/>
              <a:t> </a:t>
            </a:r>
            <a:r>
              <a:rPr lang="ru-RU" sz="2400" dirty="0" smtClean="0"/>
              <a:t>переключения передач. </a:t>
            </a:r>
            <a:endParaRPr lang="ru-RU" sz="2400" dirty="0"/>
          </a:p>
        </p:txBody>
      </p:sp>
      <p:pic>
        <p:nvPicPr>
          <p:cNvPr id="26626" name="Picture 2" descr="Файл:Механическая противоугонка 3.jpg"/>
          <p:cNvPicPr>
            <a:picLocks noChangeAspect="1" noChangeArrowheads="1"/>
          </p:cNvPicPr>
          <p:nvPr/>
        </p:nvPicPr>
        <p:blipFill>
          <a:blip r:embed="rId2" cstate="print"/>
          <a:srcRect/>
          <a:stretch>
            <a:fillRect/>
          </a:stretch>
        </p:blipFill>
        <p:spPr bwMode="auto">
          <a:xfrm>
            <a:off x="1331640" y="1628800"/>
            <a:ext cx="3816424" cy="2165821"/>
          </a:xfrm>
          <a:prstGeom prst="rect">
            <a:avLst/>
          </a:prstGeom>
          <a:noFill/>
        </p:spPr>
      </p:pic>
      <p:sp>
        <p:nvSpPr>
          <p:cNvPr id="8" name="Прямоугольник 7"/>
          <p:cNvSpPr/>
          <p:nvPr/>
        </p:nvSpPr>
        <p:spPr>
          <a:xfrm>
            <a:off x="5508104" y="2132856"/>
            <a:ext cx="2843808" cy="523220"/>
          </a:xfrm>
          <a:prstGeom prst="rect">
            <a:avLst/>
          </a:prstGeom>
        </p:spPr>
        <p:txBody>
          <a:bodyPr wrap="square">
            <a:spAutoFit/>
          </a:bodyPr>
          <a:lstStyle/>
          <a:p>
            <a:r>
              <a:rPr lang="ru-RU" sz="1400" dirty="0" smtClean="0"/>
              <a:t>Штыревой адаптированный блокиратор коробки передач</a:t>
            </a:r>
            <a:endParaRPr lang="ru-RU" sz="1400" dirty="0"/>
          </a:p>
        </p:txBody>
      </p:sp>
      <p:pic>
        <p:nvPicPr>
          <p:cNvPr id="26628" name="Picture 4" descr="Механическая противоугонка 4.jpg"/>
          <p:cNvPicPr>
            <a:picLocks noChangeAspect="1" noChangeArrowheads="1"/>
          </p:cNvPicPr>
          <p:nvPr/>
        </p:nvPicPr>
        <p:blipFill>
          <a:blip r:embed="rId3" cstate="print"/>
          <a:srcRect/>
          <a:stretch>
            <a:fillRect/>
          </a:stretch>
        </p:blipFill>
        <p:spPr bwMode="auto">
          <a:xfrm>
            <a:off x="323528" y="4005064"/>
            <a:ext cx="5217968" cy="2160240"/>
          </a:xfrm>
          <a:prstGeom prst="rect">
            <a:avLst/>
          </a:prstGeom>
          <a:noFill/>
        </p:spPr>
      </p:pic>
      <p:sp>
        <p:nvSpPr>
          <p:cNvPr id="10" name="Прямоугольник 9"/>
          <p:cNvSpPr/>
          <p:nvPr/>
        </p:nvSpPr>
        <p:spPr>
          <a:xfrm>
            <a:off x="5652120" y="4077072"/>
            <a:ext cx="3203848" cy="2031325"/>
          </a:xfrm>
          <a:prstGeom prst="rect">
            <a:avLst/>
          </a:prstGeom>
        </p:spPr>
        <p:txBody>
          <a:bodyPr wrap="square">
            <a:spAutoFit/>
          </a:bodyPr>
          <a:lstStyle/>
          <a:p>
            <a:r>
              <a:rPr lang="ru-RU" sz="1400" dirty="0" err="1" smtClean="0"/>
              <a:t>Бесштыревой</a:t>
            </a:r>
            <a:r>
              <a:rPr lang="ru-RU" sz="1400" dirty="0" smtClean="0"/>
              <a:t> адаптированный блокиратор коробки передач:</a:t>
            </a:r>
            <a:br>
              <a:rPr lang="ru-RU" sz="1400" dirty="0" smtClean="0"/>
            </a:br>
            <a:r>
              <a:rPr lang="ru-RU" sz="1400" dirty="0" smtClean="0"/>
              <a:t>а – блокиратор для автомобиля </a:t>
            </a:r>
            <a:r>
              <a:rPr lang="ru-RU" sz="1400" dirty="0" err="1" smtClean="0"/>
              <a:t>Suzuki</a:t>
            </a:r>
            <a:r>
              <a:rPr lang="ru-RU" sz="1400" dirty="0" smtClean="0"/>
              <a:t> </a:t>
            </a:r>
            <a:r>
              <a:rPr lang="ru-RU" sz="1400" dirty="0" err="1" smtClean="0"/>
              <a:t>Liana</a:t>
            </a:r>
            <a:r>
              <a:rPr lang="ru-RU" sz="1400" dirty="0" smtClean="0"/>
              <a:t> с механической коробкой (запирает тягу выбора передач);</a:t>
            </a:r>
            <a:br>
              <a:rPr lang="ru-RU" sz="1400" dirty="0" smtClean="0"/>
            </a:br>
            <a:r>
              <a:rPr lang="ru-RU" sz="1400" dirty="0" smtClean="0"/>
              <a:t>б – блокиратор для автомобиля </a:t>
            </a:r>
            <a:r>
              <a:rPr lang="ru-RU" sz="1400" dirty="0" err="1" smtClean="0"/>
              <a:t>Skoda</a:t>
            </a:r>
            <a:r>
              <a:rPr lang="ru-RU" sz="1400" dirty="0" smtClean="0"/>
              <a:t> </a:t>
            </a:r>
            <a:r>
              <a:rPr lang="ru-RU" sz="1400" dirty="0" err="1" smtClean="0"/>
              <a:t>Octavia</a:t>
            </a:r>
            <a:r>
              <a:rPr lang="ru-RU" sz="1400" dirty="0" smtClean="0"/>
              <a:t> с механической коробкой (запирает рычаг переключения передач)</a:t>
            </a:r>
            <a:endParaRPr lang="ru-RU"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dirty="0" smtClean="0"/>
              <a:t> Внутренние</a:t>
            </a:r>
            <a:r>
              <a:rPr lang="ru-RU" sz="2400" b="1" dirty="0" smtClean="0"/>
              <a:t> </a:t>
            </a:r>
            <a:r>
              <a:rPr lang="ru-RU" sz="2400" dirty="0" smtClean="0"/>
              <a:t>блокираторы механизма</a:t>
            </a:r>
            <a:r>
              <a:rPr lang="ru-RU" sz="2400" b="1" dirty="0" smtClean="0"/>
              <a:t> </a:t>
            </a:r>
            <a:r>
              <a:rPr lang="ru-RU" sz="2400" dirty="0" smtClean="0"/>
              <a:t>переключения передач. </a:t>
            </a:r>
            <a:endParaRPr lang="ru-RU" sz="2400" dirty="0"/>
          </a:p>
        </p:txBody>
      </p:sp>
      <p:pic>
        <p:nvPicPr>
          <p:cNvPr id="25602" name="Picture 2" descr="Блокиратор Коробки передач Гарант Консул купить в Санкт-Петербурге ..."/>
          <p:cNvPicPr>
            <a:picLocks noChangeAspect="1" noChangeArrowheads="1"/>
          </p:cNvPicPr>
          <p:nvPr/>
        </p:nvPicPr>
        <p:blipFill>
          <a:blip r:embed="rId2" cstate="print"/>
          <a:srcRect/>
          <a:stretch>
            <a:fillRect/>
          </a:stretch>
        </p:blipFill>
        <p:spPr bwMode="auto">
          <a:xfrm>
            <a:off x="539552" y="1484784"/>
            <a:ext cx="3168352" cy="2202995"/>
          </a:xfrm>
          <a:prstGeom prst="rect">
            <a:avLst/>
          </a:prstGeom>
          <a:noFill/>
        </p:spPr>
      </p:pic>
      <p:pic>
        <p:nvPicPr>
          <p:cNvPr id="25604" name="Picture 4" descr="Механические блокираторы для автомобиля: виды, плюсы и минусы"/>
          <p:cNvPicPr>
            <a:picLocks noChangeAspect="1" noChangeArrowheads="1"/>
          </p:cNvPicPr>
          <p:nvPr/>
        </p:nvPicPr>
        <p:blipFill>
          <a:blip r:embed="rId3" cstate="print"/>
          <a:srcRect/>
          <a:stretch>
            <a:fillRect/>
          </a:stretch>
        </p:blipFill>
        <p:spPr bwMode="auto">
          <a:xfrm>
            <a:off x="4572000" y="1484784"/>
            <a:ext cx="3845226" cy="2218400"/>
          </a:xfrm>
          <a:prstGeom prst="rect">
            <a:avLst/>
          </a:prstGeom>
          <a:noFill/>
        </p:spPr>
      </p:pic>
      <p:pic>
        <p:nvPicPr>
          <p:cNvPr id="25605" name="Picture 5"/>
          <p:cNvPicPr>
            <a:picLocks noChangeAspect="1" noChangeArrowheads="1"/>
          </p:cNvPicPr>
          <p:nvPr/>
        </p:nvPicPr>
        <p:blipFill>
          <a:blip r:embed="rId4" cstate="print"/>
          <a:srcRect/>
          <a:stretch>
            <a:fillRect/>
          </a:stretch>
        </p:blipFill>
        <p:spPr bwMode="auto">
          <a:xfrm>
            <a:off x="539552" y="3933056"/>
            <a:ext cx="3378025" cy="2666041"/>
          </a:xfrm>
          <a:prstGeom prst="rect">
            <a:avLst/>
          </a:prstGeom>
          <a:noFill/>
          <a:ln w="9525">
            <a:noFill/>
            <a:miter lim="800000"/>
            <a:headEnd/>
            <a:tailEnd/>
          </a:ln>
          <a:effectLst/>
        </p:spPr>
      </p:pic>
      <p:pic>
        <p:nvPicPr>
          <p:cNvPr id="25607" name="Picture 7" descr="Нужен ли вашему авто механический блокиратор КПП?"/>
          <p:cNvPicPr>
            <a:picLocks noChangeAspect="1" noChangeArrowheads="1"/>
          </p:cNvPicPr>
          <p:nvPr/>
        </p:nvPicPr>
        <p:blipFill>
          <a:blip r:embed="rId5" cstate="print"/>
          <a:srcRect/>
          <a:stretch>
            <a:fillRect/>
          </a:stretch>
        </p:blipFill>
        <p:spPr bwMode="auto">
          <a:xfrm>
            <a:off x="5004048" y="4077072"/>
            <a:ext cx="2857500" cy="243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Внутренние</a:t>
            </a:r>
            <a:r>
              <a:rPr lang="ru-RU" sz="2400" b="1" dirty="0" smtClean="0"/>
              <a:t> </a:t>
            </a:r>
            <a:r>
              <a:rPr lang="ru-RU" sz="2400" dirty="0" smtClean="0"/>
              <a:t>блокираторы механизма</a:t>
            </a:r>
            <a:r>
              <a:rPr lang="ru-RU" sz="2400" b="1" dirty="0" smtClean="0"/>
              <a:t> </a:t>
            </a:r>
            <a:r>
              <a:rPr lang="ru-RU" sz="2400" dirty="0" smtClean="0"/>
              <a:t>переключения передач. </a:t>
            </a:r>
            <a:endParaRPr lang="ru-RU" sz="2400" dirty="0"/>
          </a:p>
        </p:txBody>
      </p:sp>
      <p:pic>
        <p:nvPicPr>
          <p:cNvPr id="27650" name="Picture 2"/>
          <p:cNvPicPr>
            <a:picLocks noChangeAspect="1" noChangeArrowheads="1"/>
          </p:cNvPicPr>
          <p:nvPr/>
        </p:nvPicPr>
        <p:blipFill>
          <a:blip r:embed="rId2" cstate="print"/>
          <a:srcRect/>
          <a:stretch>
            <a:fillRect/>
          </a:stretch>
        </p:blipFill>
        <p:spPr bwMode="auto">
          <a:xfrm>
            <a:off x="1331640" y="1628800"/>
            <a:ext cx="2376264" cy="2258626"/>
          </a:xfrm>
          <a:prstGeom prst="rect">
            <a:avLst/>
          </a:prstGeom>
          <a:noFill/>
          <a:ln w="9525">
            <a:noFill/>
            <a:miter lim="800000"/>
            <a:headEnd/>
            <a:tailEnd/>
          </a:ln>
          <a:effectLst/>
        </p:spPr>
      </p:pic>
      <p:pic>
        <p:nvPicPr>
          <p:cNvPr id="27654" name="Picture 6" descr="Блокиратор КПП Construct - РусАларм.ру"/>
          <p:cNvPicPr>
            <a:picLocks noChangeAspect="1" noChangeArrowheads="1"/>
          </p:cNvPicPr>
          <p:nvPr/>
        </p:nvPicPr>
        <p:blipFill>
          <a:blip r:embed="rId3" cstate="print"/>
          <a:srcRect/>
          <a:stretch>
            <a:fillRect/>
          </a:stretch>
        </p:blipFill>
        <p:spPr bwMode="auto">
          <a:xfrm>
            <a:off x="4644008" y="1556792"/>
            <a:ext cx="3312368" cy="2484276"/>
          </a:xfrm>
          <a:prstGeom prst="rect">
            <a:avLst/>
          </a:prstGeom>
          <a:noFill/>
        </p:spPr>
      </p:pic>
      <p:pic>
        <p:nvPicPr>
          <p:cNvPr id="27656" name="Picture 8" descr="Механический блокиратор коробки передач Фортус (Мультилок) - YouTube"/>
          <p:cNvPicPr>
            <a:picLocks noChangeAspect="1" noChangeArrowheads="1"/>
          </p:cNvPicPr>
          <p:nvPr/>
        </p:nvPicPr>
        <p:blipFill>
          <a:blip r:embed="rId4" cstate="print"/>
          <a:srcRect/>
          <a:stretch>
            <a:fillRect/>
          </a:stretch>
        </p:blipFill>
        <p:spPr bwMode="auto">
          <a:xfrm>
            <a:off x="4355976" y="4221088"/>
            <a:ext cx="4032448" cy="2268252"/>
          </a:xfrm>
          <a:prstGeom prst="rect">
            <a:avLst/>
          </a:prstGeom>
          <a:noFill/>
        </p:spPr>
      </p:pic>
      <p:pic>
        <p:nvPicPr>
          <p:cNvPr id="27658" name="Picture 10" descr="Замок КПП Dragon - механическое противоугонное устройство (фото ..."/>
          <p:cNvPicPr>
            <a:picLocks noChangeAspect="1" noChangeArrowheads="1"/>
          </p:cNvPicPr>
          <p:nvPr/>
        </p:nvPicPr>
        <p:blipFill>
          <a:blip r:embed="rId5" cstate="print"/>
          <a:srcRect/>
          <a:stretch>
            <a:fillRect/>
          </a:stretch>
        </p:blipFill>
        <p:spPr bwMode="auto">
          <a:xfrm>
            <a:off x="1043608" y="4293096"/>
            <a:ext cx="2304256" cy="2136182"/>
          </a:xfrm>
          <a:prstGeom prst="rect">
            <a:avLst/>
          </a:prstGeom>
          <a:noFill/>
        </p:spPr>
      </p:pic>
      <p:sp>
        <p:nvSpPr>
          <p:cNvPr id="12" name="Прямоугольник 11"/>
          <p:cNvSpPr/>
          <p:nvPr/>
        </p:nvSpPr>
        <p:spPr>
          <a:xfrm>
            <a:off x="539552" y="1556792"/>
            <a:ext cx="331236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39552" y="4221088"/>
            <a:ext cx="331236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Наружные</a:t>
            </a:r>
            <a:r>
              <a:rPr lang="ru-RU" sz="2400" b="1" dirty="0" smtClean="0"/>
              <a:t> </a:t>
            </a:r>
            <a:r>
              <a:rPr lang="ru-RU" sz="2400" dirty="0" smtClean="0"/>
              <a:t>блокираторы механизма</a:t>
            </a:r>
            <a:r>
              <a:rPr lang="ru-RU" sz="2400" b="1" dirty="0" smtClean="0"/>
              <a:t> </a:t>
            </a:r>
            <a:r>
              <a:rPr lang="ru-RU" sz="2400" dirty="0" smtClean="0"/>
              <a:t>переключения передач. </a:t>
            </a:r>
            <a:endParaRPr lang="ru-RU" sz="2400" dirty="0"/>
          </a:p>
        </p:txBody>
      </p:sp>
      <p:pic>
        <p:nvPicPr>
          <p:cNvPr id="6" name="Picture 4" descr="Установка замка КПП своими руками (фото, видео)"/>
          <p:cNvPicPr>
            <a:picLocks noChangeAspect="1" noChangeArrowheads="1"/>
          </p:cNvPicPr>
          <p:nvPr/>
        </p:nvPicPr>
        <p:blipFill>
          <a:blip r:embed="rId2" cstate="print"/>
          <a:srcRect/>
          <a:stretch>
            <a:fillRect/>
          </a:stretch>
        </p:blipFill>
        <p:spPr bwMode="auto">
          <a:xfrm>
            <a:off x="323528" y="1844824"/>
            <a:ext cx="4827434" cy="1944216"/>
          </a:xfrm>
          <a:prstGeom prst="rect">
            <a:avLst/>
          </a:prstGeom>
          <a:noFill/>
        </p:spPr>
      </p:pic>
      <p:pic>
        <p:nvPicPr>
          <p:cNvPr id="29697" name="Picture 1"/>
          <p:cNvPicPr>
            <a:picLocks noChangeAspect="1" noChangeArrowheads="1"/>
          </p:cNvPicPr>
          <p:nvPr/>
        </p:nvPicPr>
        <p:blipFill>
          <a:blip r:embed="rId3" cstate="print"/>
          <a:srcRect/>
          <a:stretch>
            <a:fillRect/>
          </a:stretch>
        </p:blipFill>
        <p:spPr bwMode="auto">
          <a:xfrm>
            <a:off x="1187624" y="4077072"/>
            <a:ext cx="3456384" cy="2398034"/>
          </a:xfrm>
          <a:prstGeom prst="rect">
            <a:avLst/>
          </a:prstGeom>
          <a:noFill/>
          <a:ln w="9525">
            <a:noFill/>
            <a:miter lim="800000"/>
            <a:headEnd/>
            <a:tailEnd/>
          </a:ln>
          <a:effectLst/>
        </p:spPr>
      </p:pic>
      <p:pic>
        <p:nvPicPr>
          <p:cNvPr id="29698" name="Picture 2"/>
          <p:cNvPicPr>
            <a:picLocks noChangeAspect="1" noChangeArrowheads="1"/>
          </p:cNvPicPr>
          <p:nvPr/>
        </p:nvPicPr>
        <p:blipFill>
          <a:blip r:embed="rId4" cstate="print"/>
          <a:srcRect/>
          <a:stretch>
            <a:fillRect/>
          </a:stretch>
        </p:blipFill>
        <p:spPr bwMode="auto">
          <a:xfrm>
            <a:off x="5004048" y="4077072"/>
            <a:ext cx="3096344" cy="2399825"/>
          </a:xfrm>
          <a:prstGeom prst="rect">
            <a:avLst/>
          </a:prstGeom>
          <a:noFill/>
          <a:ln w="9525">
            <a:noFill/>
            <a:miter lim="800000"/>
            <a:headEnd/>
            <a:tailEnd/>
          </a:ln>
          <a:effectLst/>
        </p:spPr>
      </p:pic>
      <p:pic>
        <p:nvPicPr>
          <p:cNvPr id="29700" name="Picture 4" descr="Замок КПП Construct Safetronic | МакСтудия"/>
          <p:cNvPicPr>
            <a:picLocks noChangeAspect="1" noChangeArrowheads="1"/>
          </p:cNvPicPr>
          <p:nvPr/>
        </p:nvPicPr>
        <p:blipFill>
          <a:blip r:embed="rId5" cstate="print"/>
          <a:srcRect/>
          <a:stretch>
            <a:fillRect/>
          </a:stretch>
        </p:blipFill>
        <p:spPr bwMode="auto">
          <a:xfrm>
            <a:off x="5508104" y="1700808"/>
            <a:ext cx="3204896" cy="2134462"/>
          </a:xfrm>
          <a:prstGeom prst="rect">
            <a:avLst/>
          </a:prstGeom>
          <a:noFill/>
        </p:spPr>
      </p:pic>
      <p:sp>
        <p:nvSpPr>
          <p:cNvPr id="10" name="Прямоугольник 9"/>
          <p:cNvSpPr/>
          <p:nvPr/>
        </p:nvSpPr>
        <p:spPr>
          <a:xfrm>
            <a:off x="251520" y="1628800"/>
            <a:ext cx="5040560"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рулевого управления. </a:t>
            </a:r>
            <a:endParaRPr lang="ru-RU" sz="2400" dirty="0"/>
          </a:p>
        </p:txBody>
      </p:sp>
      <p:sp>
        <p:nvSpPr>
          <p:cNvPr id="6" name="Прямоугольник 5"/>
          <p:cNvSpPr/>
          <p:nvPr/>
        </p:nvSpPr>
        <p:spPr>
          <a:xfrm>
            <a:off x="467544" y="1628800"/>
            <a:ext cx="6145529" cy="923330"/>
          </a:xfrm>
          <a:prstGeom prst="rect">
            <a:avLst/>
          </a:prstGeom>
        </p:spPr>
        <p:txBody>
          <a:bodyPr wrap="none">
            <a:spAutoFit/>
          </a:bodyPr>
          <a:lstStyle/>
          <a:p>
            <a:pPr indent="360363"/>
            <a:r>
              <a:rPr lang="ru-RU" b="1" dirty="0" smtClean="0"/>
              <a:t> </a:t>
            </a:r>
            <a:r>
              <a:rPr lang="ru-RU" dirty="0" smtClean="0"/>
              <a:t>Блокираторы рулевого управления делятся на два вида:</a:t>
            </a:r>
          </a:p>
          <a:p>
            <a:pPr indent="360363"/>
            <a:r>
              <a:rPr lang="ru-RU" dirty="0" smtClean="0"/>
              <a:t>- блокираторы рулевого вала;</a:t>
            </a:r>
          </a:p>
          <a:p>
            <a:pPr indent="360363"/>
            <a:r>
              <a:rPr lang="ru-RU" dirty="0" smtClean="0"/>
              <a:t>- блокираторы рулевого колеса.</a:t>
            </a:r>
            <a:endParaRPr lang="ru-RU" dirty="0"/>
          </a:p>
        </p:txBody>
      </p:sp>
      <p:sp>
        <p:nvSpPr>
          <p:cNvPr id="7" name="Прямоугольник 6"/>
          <p:cNvSpPr/>
          <p:nvPr/>
        </p:nvSpPr>
        <p:spPr>
          <a:xfrm>
            <a:off x="395536" y="2924944"/>
            <a:ext cx="8136904" cy="3416320"/>
          </a:xfrm>
          <a:prstGeom prst="rect">
            <a:avLst/>
          </a:prstGeom>
        </p:spPr>
        <p:txBody>
          <a:bodyPr wrap="square">
            <a:spAutoFit/>
          </a:bodyPr>
          <a:lstStyle/>
          <a:p>
            <a:pPr indent="360363" algn="just"/>
            <a:r>
              <a:rPr lang="ru-RU" dirty="0" smtClean="0"/>
              <a:t>Блокираторы рулевого колеса являются универсальными устройствами,</a:t>
            </a:r>
          </a:p>
          <a:p>
            <a:pPr indent="360363" algn="just"/>
            <a:r>
              <a:rPr lang="ru-RU" dirty="0" smtClean="0"/>
              <a:t>Подходят ко всем серийным моделям автомобилей. Такие устройства представляют собой массивный рычаг, упирающийся в элементы конструкции автомобиля, который препятствует повороту рулевого колеса.</a:t>
            </a:r>
          </a:p>
          <a:p>
            <a:pPr indent="360363" algn="just"/>
            <a:r>
              <a:rPr lang="ru-RU" dirty="0" smtClean="0"/>
              <a:t>Эти устройства достаточно просты, однако имеют недостаточную стойкость к взлому. Более эффективны устройства одновременно с рулевым колесом блокирующие и педали автомобиля.  Самые простые и дешевые механические противоугонные устройства, блокирующие одновременно и руль и педали, представляют собой телескопическую штангу, с обоих концов которой загнуты два крюка. Раздвигая телескопическую штангу на нужное расстояние (между рулем и педалями), один крюк надевают на руль, а второй на педаль сцепления и стянув оба крюка между собой, запирают замок.</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864096"/>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рулевого колеса и педалей. </a:t>
            </a:r>
            <a:endParaRPr lang="ru-RU" sz="2400" dirty="0"/>
          </a:p>
        </p:txBody>
      </p:sp>
      <p:pic>
        <p:nvPicPr>
          <p:cNvPr id="40964" name="Picture 4" descr="ROZETKA | Механическое противоугонное устройство для автомобиля на ..."/>
          <p:cNvPicPr>
            <a:picLocks noChangeAspect="1" noChangeArrowheads="1"/>
          </p:cNvPicPr>
          <p:nvPr/>
        </p:nvPicPr>
        <p:blipFill>
          <a:blip r:embed="rId2" cstate="print"/>
          <a:srcRect/>
          <a:stretch>
            <a:fillRect/>
          </a:stretch>
        </p:blipFill>
        <p:spPr bwMode="auto">
          <a:xfrm>
            <a:off x="971600" y="1196752"/>
            <a:ext cx="2952328" cy="2476532"/>
          </a:xfrm>
          <a:prstGeom prst="rect">
            <a:avLst/>
          </a:prstGeom>
          <a:noFill/>
        </p:spPr>
      </p:pic>
      <p:pic>
        <p:nvPicPr>
          <p:cNvPr id="40966" name="Picture 6" descr="Механическая защита от угона: виды, устройство, как выбрать"/>
          <p:cNvPicPr>
            <a:picLocks noChangeAspect="1" noChangeArrowheads="1"/>
          </p:cNvPicPr>
          <p:nvPr/>
        </p:nvPicPr>
        <p:blipFill>
          <a:blip r:embed="rId3" cstate="print"/>
          <a:srcRect/>
          <a:stretch>
            <a:fillRect/>
          </a:stretch>
        </p:blipFill>
        <p:spPr bwMode="auto">
          <a:xfrm>
            <a:off x="4283968" y="1196752"/>
            <a:ext cx="3888432" cy="2493458"/>
          </a:xfrm>
          <a:prstGeom prst="rect">
            <a:avLst/>
          </a:prstGeom>
          <a:noFill/>
        </p:spPr>
      </p:pic>
      <p:pic>
        <p:nvPicPr>
          <p:cNvPr id="14" name="Picture 10" descr="Противоугонный Замок Руль-педаль с Цифровым Кодом Heyner 850 200 ..."/>
          <p:cNvPicPr>
            <a:picLocks noChangeAspect="1" noChangeArrowheads="1"/>
          </p:cNvPicPr>
          <p:nvPr/>
        </p:nvPicPr>
        <p:blipFill>
          <a:blip r:embed="rId4" cstate="print"/>
          <a:srcRect/>
          <a:stretch>
            <a:fillRect/>
          </a:stretch>
        </p:blipFill>
        <p:spPr bwMode="auto">
          <a:xfrm>
            <a:off x="467544" y="3861048"/>
            <a:ext cx="2664296" cy="2645483"/>
          </a:xfrm>
          <a:prstGeom prst="rect">
            <a:avLst/>
          </a:prstGeom>
          <a:noFill/>
        </p:spPr>
      </p:pic>
      <p:pic>
        <p:nvPicPr>
          <p:cNvPr id="40968" name="Picture 8" descr="Защита от угона автомобиля на руль - 2020"/>
          <p:cNvPicPr>
            <a:picLocks noChangeAspect="1" noChangeArrowheads="1"/>
          </p:cNvPicPr>
          <p:nvPr/>
        </p:nvPicPr>
        <p:blipFill>
          <a:blip r:embed="rId5" cstate="print"/>
          <a:srcRect/>
          <a:stretch>
            <a:fillRect/>
          </a:stretch>
        </p:blipFill>
        <p:spPr bwMode="auto">
          <a:xfrm>
            <a:off x="3347864" y="3861048"/>
            <a:ext cx="2730277" cy="2614988"/>
          </a:xfrm>
          <a:prstGeom prst="rect">
            <a:avLst/>
          </a:prstGeom>
          <a:noFill/>
        </p:spPr>
      </p:pic>
      <p:pic>
        <p:nvPicPr>
          <p:cNvPr id="40970" name="Picture 10" descr="Противоугонка руль-педаль купить в Новосибирской области на Avito ..."/>
          <p:cNvPicPr>
            <a:picLocks noChangeAspect="1" noChangeArrowheads="1"/>
          </p:cNvPicPr>
          <p:nvPr/>
        </p:nvPicPr>
        <p:blipFill>
          <a:blip r:embed="rId6" cstate="print"/>
          <a:srcRect/>
          <a:stretch>
            <a:fillRect/>
          </a:stretch>
        </p:blipFill>
        <p:spPr bwMode="auto">
          <a:xfrm>
            <a:off x="6300192" y="3861048"/>
            <a:ext cx="2627784" cy="26277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864096"/>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рулевого колеса. </a:t>
            </a:r>
            <a:endParaRPr lang="ru-RU" sz="2400" dirty="0"/>
          </a:p>
        </p:txBody>
      </p:sp>
      <p:pic>
        <p:nvPicPr>
          <p:cNvPr id="34818" name="Picture 2" descr="ТОП-5: лучшие блокираторы руля для авто (как выбрать и где дешево ..."/>
          <p:cNvPicPr>
            <a:picLocks noChangeAspect="1" noChangeArrowheads="1"/>
          </p:cNvPicPr>
          <p:nvPr/>
        </p:nvPicPr>
        <p:blipFill>
          <a:blip r:embed="rId2" cstate="print"/>
          <a:srcRect/>
          <a:stretch>
            <a:fillRect/>
          </a:stretch>
        </p:blipFill>
        <p:spPr bwMode="auto">
          <a:xfrm>
            <a:off x="251520" y="2060848"/>
            <a:ext cx="2808312" cy="2210543"/>
          </a:xfrm>
          <a:prstGeom prst="rect">
            <a:avLst/>
          </a:prstGeom>
          <a:noFill/>
        </p:spPr>
      </p:pic>
      <p:pic>
        <p:nvPicPr>
          <p:cNvPr id="34820" name="Picture 4" descr="Блокиратор рулевого колеса Opel — Opel Zafira, 1.7 л., 2010 года ..."/>
          <p:cNvPicPr>
            <a:picLocks noChangeAspect="1" noChangeArrowheads="1"/>
          </p:cNvPicPr>
          <p:nvPr/>
        </p:nvPicPr>
        <p:blipFill>
          <a:blip r:embed="rId3" cstate="print"/>
          <a:srcRect/>
          <a:stretch>
            <a:fillRect/>
          </a:stretch>
        </p:blipFill>
        <p:spPr bwMode="auto">
          <a:xfrm>
            <a:off x="5436096" y="4365104"/>
            <a:ext cx="3384376" cy="2256251"/>
          </a:xfrm>
          <a:prstGeom prst="rect">
            <a:avLst/>
          </a:prstGeom>
          <a:noFill/>
        </p:spPr>
      </p:pic>
      <p:pic>
        <p:nvPicPr>
          <p:cNvPr id="34822" name="Picture 6" descr="Варианты механических противоугонных устройств для автомобилей ..."/>
          <p:cNvPicPr>
            <a:picLocks noChangeAspect="1" noChangeArrowheads="1"/>
          </p:cNvPicPr>
          <p:nvPr/>
        </p:nvPicPr>
        <p:blipFill>
          <a:blip r:embed="rId4" cstate="print"/>
          <a:srcRect/>
          <a:stretch>
            <a:fillRect/>
          </a:stretch>
        </p:blipFill>
        <p:spPr bwMode="auto">
          <a:xfrm>
            <a:off x="251520" y="4365104"/>
            <a:ext cx="2736303" cy="2231225"/>
          </a:xfrm>
          <a:prstGeom prst="rect">
            <a:avLst/>
          </a:prstGeom>
          <a:noFill/>
        </p:spPr>
      </p:pic>
      <p:pic>
        <p:nvPicPr>
          <p:cNvPr id="34824" name="Picture 8" descr="Снять блокиратор руля, КПП, педалей в СПБ."/>
          <p:cNvPicPr>
            <a:picLocks noChangeAspect="1" noChangeArrowheads="1"/>
          </p:cNvPicPr>
          <p:nvPr/>
        </p:nvPicPr>
        <p:blipFill>
          <a:blip r:embed="rId5" cstate="print"/>
          <a:srcRect/>
          <a:stretch>
            <a:fillRect/>
          </a:stretch>
        </p:blipFill>
        <p:spPr bwMode="auto">
          <a:xfrm>
            <a:off x="3059832" y="4365104"/>
            <a:ext cx="2304256" cy="2214246"/>
          </a:xfrm>
          <a:prstGeom prst="rect">
            <a:avLst/>
          </a:prstGeom>
          <a:noFill/>
        </p:spPr>
      </p:pic>
      <p:pic>
        <p:nvPicPr>
          <p:cNvPr id="34828" name="Picture 12" descr="Блокираторы руля дополнительная защита машину от угона"/>
          <p:cNvPicPr>
            <a:picLocks noChangeAspect="1" noChangeArrowheads="1"/>
          </p:cNvPicPr>
          <p:nvPr/>
        </p:nvPicPr>
        <p:blipFill>
          <a:blip r:embed="rId6" cstate="print"/>
          <a:srcRect/>
          <a:stretch>
            <a:fillRect/>
          </a:stretch>
        </p:blipFill>
        <p:spPr bwMode="auto">
          <a:xfrm>
            <a:off x="3419872" y="2060848"/>
            <a:ext cx="2952328" cy="2214246"/>
          </a:xfrm>
          <a:prstGeom prst="rect">
            <a:avLst/>
          </a:prstGeom>
          <a:noFill/>
        </p:spPr>
      </p:pic>
      <p:sp>
        <p:nvSpPr>
          <p:cNvPr id="13" name="Прямоугольник 12"/>
          <p:cNvSpPr/>
          <p:nvPr/>
        </p:nvSpPr>
        <p:spPr>
          <a:xfrm>
            <a:off x="251520" y="980728"/>
            <a:ext cx="8568952" cy="1077218"/>
          </a:xfrm>
          <a:prstGeom prst="rect">
            <a:avLst/>
          </a:prstGeom>
        </p:spPr>
        <p:txBody>
          <a:bodyPr wrap="square">
            <a:spAutoFit/>
          </a:bodyPr>
          <a:lstStyle/>
          <a:p>
            <a:pPr indent="360363" algn="just"/>
            <a:r>
              <a:rPr lang="ru-RU" sz="1600" dirty="0" smtClean="0"/>
              <a:t>Механизм ставят прямо на руль, фиксируя его на оси или же на рулевом колесе. Другой конец блокиратора упирается в торпеду, сиденье, педаль или же лобовое стекло. Доступ к блокиратору свободный – достаточно попасть в салон и добраться до механизма. Механизм стоит недорого, однако не обеспечивает высокой защиты.</a:t>
            </a:r>
            <a:endParaRPr lang="ru-RU" sz="1600" dirty="0"/>
          </a:p>
        </p:txBody>
      </p:sp>
      <p:pic>
        <p:nvPicPr>
          <p:cNvPr id="39937" name="Picture 1"/>
          <p:cNvPicPr>
            <a:picLocks noChangeAspect="1" noChangeArrowheads="1"/>
          </p:cNvPicPr>
          <p:nvPr/>
        </p:nvPicPr>
        <p:blipFill>
          <a:blip r:embed="rId7" cstate="print"/>
          <a:srcRect/>
          <a:stretch>
            <a:fillRect/>
          </a:stretch>
        </p:blipFill>
        <p:spPr bwMode="auto">
          <a:xfrm>
            <a:off x="6804248" y="2060848"/>
            <a:ext cx="1979265" cy="224135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normAutofit fontScale="90000"/>
          </a:bodyPr>
          <a:lstStyle/>
          <a:p>
            <a:r>
              <a:rPr lang="ru-RU" sz="3200" dirty="0" smtClean="0"/>
              <a:t>Механические противоугонные устройства.</a:t>
            </a:r>
            <a:br>
              <a:rPr lang="ru-RU" sz="3200" dirty="0" smtClean="0"/>
            </a:br>
            <a:r>
              <a:rPr lang="ru-RU" sz="3200" dirty="0" smtClean="0"/>
              <a:t>Общие сведения</a:t>
            </a:r>
            <a:endParaRPr lang="ru-RU" sz="3200" dirty="0"/>
          </a:p>
        </p:txBody>
      </p:sp>
      <p:sp>
        <p:nvSpPr>
          <p:cNvPr id="3" name="Содержимое 2"/>
          <p:cNvSpPr>
            <a:spLocks noGrp="1"/>
          </p:cNvSpPr>
          <p:nvPr>
            <p:ph idx="1"/>
          </p:nvPr>
        </p:nvSpPr>
        <p:spPr>
          <a:xfrm>
            <a:off x="539552" y="980728"/>
            <a:ext cx="8229600" cy="5760640"/>
          </a:xfrm>
        </p:spPr>
        <p:txBody>
          <a:bodyPr>
            <a:noAutofit/>
          </a:bodyPr>
          <a:lstStyle/>
          <a:p>
            <a:pPr marL="2511425" indent="269875" algn="just">
              <a:buNone/>
            </a:pPr>
            <a:r>
              <a:rPr lang="ru-RU" sz="1400" b="1" dirty="0" smtClean="0"/>
              <a:t>Механические противоугонные устройства (блокираторы)</a:t>
            </a:r>
            <a:r>
              <a:rPr lang="ru-RU" sz="1400" dirty="0" smtClean="0"/>
              <a:t> – приспособления, препятствующие несанкционированному проникновению в автомобиль, а также его движению и управлению путем блокировки соответствующих узлов (дверей, капота, рулевого механизма, коробки передач и т.д.). Блокираторы могут быть либо самостоятельными механизмами, либо частью охранных комплексов. Конструкция противоугонного устройства должна исключать его самопроизвольное срабатывание и создание аварийной ситуации.</a:t>
            </a:r>
          </a:p>
          <a:p>
            <a:pPr marL="2511425" indent="269875" algn="just">
              <a:buNone/>
            </a:pPr>
            <a:r>
              <a:rPr lang="ru-RU" sz="1400" dirty="0" smtClean="0"/>
              <a:t>Большинство механических устройств включает в себя блокирующий (силовой) и запирающий механизмы. По технологии установки блокираторы делятся на стационарные и съемные.</a:t>
            </a:r>
          </a:p>
          <a:p>
            <a:pPr marL="0" indent="360363" algn="just">
              <a:buNone/>
            </a:pPr>
            <a:r>
              <a:rPr lang="ru-RU" sz="1400" dirty="0" smtClean="0"/>
              <a:t>Стационарные встраиваются в корпус или механизм элемента автомобиля. Возможность добраться до них без серьезного демонтажа отсутствует. Например, блокиратор КПП или рулевой колонки. Съемные блокираторы необходимо каждый раз устанавливать и затем снимать. Это неудобно и занимает определенное время. Их плюсом является доступная цена.</a:t>
            </a:r>
            <a:br>
              <a:rPr lang="ru-RU" sz="1400" dirty="0" smtClean="0"/>
            </a:br>
            <a:r>
              <a:rPr lang="ru-RU" sz="1400" dirty="0" smtClean="0"/>
              <a:t>По конструкции блокираторы делятся на:</a:t>
            </a:r>
          </a:p>
          <a:p>
            <a:pPr marL="0" indent="360363" algn="just">
              <a:buFontTx/>
              <a:buChar char="-"/>
            </a:pPr>
            <a:r>
              <a:rPr lang="ru-RU" sz="1400" b="1" dirty="0" smtClean="0"/>
              <a:t>адаптированные</a:t>
            </a:r>
            <a:r>
              <a:rPr lang="ru-RU" sz="1400" dirty="0" smtClean="0"/>
              <a:t> – спроектированные с учетом особенностей узлов определенных моделей автомобилей;</a:t>
            </a:r>
          </a:p>
          <a:p>
            <a:pPr marL="0" indent="360363" algn="just">
              <a:buFontTx/>
              <a:buChar char="-"/>
            </a:pPr>
            <a:r>
              <a:rPr lang="ru-RU" sz="1400" b="1" dirty="0" smtClean="0"/>
              <a:t>- универсальные</a:t>
            </a:r>
            <a:r>
              <a:rPr lang="ru-RU" sz="1400" dirty="0" smtClean="0"/>
              <a:t> – предназначенные для различных марок и моделей автомобилей.</a:t>
            </a:r>
            <a:br>
              <a:rPr lang="ru-RU" sz="1400" dirty="0" smtClean="0"/>
            </a:br>
            <a:r>
              <a:rPr lang="ru-RU" sz="1400" dirty="0" smtClean="0"/>
              <a:t>Защитные свойства универсальных блокираторов нельзя рассматривать отдельно от конкретной модели автомобиля. Блокиратор, обеспечивающий надежную защиту одних моделей, для других может оказаться практически бесполезным из-за их конструктивных особенностей.</a:t>
            </a:r>
            <a:br>
              <a:rPr lang="ru-RU" sz="1400" dirty="0" smtClean="0"/>
            </a:br>
            <a:r>
              <a:rPr lang="ru-RU" sz="1400" dirty="0" smtClean="0"/>
              <a:t>Правильная установка и использование механических блокираторов позволяют максимально реализовать их потребительские качества. Процесс установки, как правило, связан со сложными слесарными и монтажными операциями. При этом обычно применяют специальный одноразовый «</a:t>
            </a:r>
            <a:r>
              <a:rPr lang="ru-RU" sz="1400" dirty="0" err="1" smtClean="0"/>
              <a:t>срывной</a:t>
            </a:r>
            <a:r>
              <a:rPr lang="ru-RU" sz="1400" dirty="0" smtClean="0"/>
              <a:t>» крепеж, головка которого отламывается после окончательной затяжки.</a:t>
            </a:r>
            <a:endParaRPr lang="ru-RU" sz="1400" dirty="0"/>
          </a:p>
        </p:txBody>
      </p:sp>
      <p:pic>
        <p:nvPicPr>
          <p:cNvPr id="17413" name="Picture 5"/>
          <p:cNvPicPr>
            <a:picLocks noChangeAspect="1" noChangeArrowheads="1"/>
          </p:cNvPicPr>
          <p:nvPr/>
        </p:nvPicPr>
        <p:blipFill>
          <a:blip r:embed="rId2" cstate="print"/>
          <a:srcRect/>
          <a:stretch>
            <a:fillRect/>
          </a:stretch>
        </p:blipFill>
        <p:spPr bwMode="auto">
          <a:xfrm>
            <a:off x="539552" y="1340768"/>
            <a:ext cx="2483768" cy="196943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рулевого вала. </a:t>
            </a:r>
            <a:endParaRPr lang="ru-RU" sz="2400" dirty="0"/>
          </a:p>
        </p:txBody>
      </p:sp>
      <p:sp>
        <p:nvSpPr>
          <p:cNvPr id="8" name="Прямоугольник 7"/>
          <p:cNvSpPr/>
          <p:nvPr/>
        </p:nvSpPr>
        <p:spPr>
          <a:xfrm>
            <a:off x="467544" y="1556792"/>
            <a:ext cx="8280920" cy="1754326"/>
          </a:xfrm>
          <a:prstGeom prst="rect">
            <a:avLst/>
          </a:prstGeom>
        </p:spPr>
        <p:txBody>
          <a:bodyPr wrap="square">
            <a:spAutoFit/>
          </a:bodyPr>
          <a:lstStyle/>
          <a:p>
            <a:pPr indent="360363" algn="just"/>
            <a:r>
              <a:rPr lang="ru-RU" b="1" dirty="0" smtClean="0"/>
              <a:t>Автоматические блокираторы рулевого вала</a:t>
            </a:r>
            <a:r>
              <a:rPr lang="ru-RU" dirty="0" smtClean="0"/>
              <a:t> штатно устанавливаются на большинство современных автомобилей. Такие механизмы совмещаются с замком зажигания и блокируют рулевой вал при извлечении ключа из замка. На некоторых автомобилях силовые элементы (ригели), входящие в прорезь рулевого вала и блокирующие его, а также корпуса замков, имеют невысокую прочность и в запертом положении могут разрушиться при резком повороте руля.</a:t>
            </a:r>
            <a:endParaRPr lang="ru-RU" dirty="0"/>
          </a:p>
        </p:txBody>
      </p:sp>
      <p:pic>
        <p:nvPicPr>
          <p:cNvPr id="30722" name="Picture 2" descr="Файл:Механическая противоугонка 5а.jpg"/>
          <p:cNvPicPr>
            <a:picLocks noChangeAspect="1" noChangeArrowheads="1"/>
          </p:cNvPicPr>
          <p:nvPr/>
        </p:nvPicPr>
        <p:blipFill>
          <a:blip r:embed="rId2" cstate="print"/>
          <a:srcRect/>
          <a:stretch>
            <a:fillRect/>
          </a:stretch>
        </p:blipFill>
        <p:spPr bwMode="auto">
          <a:xfrm>
            <a:off x="467544" y="3501008"/>
            <a:ext cx="6323856" cy="2711353"/>
          </a:xfrm>
          <a:prstGeom prst="rect">
            <a:avLst/>
          </a:prstGeom>
          <a:noFill/>
        </p:spPr>
      </p:pic>
      <p:sp>
        <p:nvSpPr>
          <p:cNvPr id="11" name="Прямоугольник 10"/>
          <p:cNvSpPr/>
          <p:nvPr/>
        </p:nvSpPr>
        <p:spPr>
          <a:xfrm>
            <a:off x="6876256" y="3717032"/>
            <a:ext cx="2123728" cy="2308324"/>
          </a:xfrm>
          <a:prstGeom prst="rect">
            <a:avLst/>
          </a:prstGeom>
        </p:spPr>
        <p:txBody>
          <a:bodyPr wrap="square">
            <a:spAutoFit/>
          </a:bodyPr>
          <a:lstStyle/>
          <a:p>
            <a:pPr algn="just"/>
            <a:r>
              <a:rPr lang="ru-RU" sz="1600" dirty="0" smtClean="0"/>
              <a:t>Усовершенствованные варианты замков с усиленным ригелем, корпусом и запорным механизмом адаптируются к конструктивным особенностям автомобилей.</a:t>
            </a:r>
            <a:endParaRPr lang="ru-RU"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936104"/>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рулевого управления. </a:t>
            </a:r>
            <a:endParaRPr lang="ru-RU" sz="2400" dirty="0"/>
          </a:p>
        </p:txBody>
      </p:sp>
      <p:pic>
        <p:nvPicPr>
          <p:cNvPr id="31746" name="Picture 2" descr="Файл:Механическая противоугонка 6.jpg"/>
          <p:cNvPicPr>
            <a:picLocks noChangeAspect="1" noChangeArrowheads="1"/>
          </p:cNvPicPr>
          <p:nvPr/>
        </p:nvPicPr>
        <p:blipFill>
          <a:blip r:embed="rId2" cstate="print"/>
          <a:srcRect/>
          <a:stretch>
            <a:fillRect/>
          </a:stretch>
        </p:blipFill>
        <p:spPr bwMode="auto">
          <a:xfrm>
            <a:off x="2771800" y="3501007"/>
            <a:ext cx="4104456" cy="2201015"/>
          </a:xfrm>
          <a:prstGeom prst="rect">
            <a:avLst/>
          </a:prstGeom>
          <a:noFill/>
        </p:spPr>
      </p:pic>
      <p:sp>
        <p:nvSpPr>
          <p:cNvPr id="7" name="Прямоугольник 6"/>
          <p:cNvSpPr/>
          <p:nvPr/>
        </p:nvSpPr>
        <p:spPr>
          <a:xfrm>
            <a:off x="2411760" y="5733256"/>
            <a:ext cx="4968552" cy="923330"/>
          </a:xfrm>
          <a:prstGeom prst="rect">
            <a:avLst/>
          </a:prstGeom>
        </p:spPr>
        <p:txBody>
          <a:bodyPr wrap="square">
            <a:spAutoFit/>
          </a:bodyPr>
          <a:lstStyle/>
          <a:p>
            <a:r>
              <a:rPr lang="ru-RU" dirty="0" smtClean="0"/>
              <a:t>Неавтоматические блокираторы рулевого вала:</a:t>
            </a:r>
            <a:br>
              <a:rPr lang="ru-RU" dirty="0" smtClean="0"/>
            </a:br>
            <a:r>
              <a:rPr lang="ru-RU" dirty="0" smtClean="0"/>
              <a:t>а – </a:t>
            </a:r>
            <a:r>
              <a:rPr lang="ru-RU" dirty="0" err="1" smtClean="0"/>
              <a:t>бесштыревой</a:t>
            </a:r>
            <a:r>
              <a:rPr lang="ru-RU" dirty="0" smtClean="0"/>
              <a:t> адаптированный;</a:t>
            </a:r>
            <a:br>
              <a:rPr lang="ru-RU" dirty="0" smtClean="0"/>
            </a:br>
            <a:r>
              <a:rPr lang="ru-RU" dirty="0" smtClean="0"/>
              <a:t>б – штыревой (от различных производителей).</a:t>
            </a:r>
            <a:endParaRPr lang="ru-RU" dirty="0"/>
          </a:p>
        </p:txBody>
      </p:sp>
      <p:sp>
        <p:nvSpPr>
          <p:cNvPr id="9" name="Прямоугольник 8"/>
          <p:cNvSpPr/>
          <p:nvPr/>
        </p:nvSpPr>
        <p:spPr>
          <a:xfrm>
            <a:off x="539552" y="1196753"/>
            <a:ext cx="8208912" cy="2308324"/>
          </a:xfrm>
          <a:prstGeom prst="rect">
            <a:avLst/>
          </a:prstGeom>
        </p:spPr>
        <p:txBody>
          <a:bodyPr wrap="square">
            <a:spAutoFit/>
          </a:bodyPr>
          <a:lstStyle/>
          <a:p>
            <a:pPr indent="360363" algn="just"/>
            <a:r>
              <a:rPr lang="ru-RU" b="1" dirty="0" smtClean="0"/>
              <a:t>Механические блокираторы рулевого вала</a:t>
            </a:r>
            <a:r>
              <a:rPr lang="ru-RU" dirty="0" smtClean="0"/>
              <a:t> бывают </a:t>
            </a:r>
            <a:r>
              <a:rPr lang="ru-RU" b="1" i="1" dirty="0" smtClean="0"/>
              <a:t>штыревыми</a:t>
            </a:r>
            <a:r>
              <a:rPr lang="ru-RU" dirty="0" smtClean="0"/>
              <a:t> или </a:t>
            </a:r>
            <a:r>
              <a:rPr lang="ru-RU" b="1" i="1" dirty="0" err="1" smtClean="0"/>
              <a:t>бесштыревыми</a:t>
            </a:r>
            <a:r>
              <a:rPr lang="ru-RU" dirty="0" smtClean="0"/>
              <a:t>, </a:t>
            </a:r>
            <a:r>
              <a:rPr lang="ru-RU" b="1" i="1" dirty="0" smtClean="0"/>
              <a:t>универсальными</a:t>
            </a:r>
            <a:r>
              <a:rPr lang="ru-RU" dirty="0" smtClean="0"/>
              <a:t> или </a:t>
            </a:r>
            <a:r>
              <a:rPr lang="ru-RU" b="1" i="1" dirty="0" smtClean="0"/>
              <a:t>адаптированными</a:t>
            </a:r>
            <a:r>
              <a:rPr lang="ru-RU" dirty="0" smtClean="0"/>
              <a:t>. Блокиратор устанавливают на вал рулевого колеса, где доступ к нему крайне затруднен. Специальная муфта с замком устанавливается на рулевой вал в районе педалей. Клиновидный стержень блокирует вращение в любую сторону, упираясь в педали. Уровень защиты будет зависеть от совершенства замка.</a:t>
            </a:r>
            <a:br>
              <a:rPr lang="ru-RU" dirty="0" smtClean="0"/>
            </a:br>
            <a:r>
              <a:rPr lang="ru-RU" dirty="0" smtClean="0"/>
              <a:t>В закрытом состоянии блокиратор делает невозможным проворачивание руля. Отдельные модели не дают провернуть колесо более чем на 2-3 градуса.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008112"/>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рулевого управления. </a:t>
            </a:r>
            <a:endParaRPr lang="ru-RU" sz="2400" dirty="0"/>
          </a:p>
        </p:txBody>
      </p:sp>
      <p:sp>
        <p:nvSpPr>
          <p:cNvPr id="6" name="Прямоугольник 5"/>
          <p:cNvSpPr/>
          <p:nvPr/>
        </p:nvSpPr>
        <p:spPr>
          <a:xfrm>
            <a:off x="467544" y="1556792"/>
            <a:ext cx="8136904" cy="4524315"/>
          </a:xfrm>
          <a:prstGeom prst="rect">
            <a:avLst/>
          </a:prstGeom>
        </p:spPr>
        <p:txBody>
          <a:bodyPr wrap="square">
            <a:spAutoFit/>
          </a:bodyPr>
          <a:lstStyle/>
          <a:p>
            <a:pPr indent="360363" algn="just" fontAlgn="base"/>
            <a:r>
              <a:rPr lang="ru-RU" sz="1600" dirty="0" smtClean="0"/>
              <a:t>На сегодняшний день на рынке представлены блокираторы рулевого вала нескольких конструкций:</a:t>
            </a:r>
          </a:p>
          <a:p>
            <a:pPr indent="360363" algn="just" fontAlgn="base"/>
            <a:r>
              <a:rPr lang="ru-RU" sz="1600" b="1" dirty="0" smtClean="0"/>
              <a:t>Штыревой механический блокиратор.</a:t>
            </a:r>
            <a:r>
              <a:rPr lang="ru-RU" sz="1600" dirty="0" smtClean="0"/>
              <a:t> Основой устройства является корпус муфты, изготовленный из углеродистой стали, который устанавливается на рулевом валу в районе педального узла. В корпусе имеется отверстие, в которое вставляется стержень блокиратора, фиксирующийся замком. Для снятия блокиратора необходимо вставить в замок ключ, открыть его и выдвинуть штырь наружу. Одним из самых распространённых устройств такого типа является блокиратор «Гарант», который производится российской компанией «</a:t>
            </a:r>
            <a:r>
              <a:rPr lang="ru-RU" sz="1600" dirty="0" err="1" smtClean="0"/>
              <a:t>Флим</a:t>
            </a:r>
            <a:r>
              <a:rPr lang="ru-RU" sz="1600" dirty="0" smtClean="0"/>
              <a:t>». Может использоваться как обычный ключ с бородкой, который вставляется в скважину. так и оригинальный дисковый ключ с выемками.</a:t>
            </a:r>
          </a:p>
          <a:p>
            <a:pPr indent="360363" algn="just" fontAlgn="base"/>
            <a:r>
              <a:rPr lang="ru-RU" sz="1600" b="1" dirty="0" err="1" smtClean="0"/>
              <a:t>Бесштыревые</a:t>
            </a:r>
            <a:r>
              <a:rPr lang="ru-RU" sz="1600" b="1" dirty="0" smtClean="0"/>
              <a:t> устройства</a:t>
            </a:r>
            <a:r>
              <a:rPr lang="ru-RU" sz="1600" dirty="0" smtClean="0"/>
              <a:t>. Блокировка вала выполняется выдвижным ригельным устройством с диаметром около 10 мм, изготовленным из высокопрочной стали. Плюсом таких блокираторов является незаметность, поскольку в пространстве возле ног водителя имеется только малогабаритная замочная скважина. Примером такого устройства может служить «Гарант Форт». Работа такого устройства проще, чем штыревого, поскольку для блокировки и освобождения вала достаточно простого поворота ключа в одну или другую сторону. При этом в конструкции имеется специальный предохранитель, исключающий самопроизвольное запирание вала.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рулевого вала. </a:t>
            </a:r>
            <a:endParaRPr lang="ru-RU" sz="2400" dirty="0"/>
          </a:p>
        </p:txBody>
      </p:sp>
      <p:pic>
        <p:nvPicPr>
          <p:cNvPr id="32770" name="Picture 2" descr="ГАРАНТ БЛОК блокиратор рулевого вала"/>
          <p:cNvPicPr>
            <a:picLocks noChangeAspect="1" noChangeArrowheads="1"/>
          </p:cNvPicPr>
          <p:nvPr/>
        </p:nvPicPr>
        <p:blipFill>
          <a:blip r:embed="rId2" cstate="print"/>
          <a:srcRect/>
          <a:stretch>
            <a:fillRect/>
          </a:stretch>
        </p:blipFill>
        <p:spPr bwMode="auto">
          <a:xfrm>
            <a:off x="611560" y="1628800"/>
            <a:ext cx="3418209" cy="2113322"/>
          </a:xfrm>
          <a:prstGeom prst="rect">
            <a:avLst/>
          </a:prstGeom>
          <a:noFill/>
        </p:spPr>
      </p:pic>
      <p:pic>
        <p:nvPicPr>
          <p:cNvPr id="32771" name="Picture 3"/>
          <p:cNvPicPr>
            <a:picLocks noChangeAspect="1" noChangeArrowheads="1"/>
          </p:cNvPicPr>
          <p:nvPr/>
        </p:nvPicPr>
        <p:blipFill>
          <a:blip r:embed="rId3" cstate="print"/>
          <a:srcRect/>
          <a:stretch>
            <a:fillRect/>
          </a:stretch>
        </p:blipFill>
        <p:spPr bwMode="auto">
          <a:xfrm>
            <a:off x="4644008" y="1628800"/>
            <a:ext cx="3875540" cy="2088232"/>
          </a:xfrm>
          <a:prstGeom prst="rect">
            <a:avLst/>
          </a:prstGeom>
          <a:noFill/>
          <a:ln w="9525">
            <a:noFill/>
            <a:miter lim="800000"/>
            <a:headEnd/>
            <a:tailEnd/>
          </a:ln>
          <a:effectLst/>
        </p:spPr>
      </p:pic>
      <p:pic>
        <p:nvPicPr>
          <p:cNvPr id="32773" name="Picture 5" descr="Купить блокиратор рулевого вала Перехват-Универсал на Toyota Camry ..."/>
          <p:cNvPicPr>
            <a:picLocks noChangeAspect="1" noChangeArrowheads="1"/>
          </p:cNvPicPr>
          <p:nvPr/>
        </p:nvPicPr>
        <p:blipFill>
          <a:blip r:embed="rId4" cstate="print"/>
          <a:srcRect/>
          <a:stretch>
            <a:fillRect/>
          </a:stretch>
        </p:blipFill>
        <p:spPr bwMode="auto">
          <a:xfrm>
            <a:off x="539552" y="4221088"/>
            <a:ext cx="3553733" cy="1992034"/>
          </a:xfrm>
          <a:prstGeom prst="rect">
            <a:avLst/>
          </a:prstGeom>
          <a:noFill/>
        </p:spPr>
      </p:pic>
      <p:pic>
        <p:nvPicPr>
          <p:cNvPr id="32774" name="Picture 6"/>
          <p:cNvPicPr>
            <a:picLocks noChangeAspect="1" noChangeArrowheads="1"/>
          </p:cNvPicPr>
          <p:nvPr/>
        </p:nvPicPr>
        <p:blipFill>
          <a:blip r:embed="rId5" cstate="print"/>
          <a:srcRect/>
          <a:stretch>
            <a:fillRect/>
          </a:stretch>
        </p:blipFill>
        <p:spPr bwMode="auto">
          <a:xfrm>
            <a:off x="5004048" y="4005064"/>
            <a:ext cx="3076600" cy="226538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педалей. </a:t>
            </a:r>
            <a:endParaRPr lang="ru-RU" sz="2400" dirty="0"/>
          </a:p>
        </p:txBody>
      </p:sp>
      <p:sp>
        <p:nvSpPr>
          <p:cNvPr id="7" name="Прямоугольник 6"/>
          <p:cNvSpPr/>
          <p:nvPr/>
        </p:nvSpPr>
        <p:spPr>
          <a:xfrm>
            <a:off x="611560" y="1556792"/>
            <a:ext cx="7992888" cy="1200329"/>
          </a:xfrm>
          <a:prstGeom prst="rect">
            <a:avLst/>
          </a:prstGeom>
        </p:spPr>
        <p:txBody>
          <a:bodyPr wrap="square">
            <a:spAutoFit/>
          </a:bodyPr>
          <a:lstStyle/>
          <a:p>
            <a:pPr indent="360363" algn="just"/>
            <a:r>
              <a:rPr lang="ru-RU" dirty="0" smtClean="0"/>
              <a:t>На две или три педали пристегивается громоздкий железный фиксатор с замком. У угонщика нет возможности выжать какую-либо педаль и уехать. Огромным минусом такой защиты является неудобство установки. В некоторых вариантах блокируется только одна из педалей, например, сцепления.</a:t>
            </a:r>
            <a:endParaRPr lang="ru-RU" dirty="0"/>
          </a:p>
        </p:txBody>
      </p:sp>
      <p:pic>
        <p:nvPicPr>
          <p:cNvPr id="44034" name="Picture 2" descr="https://techautoport.ru/wp-content/uploads/2019/06/mehanicheskiy_blokirator_pedaley.jpg"/>
          <p:cNvPicPr>
            <a:picLocks noChangeAspect="1" noChangeArrowheads="1"/>
          </p:cNvPicPr>
          <p:nvPr/>
        </p:nvPicPr>
        <p:blipFill>
          <a:blip r:embed="rId2" cstate="print"/>
          <a:srcRect/>
          <a:stretch>
            <a:fillRect/>
          </a:stretch>
        </p:blipFill>
        <p:spPr bwMode="auto">
          <a:xfrm>
            <a:off x="683568" y="3068960"/>
            <a:ext cx="3806989" cy="2520280"/>
          </a:xfrm>
          <a:prstGeom prst="rect">
            <a:avLst/>
          </a:prstGeom>
          <a:noFill/>
        </p:spPr>
      </p:pic>
      <p:pic>
        <p:nvPicPr>
          <p:cNvPr id="44036" name="Picture 4" descr=" блокиратор педалей автомобиля"/>
          <p:cNvPicPr>
            <a:picLocks noChangeAspect="1" noChangeArrowheads="1"/>
          </p:cNvPicPr>
          <p:nvPr/>
        </p:nvPicPr>
        <p:blipFill>
          <a:blip r:embed="rId3" cstate="print"/>
          <a:srcRect/>
          <a:stretch>
            <a:fillRect/>
          </a:stretch>
        </p:blipFill>
        <p:spPr bwMode="auto">
          <a:xfrm>
            <a:off x="4860032" y="3068960"/>
            <a:ext cx="3384376" cy="253828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080120"/>
          </a:xfrm>
        </p:spPr>
        <p:txBody>
          <a:bodyPr>
            <a:normAutofit fontScale="90000"/>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колеса. </a:t>
            </a:r>
            <a:endParaRPr lang="ru-RU" sz="2400" dirty="0"/>
          </a:p>
        </p:txBody>
      </p:sp>
      <p:sp>
        <p:nvSpPr>
          <p:cNvPr id="3" name="Прямоугольник 2"/>
          <p:cNvSpPr/>
          <p:nvPr/>
        </p:nvSpPr>
        <p:spPr>
          <a:xfrm>
            <a:off x="323528" y="1340769"/>
            <a:ext cx="8496944" cy="2585323"/>
          </a:xfrm>
          <a:prstGeom prst="rect">
            <a:avLst/>
          </a:prstGeom>
        </p:spPr>
        <p:txBody>
          <a:bodyPr wrap="square">
            <a:spAutoFit/>
          </a:bodyPr>
          <a:lstStyle/>
          <a:p>
            <a:pPr indent="360363" algn="just" fontAlgn="base"/>
            <a:r>
              <a:rPr lang="ru-RU" sz="1600" dirty="0" smtClean="0"/>
              <a:t>Для противоугонной защиты хватает установки системы на одно колесо. Колесные </a:t>
            </a:r>
            <a:r>
              <a:rPr lang="ru-RU" sz="1600" dirty="0" err="1" smtClean="0"/>
              <a:t>антиугонные</a:t>
            </a:r>
            <a:r>
              <a:rPr lang="ru-RU" sz="1600" dirty="0" smtClean="0"/>
              <a:t> механизмы делятся на три базовых типа:</a:t>
            </a:r>
          </a:p>
          <a:p>
            <a:pPr indent="360363" algn="just" fontAlgn="base"/>
            <a:r>
              <a:rPr lang="ru-RU" sz="1600" dirty="0" smtClean="0"/>
              <a:t>1) «Капкан». Охватывает шину и колесный диск боковыми частями со стопорными клыками на концах, закрывая доступ к крепежу колеса. Оснащен резиновыми вставками, чтобы клыки не поцарапали диск.</a:t>
            </a:r>
          </a:p>
          <a:p>
            <a:pPr indent="360363" algn="just" fontAlgn="base"/>
            <a:r>
              <a:rPr lang="ru-RU" sz="1600" dirty="0" smtClean="0"/>
              <a:t>2) «Краб». От широкого основания в стороны расходятся три блокирующие лапы. Принцип защиты совпадает с капканом.</a:t>
            </a:r>
          </a:p>
          <a:p>
            <a:pPr indent="360363" algn="just" fontAlgn="base"/>
            <a:r>
              <a:rPr lang="ru-RU" sz="1600" dirty="0" smtClean="0"/>
              <a:t>3) Крепление-блок на вентиляционные отверстия литого диска. Подобный вид защиты не так надежен, как остальные представители этого противоугонного ряда.</a:t>
            </a:r>
          </a:p>
          <a:p>
            <a:endParaRPr lang="ru-RU" dirty="0"/>
          </a:p>
        </p:txBody>
      </p:sp>
      <p:pic>
        <p:nvPicPr>
          <p:cNvPr id="43010" name="Picture 2" descr="Блокиратор колес Краб универсал, цена 899 грн., купить в Киеве ..."/>
          <p:cNvPicPr>
            <a:picLocks noChangeAspect="1" noChangeArrowheads="1"/>
          </p:cNvPicPr>
          <p:nvPr/>
        </p:nvPicPr>
        <p:blipFill>
          <a:blip r:embed="rId2" cstate="print"/>
          <a:srcRect/>
          <a:stretch>
            <a:fillRect/>
          </a:stretch>
        </p:blipFill>
        <p:spPr bwMode="auto">
          <a:xfrm>
            <a:off x="2699792" y="3933056"/>
            <a:ext cx="2482255" cy="2477846"/>
          </a:xfrm>
          <a:prstGeom prst="rect">
            <a:avLst/>
          </a:prstGeom>
          <a:noFill/>
        </p:spPr>
      </p:pic>
      <p:pic>
        <p:nvPicPr>
          <p:cNvPr id="43012" name="Picture 4" descr="Противоугонные механические устройства для автомобилей: как выбрать"/>
          <p:cNvPicPr>
            <a:picLocks noChangeAspect="1" noChangeArrowheads="1"/>
          </p:cNvPicPr>
          <p:nvPr/>
        </p:nvPicPr>
        <p:blipFill>
          <a:blip r:embed="rId3" cstate="print"/>
          <a:srcRect/>
          <a:stretch>
            <a:fillRect/>
          </a:stretch>
        </p:blipFill>
        <p:spPr bwMode="auto">
          <a:xfrm>
            <a:off x="5508104" y="3933056"/>
            <a:ext cx="3255680" cy="2448272"/>
          </a:xfrm>
          <a:prstGeom prst="rect">
            <a:avLst/>
          </a:prstGeom>
          <a:noFill/>
        </p:spPr>
      </p:pic>
      <p:pic>
        <p:nvPicPr>
          <p:cNvPr id="43014" name="Picture 6" descr="Борьба с эвакуаторами"/>
          <p:cNvPicPr>
            <a:picLocks noChangeAspect="1" noChangeArrowheads="1"/>
          </p:cNvPicPr>
          <p:nvPr/>
        </p:nvPicPr>
        <p:blipFill>
          <a:blip r:embed="rId4" cstate="print"/>
          <a:srcRect/>
          <a:stretch>
            <a:fillRect/>
          </a:stretch>
        </p:blipFill>
        <p:spPr bwMode="auto">
          <a:xfrm>
            <a:off x="467544" y="3933056"/>
            <a:ext cx="1907704" cy="254360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008112"/>
          </a:xfrm>
        </p:spPr>
        <p:txBody>
          <a:bodyPr>
            <a:normAutofit/>
          </a:bodyPr>
          <a:lstStyle/>
          <a:p>
            <a:r>
              <a:rPr lang="ru-RU" sz="2400" dirty="0" smtClean="0"/>
              <a:t>Механические противоугонные устройства.</a:t>
            </a:r>
            <a:br>
              <a:rPr lang="ru-RU" sz="2400" dirty="0" smtClean="0"/>
            </a:br>
            <a:r>
              <a:rPr lang="ru-RU" sz="2400" dirty="0" smtClean="0"/>
              <a:t>Общие рекомендации.</a:t>
            </a:r>
            <a:endParaRPr lang="ru-RU" sz="2400" dirty="0"/>
          </a:p>
        </p:txBody>
      </p:sp>
      <p:sp>
        <p:nvSpPr>
          <p:cNvPr id="9" name="Прямоугольник 8"/>
          <p:cNvSpPr/>
          <p:nvPr/>
        </p:nvSpPr>
        <p:spPr>
          <a:xfrm>
            <a:off x="539552" y="1196752"/>
            <a:ext cx="8208912" cy="5509200"/>
          </a:xfrm>
          <a:prstGeom prst="rect">
            <a:avLst/>
          </a:prstGeom>
        </p:spPr>
        <p:txBody>
          <a:bodyPr wrap="square">
            <a:spAutoFit/>
          </a:bodyPr>
          <a:lstStyle/>
          <a:p>
            <a:pPr indent="360363" algn="just"/>
            <a:r>
              <a:rPr lang="ru-RU" sz="1600" dirty="0" smtClean="0"/>
              <a:t>При выборе механического противоугонного устройства прежде всего следует учитывать конструктивные особенности автомобиля, противоугонную надежность и удобство использования блокиратора. Перед покупкой желательно проконсультироваться со специалистом (продавцом или установщиком). Установку большинства блокираторов из-за сложности монтажа лучше доверить профессионалам.</a:t>
            </a:r>
          </a:p>
          <a:p>
            <a:pPr indent="360363" algn="just"/>
            <a:r>
              <a:rPr lang="ru-RU" sz="1600" dirty="0" smtClean="0"/>
              <a:t>Выбор модели блокиратора коробки передач во многом зависит от конструкции автомобиля. Если рычаг переключения передач расположен непосредственно на коробке передач, то наиболее надежным способом защиты будет установка блокиратора на капот или рулевой вал, а не на саму коробку. На внедорожниках для исключения буксировки целесообразно блокировать также раздаточную коробку (блокировка осуществляется замками, аналогичными замкам коробки передач).</a:t>
            </a:r>
          </a:p>
          <a:p>
            <a:pPr indent="360363" algn="just"/>
            <a:r>
              <a:rPr lang="ru-RU" sz="1600" dirty="0" smtClean="0"/>
              <a:t>Выбор типа блокиратора капота зависит от расположения штатного замка: иногда до него можно добраться, демонтировав или повредив декоративную облицовку радиатора. В этом случае лучше установить дополнительный замок капота, а для штатного установить защиту, исключающую прямой доступ к нему.</a:t>
            </a:r>
          </a:p>
          <a:p>
            <a:pPr indent="360363" algn="just"/>
            <a:r>
              <a:rPr lang="ru-RU" sz="1600" dirty="0" smtClean="0"/>
              <a:t>Блокировка штатного замка имеет смысл, если конструкция автомобиля исключает легкий доступ к нему. Маскировка любого противоугонного устройства не может однозначно считаться его достоинством или недостатком. Скрытость блокиратора создает для угонщика дополнительные трудности, что может стать причиной его отказа от попытки угона. Доступное обзору расположение блокиратора позволяет угонщику заранее подготовиться к взлому, однако может переключить его внимание на менее защищенный автомобиль.</a:t>
            </a:r>
            <a:endParaRPr lang="ru-RU"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dirty="0" smtClean="0"/>
              <a:t>Электронные противоугонные системы</a:t>
            </a:r>
            <a:endParaRPr lang="ru-RU" dirty="0"/>
          </a:p>
        </p:txBody>
      </p:sp>
      <p:sp>
        <p:nvSpPr>
          <p:cNvPr id="3" name="Содержимое 2"/>
          <p:cNvSpPr>
            <a:spLocks noGrp="1"/>
          </p:cNvSpPr>
          <p:nvPr>
            <p:ph idx="1"/>
          </p:nvPr>
        </p:nvSpPr>
        <p:spPr/>
        <p:txBody>
          <a:bodyPr>
            <a:normAutofit fontScale="92500" lnSpcReduction="10000"/>
          </a:bodyPr>
          <a:lstStyle/>
          <a:p>
            <a:pPr marL="0" indent="360363" algn="just">
              <a:buNone/>
            </a:pPr>
            <a:r>
              <a:rPr lang="ru-RU" sz="1800" b="1" dirty="0" err="1" smtClean="0"/>
              <a:t>Противоуго́нная</a:t>
            </a:r>
            <a:r>
              <a:rPr lang="ru-RU" sz="1800" b="1" dirty="0" smtClean="0"/>
              <a:t> </a:t>
            </a:r>
            <a:r>
              <a:rPr lang="ru-RU" sz="1800" b="1" dirty="0" err="1" smtClean="0"/>
              <a:t>систе́ма</a:t>
            </a:r>
            <a:r>
              <a:rPr lang="ru-RU" sz="1800" dirty="0" smtClean="0"/>
              <a:t> — комплекс технических средств, устанавливаемых на транспортные средства (преимущественно автомобили), для предотвращения их угона и другого несанкционированного использования.</a:t>
            </a:r>
          </a:p>
          <a:p>
            <a:pPr marL="0" indent="360363" algn="just">
              <a:buNone/>
            </a:pPr>
            <a:r>
              <a:rPr lang="ru-RU" sz="1800" dirty="0" smtClean="0"/>
              <a:t>Противоугонные системы подразделяют на информирующие, следящие, блокирующие и противодействующие.</a:t>
            </a:r>
          </a:p>
          <a:p>
            <a:pPr marL="0" indent="360363" algn="just">
              <a:buNone/>
            </a:pPr>
            <a:endParaRPr lang="ru-RU" sz="1800" dirty="0" smtClean="0"/>
          </a:p>
          <a:p>
            <a:pPr marL="0" indent="360363" algn="just">
              <a:buNone/>
            </a:pPr>
            <a:r>
              <a:rPr lang="ru-RU" sz="1800" b="1" dirty="0" smtClean="0"/>
              <a:t>Информирующие противоугонные системы</a:t>
            </a:r>
          </a:p>
          <a:p>
            <a:pPr marL="0" indent="360363" algn="just">
              <a:buNone/>
            </a:pPr>
            <a:r>
              <a:rPr lang="ru-RU" sz="1800" dirty="0" smtClean="0"/>
              <a:t>Информирующие противоугонные системы (автосигнализации) предназначены для информирования владельца, правоохранительных органов или других лиц о факте несанкционированного проникновения в транспортное средства и попытках его угона.</a:t>
            </a:r>
          </a:p>
          <a:p>
            <a:pPr marL="0" indent="360363" algn="just">
              <a:buNone/>
            </a:pPr>
            <a:r>
              <a:rPr lang="ru-RU" sz="1800" dirty="0" smtClean="0"/>
              <a:t>По способу передачи информационного сигнала различают:</a:t>
            </a:r>
          </a:p>
          <a:p>
            <a:pPr marL="0" indent="360363" algn="just">
              <a:buNone/>
            </a:pPr>
            <a:r>
              <a:rPr lang="ru-RU" sz="1800" dirty="0" smtClean="0"/>
              <a:t>- акустические — информирующие только с использованием акустических излучателей (сирен), установленных на транспортном средстве;</a:t>
            </a:r>
          </a:p>
          <a:p>
            <a:pPr marL="0" indent="360363" algn="just">
              <a:buNone/>
            </a:pPr>
            <a:r>
              <a:rPr lang="ru-RU" sz="1800" dirty="0" smtClean="0"/>
              <a:t>- радио — информирующие с помощью передачи радиосигналов на оконечное устройство, находящееся у владельца;</a:t>
            </a:r>
          </a:p>
          <a:p>
            <a:pPr marL="0" indent="360363" algn="just">
              <a:buNone/>
            </a:pPr>
            <a:r>
              <a:rPr lang="ru-RU" sz="1800" dirty="0" smtClean="0"/>
              <a:t>- комбинированные — включающие оба вида оповещения.</a:t>
            </a:r>
          </a:p>
          <a:p>
            <a:pPr marL="0" indent="360363" algn="just">
              <a:buNone/>
            </a:pPr>
            <a:endParaRPr lang="ru-RU"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dirty="0" smtClean="0"/>
              <a:t>Электронные противоугонные системы</a:t>
            </a:r>
            <a:endParaRPr lang="ru-RU" dirty="0"/>
          </a:p>
        </p:txBody>
      </p:sp>
      <p:sp>
        <p:nvSpPr>
          <p:cNvPr id="3" name="Содержимое 2"/>
          <p:cNvSpPr>
            <a:spLocks noGrp="1"/>
          </p:cNvSpPr>
          <p:nvPr>
            <p:ph idx="1"/>
          </p:nvPr>
        </p:nvSpPr>
        <p:spPr>
          <a:xfrm>
            <a:off x="467544" y="1700808"/>
            <a:ext cx="8229600" cy="4525963"/>
          </a:xfrm>
        </p:spPr>
        <p:txBody>
          <a:bodyPr>
            <a:normAutofit fontScale="92500" lnSpcReduction="20000"/>
          </a:bodyPr>
          <a:lstStyle/>
          <a:p>
            <a:pPr marL="0" indent="360363" algn="just">
              <a:buNone/>
            </a:pPr>
            <a:r>
              <a:rPr lang="ru-RU" sz="1800" b="1" dirty="0" smtClean="0"/>
              <a:t>Следящие противоугонные системы (поисковые системы)</a:t>
            </a:r>
          </a:p>
          <a:p>
            <a:pPr marL="0" indent="360363" algn="just">
              <a:buNone/>
            </a:pPr>
            <a:r>
              <a:rPr lang="ru-RU" sz="1800" dirty="0" smtClean="0"/>
              <a:t>Следящие противоугонные системы информируют владельца (правоохранительные органы) через диспетчерский центр (ДЦ) о маршруте несанкционированного перемещения транспортного средства с использованием систем навигации и оповещения по радиоканалу.</a:t>
            </a:r>
          </a:p>
          <a:p>
            <a:pPr marL="0" indent="360363">
              <a:buNone/>
            </a:pPr>
            <a:r>
              <a:rPr lang="ru-RU" sz="1800" b="1" dirty="0" smtClean="0"/>
              <a:t>Блокирующие противоугонные системы (иммобилайзеры)</a:t>
            </a:r>
          </a:p>
          <a:p>
            <a:pPr marL="0" indent="360363" algn="just">
              <a:buNone/>
            </a:pPr>
            <a:r>
              <a:rPr lang="ru-RU" sz="1800" dirty="0" smtClean="0"/>
              <a:t>Блокирующие противоугонные системы делают невозможным запуск двигателя транспортного средства, переключение передач, блокируют рулевое управление или тормоза.</a:t>
            </a:r>
          </a:p>
          <a:p>
            <a:pPr marL="0" indent="360363">
              <a:buNone/>
            </a:pPr>
            <a:r>
              <a:rPr lang="ru-RU" sz="1800" b="1" dirty="0" smtClean="0"/>
              <a:t>Противодействующие противоугонные системы</a:t>
            </a:r>
          </a:p>
          <a:p>
            <a:pPr marL="0" indent="360363" algn="just">
              <a:buNone/>
            </a:pPr>
            <a:r>
              <a:rPr lang="ru-RU" sz="1800" dirty="0" smtClean="0"/>
              <a:t>Противодействующие противоугонные системы предназначены для прямого физического воздействия на лицо, совершающее попытку угона транспортного средства. Физическое воздействие может осуществляться посредством электрошока, применения перцового аэрозоля или слезоточивого газа, применения ярких пульсирующих источников света или источников громкого звука.</a:t>
            </a:r>
          </a:p>
          <a:p>
            <a:pPr marL="0" indent="360363" algn="just">
              <a:buNone/>
            </a:pPr>
            <a:endParaRPr lang="ru-RU" sz="1800" dirty="0" smtClean="0"/>
          </a:p>
          <a:p>
            <a:pPr marL="0" indent="360363" algn="just">
              <a:buNone/>
            </a:pPr>
            <a:r>
              <a:rPr lang="ru-RU" sz="1800" dirty="0" smtClean="0"/>
              <a:t>Современные противоугонные системы часто объединяют в себе различные функции.</a:t>
            </a:r>
          </a:p>
          <a:p>
            <a:pPr marL="0" indent="360363" algn="just">
              <a:buNone/>
            </a:pPr>
            <a:endParaRPr lang="ru-RU"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200" dirty="0" smtClean="0"/>
              <a:t>Электронные противоугонные системы</a:t>
            </a:r>
            <a:br>
              <a:rPr lang="ru-RU" sz="3200" dirty="0" smtClean="0"/>
            </a:br>
            <a:r>
              <a:rPr lang="ru-RU" sz="3200" dirty="0" smtClean="0"/>
              <a:t>Иммобилайзеры.</a:t>
            </a:r>
            <a:endParaRPr lang="ru-RU" sz="3200" dirty="0"/>
          </a:p>
        </p:txBody>
      </p:sp>
      <p:sp>
        <p:nvSpPr>
          <p:cNvPr id="3" name="Содержимое 2"/>
          <p:cNvSpPr>
            <a:spLocks noGrp="1"/>
          </p:cNvSpPr>
          <p:nvPr>
            <p:ph idx="1"/>
          </p:nvPr>
        </p:nvSpPr>
        <p:spPr>
          <a:xfrm>
            <a:off x="467544" y="1556792"/>
            <a:ext cx="8280920" cy="4525963"/>
          </a:xfrm>
        </p:spPr>
        <p:txBody>
          <a:bodyPr>
            <a:normAutofit fontScale="92500" lnSpcReduction="10000"/>
          </a:bodyPr>
          <a:lstStyle/>
          <a:p>
            <a:pPr marL="0" indent="360363" algn="just">
              <a:buNone/>
            </a:pPr>
            <a:r>
              <a:rPr lang="ru-RU" sz="1800" b="1" dirty="0" smtClean="0"/>
              <a:t>Иммобилайзер</a:t>
            </a:r>
            <a:r>
              <a:rPr lang="ru-RU" sz="1800" dirty="0" smtClean="0"/>
              <a:t> (</a:t>
            </a:r>
            <a:r>
              <a:rPr lang="ru-RU" sz="1800" b="1" dirty="0" smtClean="0"/>
              <a:t>Иммобилизатор</a:t>
            </a:r>
            <a:r>
              <a:rPr lang="ru-RU" sz="1800" dirty="0" smtClean="0"/>
              <a:t>) (англ. </a:t>
            </a:r>
            <a:r>
              <a:rPr lang="ru-RU" sz="1800" i="1" dirty="0" err="1" smtClean="0"/>
              <a:t>immobiliser</a:t>
            </a:r>
            <a:r>
              <a:rPr lang="ru-RU" sz="1800" dirty="0" smtClean="0"/>
              <a:t> — «обездвиживатель») — вид электронного противоугонного устройства. Предназначен надежно блокировать некоторые из модулей автомобиля или другого транспорта.</a:t>
            </a:r>
          </a:p>
          <a:p>
            <a:pPr marL="0" indent="360363" algn="just">
              <a:buNone/>
            </a:pPr>
            <a:r>
              <a:rPr lang="ru-RU" sz="1800" dirty="0" smtClean="0"/>
              <a:t>Главной задачей иммобилайзера является недопущение к управлению посторонних лиц, в том числе при попытках угона. Включение и выключение иммобилайзера должно быть доступно только хозяину автомобиля. Как правило, для этой цели используется электронный кодовый ключ; менее распространены модели с ручным набором кода. Перед тем как завести машину, владелец должен вставить кодовый ключ в специальное гнездо, обеспечив тем самым считывание кода системой иммобилайзера и выключение блокировки, либо разместить бесконтактную электронную «метку» (транспондер с соотв. чипом) в зоне действия антенны системы иммобилайзера. В системах с ручным набором кода для того, чтобы выключить иммобилайзер, необходимо ввести установленный владельцем код. При разрушении иммобилайзера или несанкционированном отключении, системы автомобиля остаются блокированными.</a:t>
            </a:r>
          </a:p>
          <a:p>
            <a:pPr marL="0" indent="360363" algn="just">
              <a:buNone/>
            </a:pPr>
            <a:r>
              <a:rPr lang="ru-RU" sz="1800" dirty="0" smtClean="0"/>
              <a:t>Почти все типы иммобилайзеров имеют функцию автоматической постановки на охрану по истечении определённого срока (тайм-аут), во время которого не производилось каких-либо действий владельцем.</a:t>
            </a:r>
          </a:p>
          <a:p>
            <a:pPr marL="0" indent="360363" algn="just">
              <a:buNone/>
            </a:pPr>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3200" dirty="0" smtClean="0"/>
              <a:t>Механические противоугонные устройства.</a:t>
            </a:r>
            <a:br>
              <a:rPr lang="ru-RU" sz="3200" dirty="0" smtClean="0"/>
            </a:br>
            <a:r>
              <a:rPr lang="ru-RU" sz="2800" dirty="0" smtClean="0"/>
              <a:t>СВОЙСТВА БЛОКИРАТОРОВ</a:t>
            </a:r>
            <a:endParaRPr lang="ru-RU" sz="3200" dirty="0"/>
          </a:p>
        </p:txBody>
      </p:sp>
      <p:sp>
        <p:nvSpPr>
          <p:cNvPr id="3" name="Содержимое 2"/>
          <p:cNvSpPr>
            <a:spLocks noGrp="1"/>
          </p:cNvSpPr>
          <p:nvPr>
            <p:ph idx="1"/>
          </p:nvPr>
        </p:nvSpPr>
        <p:spPr>
          <a:xfrm>
            <a:off x="467544" y="1268760"/>
            <a:ext cx="8229600" cy="4896544"/>
          </a:xfrm>
        </p:spPr>
        <p:txBody>
          <a:bodyPr>
            <a:noAutofit/>
          </a:bodyPr>
          <a:lstStyle/>
          <a:p>
            <a:pPr marL="0" indent="360363" algn="just">
              <a:buNone/>
            </a:pPr>
            <a:r>
              <a:rPr lang="ru-RU" sz="1400" b="1" dirty="0" smtClean="0"/>
              <a:t>Основные свойства механических противоугонных устройств</a:t>
            </a:r>
            <a:r>
              <a:rPr lang="ru-RU" sz="1400" dirty="0" smtClean="0"/>
              <a:t> - это противоугонная надежность, безопасность и удобство пользования (эргономичность).</a:t>
            </a:r>
          </a:p>
          <a:p>
            <a:pPr marL="0" indent="360363" algn="just">
              <a:buNone/>
            </a:pPr>
            <a:r>
              <a:rPr lang="ru-RU" sz="1400" dirty="0" smtClean="0"/>
              <a:t>Противоугонная надежность блокираторов определяется секретностью запорного механизма (</a:t>
            </a:r>
            <a:r>
              <a:rPr lang="ru-RU" sz="1400" dirty="0" err="1" smtClean="0"/>
              <a:t>криптостойкостью</a:t>
            </a:r>
            <a:r>
              <a:rPr lang="ru-RU" sz="1400" dirty="0" smtClean="0"/>
              <a:t>), механической прочностью устройства в целом и иными защитными свойствами конструкции.</a:t>
            </a:r>
          </a:p>
          <a:p>
            <a:pPr marL="0" indent="360363" algn="just">
              <a:buNone/>
            </a:pPr>
            <a:r>
              <a:rPr lang="ru-RU" sz="1400" b="1" dirty="0" err="1" smtClean="0"/>
              <a:t>Криптостойкость</a:t>
            </a:r>
            <a:r>
              <a:rPr lang="ru-RU" sz="1400" dirty="0" smtClean="0"/>
              <a:t> запирающего механизма характеризует возможность отпирания противоугонного устройства путем подбора ключа, с помощью различных отмычек или ударным способом с использованием </a:t>
            </a:r>
            <a:r>
              <a:rPr lang="ru-RU" sz="1400" dirty="0" err="1" smtClean="0"/>
              <a:t>ключаболванки</a:t>
            </a:r>
            <a:r>
              <a:rPr lang="ru-RU" sz="1400" dirty="0" smtClean="0"/>
              <a:t> (</a:t>
            </a:r>
            <a:r>
              <a:rPr lang="ru-RU" sz="1400" dirty="0" err="1" smtClean="0"/>
              <a:t>бампинг</a:t>
            </a:r>
            <a:r>
              <a:rPr lang="ru-RU" sz="1400" dirty="0" smtClean="0"/>
              <a:t>).</a:t>
            </a:r>
          </a:p>
          <a:p>
            <a:pPr marL="0" indent="360363" algn="just">
              <a:buNone/>
            </a:pPr>
            <a:r>
              <a:rPr lang="ru-RU" sz="1400" dirty="0" smtClean="0"/>
              <a:t>Запорный механизм блокираторов, как правило, выполняется в виде обычного цилиндрического (английского) замка. Ключ пилообразной формы вставляется в соответствующее отверстие личинки (</a:t>
            </a:r>
            <a:r>
              <a:rPr lang="ru-RU" sz="1400" dirty="0" err="1" smtClean="0"/>
              <a:t>плага</a:t>
            </a:r>
            <a:r>
              <a:rPr lang="ru-RU" sz="1400" dirty="0" smtClean="0"/>
              <a:t>). </a:t>
            </a:r>
            <a:r>
              <a:rPr lang="ru-RU" sz="1400" dirty="0" err="1" smtClean="0"/>
              <a:t>Плаг</a:t>
            </a:r>
            <a:r>
              <a:rPr lang="ru-RU" sz="1400" dirty="0" smtClean="0"/>
              <a:t> выполнен в виде втулки, расположенной в отверстии цилиндра, и при ее вращении замок отпирается. Для исключения такой возможности в цилиндре и </a:t>
            </a:r>
            <a:r>
              <a:rPr lang="ru-RU" sz="1400" dirty="0" err="1" smtClean="0"/>
              <a:t>плаге</a:t>
            </a:r>
            <a:r>
              <a:rPr lang="ru-RU" sz="1400" dirty="0" smtClean="0"/>
              <a:t> выполнены каналы (шахты), в каждый из которых вставлены по два подпружиненных штифта (</a:t>
            </a:r>
            <a:r>
              <a:rPr lang="ru-RU" sz="1400" dirty="0" err="1" smtClean="0"/>
              <a:t>пина</a:t>
            </a:r>
            <a:r>
              <a:rPr lang="ru-RU" sz="1400" dirty="0" smtClean="0"/>
              <a:t>). Один из них является кодовым, другой блокирующим. Они принимают положение, не препятствующее отпиранию, только при применении соответствующего ключа. Неразрушающее вскрытие таких замков осуществляется путем принудительной установки </a:t>
            </a:r>
            <a:r>
              <a:rPr lang="ru-RU" sz="1400" dirty="0" err="1" smtClean="0"/>
              <a:t>пинов</a:t>
            </a:r>
            <a:r>
              <a:rPr lang="ru-RU" sz="1400" dirty="0" smtClean="0"/>
              <a:t> в положение, не препятствующее повороту </a:t>
            </a:r>
            <a:r>
              <a:rPr lang="ru-RU" sz="1400" dirty="0" err="1" smtClean="0"/>
              <a:t>плага</a:t>
            </a:r>
            <a:r>
              <a:rPr lang="ru-RU" sz="1400" dirty="0" smtClean="0"/>
              <a:t> при отсутствии «штатного» ключа. Для повышения </a:t>
            </a:r>
            <a:r>
              <a:rPr lang="ru-RU" sz="1400" dirty="0" err="1" smtClean="0"/>
              <a:t>криптостойкости</a:t>
            </a:r>
            <a:r>
              <a:rPr lang="ru-RU" sz="1400" dirty="0" smtClean="0"/>
              <a:t> в цилиндровых замках блокираторов стали широко использовать телескопические </a:t>
            </a:r>
            <a:r>
              <a:rPr lang="ru-RU" sz="1400" dirty="0" err="1" smtClean="0"/>
              <a:t>пины</a:t>
            </a:r>
            <a:r>
              <a:rPr lang="ru-RU" sz="1400" dirty="0" smtClean="0"/>
              <a:t>. Вместо одинарных </a:t>
            </a:r>
            <a:r>
              <a:rPr lang="ru-RU" sz="1400" dirty="0" err="1" smtClean="0"/>
              <a:t>пинов</a:t>
            </a:r>
            <a:r>
              <a:rPr lang="ru-RU" sz="1400" dirty="0" smtClean="0"/>
              <a:t> в шахтах цилиндра и </a:t>
            </a:r>
            <a:r>
              <a:rPr lang="ru-RU" sz="1400" dirty="0" err="1" smtClean="0"/>
              <a:t>плага</a:t>
            </a:r>
            <a:r>
              <a:rPr lang="ru-RU" sz="1400" dirty="0" smtClean="0"/>
              <a:t> замка применили двойные, так называемые «</a:t>
            </a:r>
            <a:r>
              <a:rPr lang="ru-RU" sz="1400" dirty="0" err="1" smtClean="0"/>
              <a:t>пин</a:t>
            </a:r>
            <a:r>
              <a:rPr lang="ru-RU" sz="1400" dirty="0" smtClean="0"/>
              <a:t> в </a:t>
            </a:r>
            <a:r>
              <a:rPr lang="ru-RU" sz="1400" dirty="0" err="1" smtClean="0"/>
              <a:t>пине</a:t>
            </a:r>
            <a:r>
              <a:rPr lang="ru-RU" sz="1400" dirty="0" smtClean="0"/>
              <a:t>». Эта концептуальная разработка фирмы </a:t>
            </a:r>
            <a:r>
              <a:rPr lang="ru-RU" sz="1400" dirty="0" err="1" smtClean="0"/>
              <a:t>Mul-T-Lock</a:t>
            </a:r>
            <a:r>
              <a:rPr lang="ru-RU" sz="1400" dirty="0" smtClean="0"/>
              <a:t> позволила резко увеличить уровень защищенности запирающих механизмов. Современные замки могут иметь до нескольких миллионов вариантов исполнения ключа.</a:t>
            </a:r>
            <a:endParaRPr lang="ru-RU"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200" dirty="0" smtClean="0"/>
              <a:t>Электронные противоугонные системы</a:t>
            </a:r>
            <a:br>
              <a:rPr lang="ru-RU" sz="3200" dirty="0" smtClean="0"/>
            </a:br>
            <a:r>
              <a:rPr lang="ru-RU" sz="3200" dirty="0" smtClean="0"/>
              <a:t>Иммобилайзеры.</a:t>
            </a:r>
            <a:endParaRPr lang="ru-RU" sz="3200" dirty="0"/>
          </a:p>
        </p:txBody>
      </p:sp>
      <p:sp>
        <p:nvSpPr>
          <p:cNvPr id="3" name="Содержимое 2"/>
          <p:cNvSpPr>
            <a:spLocks noGrp="1"/>
          </p:cNvSpPr>
          <p:nvPr>
            <p:ph idx="1"/>
          </p:nvPr>
        </p:nvSpPr>
        <p:spPr>
          <a:xfrm>
            <a:off x="467544" y="1556792"/>
            <a:ext cx="8280920" cy="4896544"/>
          </a:xfrm>
        </p:spPr>
        <p:txBody>
          <a:bodyPr>
            <a:normAutofit lnSpcReduction="10000"/>
          </a:bodyPr>
          <a:lstStyle/>
          <a:p>
            <a:pPr marL="0" indent="360363" algn="ctr">
              <a:buNone/>
            </a:pPr>
            <a:r>
              <a:rPr lang="ru-RU" sz="1800" b="1" dirty="0" smtClean="0"/>
              <a:t>Виды иммобилайзеров.</a:t>
            </a:r>
          </a:p>
          <a:p>
            <a:pPr marL="0" indent="360363" algn="just">
              <a:buNone/>
            </a:pPr>
            <a:endParaRPr lang="ru-RU" sz="1800" b="1" dirty="0" smtClean="0"/>
          </a:p>
          <a:p>
            <a:pPr indent="17463">
              <a:buNone/>
            </a:pPr>
            <a:r>
              <a:rPr lang="ru-RU" sz="1800" b="1" dirty="0" smtClean="0"/>
              <a:t>Штатный иммобилайзер</a:t>
            </a:r>
          </a:p>
          <a:p>
            <a:pPr marL="0" indent="360363" algn="just">
              <a:buNone/>
            </a:pPr>
            <a:r>
              <a:rPr lang="ru-RU" sz="1800" dirty="0" smtClean="0"/>
              <a:t>Практически любой современный автомобиль имеет штатный иммобилайзер. Это электронное устройство либо воспринимает набираемую цифровую комбинацию, либо (как правило) воспринимает сигнал от </a:t>
            </a:r>
            <a:r>
              <a:rPr lang="ru-RU" sz="1800" b="1" dirty="0" smtClean="0"/>
              <a:t>транспондера иммобилайзера</a:t>
            </a:r>
            <a:r>
              <a:rPr lang="ru-RU" sz="1800" dirty="0" smtClean="0"/>
              <a:t>. Это последний элемент обычно встраивается в ключ для запуска, и правильный ответ от транспондера ведёт к передаче по шине данных, соединяющей иммобилайзер и блок управления двигателем, разрешающих сигналов. Таким образом, классическая защита в виде ключа замка зажигания дополняется электронной блокировкой запуска, и без специальных познаний при потере ключей (угоне) запуск может быть произведён после замены всей связки блок управления - иммобилайзер - транспондер (в некоторых случаях авторизация проходит при помощи введения секретного пароля через штатные кнопки автомобиля). Штатные иммобилайзеры могут иметь как статический, так и плавающий код транспондера. Последний необходим для затруднений угонщику при подборе радиосигнала для разблокировки, так как разрешающая последовательность </a:t>
            </a:r>
            <a:r>
              <a:rPr lang="ru-RU" sz="1800" dirty="0" smtClean="0"/>
              <a:t>«плавает» </a:t>
            </a:r>
            <a:r>
              <a:rPr lang="ru-RU" sz="1800" dirty="0" smtClean="0"/>
              <a:t>(изменяется).</a:t>
            </a:r>
          </a:p>
          <a:p>
            <a:pPr marL="0" indent="360363" algn="just">
              <a:buNone/>
            </a:pPr>
            <a:endParaRPr lang="ru-RU" sz="1800" b="1" dirty="0" smtClean="0"/>
          </a:p>
          <a:p>
            <a:pPr marL="0" indent="360363" algn="just">
              <a:buNone/>
            </a:pPr>
            <a:endParaRPr lang="ru-RU"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200" dirty="0" smtClean="0"/>
              <a:t>Электронные противоугонные системы</a:t>
            </a:r>
            <a:br>
              <a:rPr lang="ru-RU" sz="3200" dirty="0" smtClean="0"/>
            </a:br>
            <a:r>
              <a:rPr lang="ru-RU" sz="3200" dirty="0" smtClean="0"/>
              <a:t>Иммобилайзеры.</a:t>
            </a:r>
            <a:endParaRPr lang="ru-RU" sz="3200" dirty="0"/>
          </a:p>
        </p:txBody>
      </p:sp>
      <p:sp>
        <p:nvSpPr>
          <p:cNvPr id="3" name="Содержимое 2"/>
          <p:cNvSpPr>
            <a:spLocks noGrp="1"/>
          </p:cNvSpPr>
          <p:nvPr>
            <p:ph idx="1"/>
          </p:nvPr>
        </p:nvSpPr>
        <p:spPr>
          <a:xfrm>
            <a:off x="467544" y="1556792"/>
            <a:ext cx="8280920" cy="5040560"/>
          </a:xfrm>
        </p:spPr>
        <p:txBody>
          <a:bodyPr>
            <a:normAutofit fontScale="92500" lnSpcReduction="20000"/>
          </a:bodyPr>
          <a:lstStyle/>
          <a:p>
            <a:pPr marL="0" indent="360363" algn="ctr">
              <a:buNone/>
            </a:pPr>
            <a:r>
              <a:rPr lang="ru-RU" sz="1800" b="1" dirty="0" smtClean="0"/>
              <a:t>Виды иммобилайзеров.</a:t>
            </a:r>
          </a:p>
          <a:p>
            <a:pPr marL="0" indent="360363" algn="just">
              <a:buNone/>
            </a:pPr>
            <a:endParaRPr lang="ru-RU" sz="1800" b="1" dirty="0" smtClean="0"/>
          </a:p>
          <a:p>
            <a:pPr marL="0" indent="360363">
              <a:buNone/>
            </a:pPr>
            <a:r>
              <a:rPr lang="ru-RU" sz="1800" b="1" dirty="0" smtClean="0"/>
              <a:t>Дополнительные иммобилайзеры</a:t>
            </a:r>
          </a:p>
          <a:p>
            <a:pPr marL="0" indent="360363" algn="just">
              <a:buNone/>
            </a:pPr>
            <a:r>
              <a:rPr lang="ru-RU" sz="1800" dirty="0" smtClean="0"/>
              <a:t>Поскольку угонщики овладевают методиками угона автомобилей со штатной противоугонной системой, владельцы обычно устанавливают свою противоугонную систему, чаще всего имеющую свой блок иммобилайзера. В результате задача злоумышленника усложняется, замедляя тем самым угон. Некоторые варианты таких иммобилайзеров позволяют несанкционированно заводить двигатель, который через некоторое время глохнет. Так угонщик оказывается с заглохшей машиной на дороге, и </a:t>
            </a:r>
            <a:r>
              <a:rPr lang="ru-RU" sz="1800" dirty="0" smtClean="0"/>
              <a:t>может </a:t>
            </a:r>
            <a:r>
              <a:rPr lang="ru-RU" sz="1800" dirty="0" smtClean="0"/>
              <a:t>оставить автомобиль.</a:t>
            </a:r>
          </a:p>
          <a:p>
            <a:pPr marL="0" indent="360363" algn="just">
              <a:buNone/>
            </a:pPr>
            <a:r>
              <a:rPr lang="ru-RU" sz="1800" dirty="0" smtClean="0"/>
              <a:t>Дополнительные иммобилайзеры являются устройствами для отключения двигателя, управляемыми радиосигналами, либо по проводам. В их состав могут входить как обычные реле, так и сложные устройства, маскирующиеся в виде безобидных штатных блоков, что затрудняет их поиск и отключение. В большинстве случаев (особенно при установке сигнализации с автозапуском) работа штатного иммобилайзера подавляется с помощью обходчика иммобилайзера.</a:t>
            </a:r>
          </a:p>
          <a:p>
            <a:pPr marL="0" indent="360363" algn="just">
              <a:buNone/>
            </a:pPr>
            <a:r>
              <a:rPr lang="ru-RU" sz="1800" dirty="0" smtClean="0"/>
              <a:t>Существуют иммобилайзеры, работающие без разрывов электрических цепей, — </a:t>
            </a:r>
            <a:r>
              <a:rPr lang="ru-RU" sz="1800" i="1" dirty="0" smtClean="0"/>
              <a:t>CAN иммобилайзер</a:t>
            </a:r>
            <a:r>
              <a:rPr lang="ru-RU" sz="1800" dirty="0" smtClean="0"/>
              <a:t>. Блокирование работы двигателя происходит в результате отправки определенных сообщений по локальной CAN-шине автомобиля, создавая тем самым помехи. При использовании дополнительных устройств (например, электромагнитных клапанов), возможна блокировка работы неэлектрических систем.</a:t>
            </a:r>
          </a:p>
          <a:p>
            <a:pPr marL="0" indent="360363" algn="just">
              <a:buNone/>
            </a:pPr>
            <a:endParaRPr lang="ru-RU" sz="1800" b="1" dirty="0" smtClean="0"/>
          </a:p>
          <a:p>
            <a:pPr marL="0" indent="360363" algn="just">
              <a:buNone/>
            </a:pPr>
            <a:endParaRPr lang="ru-RU"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a:t>
            </a:r>
            <a:endParaRPr lang="ru-RU" sz="2800" dirty="0"/>
          </a:p>
        </p:txBody>
      </p:sp>
      <p:sp>
        <p:nvSpPr>
          <p:cNvPr id="3" name="Содержимое 2"/>
          <p:cNvSpPr>
            <a:spLocks noGrp="1"/>
          </p:cNvSpPr>
          <p:nvPr>
            <p:ph idx="1"/>
          </p:nvPr>
        </p:nvSpPr>
        <p:spPr>
          <a:xfrm>
            <a:off x="467544" y="1412776"/>
            <a:ext cx="8280920" cy="5040560"/>
          </a:xfrm>
        </p:spPr>
        <p:txBody>
          <a:bodyPr>
            <a:normAutofit/>
          </a:bodyPr>
          <a:lstStyle/>
          <a:p>
            <a:pPr marL="0" indent="360363" algn="just">
              <a:buNone/>
            </a:pPr>
            <a:endParaRPr lang="ru-RU" sz="1800" b="1" dirty="0" smtClean="0"/>
          </a:p>
          <a:p>
            <a:pPr marL="0" indent="360363" algn="just">
              <a:buNone/>
            </a:pPr>
            <a:endParaRPr lang="ru-RU" sz="1800" b="1" dirty="0" smtClean="0"/>
          </a:p>
          <a:p>
            <a:pPr marL="0" indent="360363" algn="just">
              <a:buNone/>
            </a:pPr>
            <a:endParaRPr lang="ru-RU" sz="1800" dirty="0"/>
          </a:p>
        </p:txBody>
      </p:sp>
      <p:sp>
        <p:nvSpPr>
          <p:cNvPr id="4" name="Прямоугольник 3"/>
          <p:cNvSpPr/>
          <p:nvPr/>
        </p:nvSpPr>
        <p:spPr>
          <a:xfrm>
            <a:off x="539552" y="980728"/>
            <a:ext cx="8280920" cy="5509200"/>
          </a:xfrm>
          <a:prstGeom prst="rect">
            <a:avLst/>
          </a:prstGeom>
        </p:spPr>
        <p:txBody>
          <a:bodyPr wrap="square">
            <a:spAutoFit/>
          </a:bodyPr>
          <a:lstStyle/>
          <a:p>
            <a:pPr indent="360363" algn="just"/>
            <a:r>
              <a:rPr lang="ru-RU" sz="1600" b="1" dirty="0" smtClean="0"/>
              <a:t>Автосигнализация</a:t>
            </a:r>
            <a:r>
              <a:rPr lang="ru-RU" sz="1600" dirty="0" smtClean="0"/>
              <a:t> — электронное устройство, установленное в автомобиль, предназначенное для его защиты от угона, кражи компонентов данного транспортного средства или вещей, находящихся в автомобиле. Оно оповещает владельца или окружающих людей с помощью звуковых и/или световых сигналов о несанкционированном доступе к автомобилю (салону), но не препятствует угону, краже автомобильных компонентов и т.п. Автомобильные сигнализации принято разделять на типы: без обратной связи, с обратной связью, спутниковые и GSM сигнализации. Состоит, как правило, из основного блока, приёмо-передатчика (антенны), брелока, датчика удара, концевого выключателя освещения салона (датчик открытия дверей), концевого выключателя моторного отсека (датчик открытия капота, багажника) сервисной кнопки и индикатора в виде светодиода. Автосигнализации бывают с обратной связью, то есть брелок-пейджер информирует о состоянии автомобиля. К моделям автосигнализаций средней и высшей ценовой категории возможно подключение GSM/GPRS модуля с возможностью управления функциями сигнализации с сотового телефона путём отправки SMS и получения на него оповещений. При наличии такого модуля дополнительной функцией может быть определение местоположение автомобиля (GPS/ГЛОНАСС): эта информация может быть доступна на брелоке, сотовом телефоне, а с авторизацией — в приложении смартфона и на сайте производителя сигнализации. Другими функциями модуля GSM могут быть звонки на предустановленные номера телефонов (по событиям, фиксируемым сигнализацией), прослушивание салона автомобиля, диагностические сообщения (при подсоединении сигнализации к автомобильной CAN), контроль перемещений автомобиля с оповещением достижения запретных зон и т.д.</a:t>
            </a:r>
            <a:endParaRPr lang="ru-RU"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a:t>
            </a:r>
            <a:r>
              <a:rPr lang="ru-RU" sz="2800" dirty="0" smtClean="0"/>
              <a:t>Виды.</a:t>
            </a:r>
            <a:endParaRPr lang="ru-RU" sz="2800" dirty="0"/>
          </a:p>
        </p:txBody>
      </p:sp>
      <p:sp>
        <p:nvSpPr>
          <p:cNvPr id="3" name="Содержимое 2"/>
          <p:cNvSpPr>
            <a:spLocks noGrp="1"/>
          </p:cNvSpPr>
          <p:nvPr>
            <p:ph idx="1"/>
          </p:nvPr>
        </p:nvSpPr>
        <p:spPr>
          <a:xfrm>
            <a:off x="467544" y="1196752"/>
            <a:ext cx="8280920" cy="5040560"/>
          </a:xfrm>
        </p:spPr>
        <p:txBody>
          <a:bodyPr>
            <a:normAutofit/>
          </a:bodyPr>
          <a:lstStyle/>
          <a:p>
            <a:pPr marL="0" indent="360363" algn="just">
              <a:buNone/>
            </a:pPr>
            <a:endParaRPr lang="ru-RU" sz="1800" b="1" dirty="0" smtClean="0"/>
          </a:p>
          <a:p>
            <a:pPr marL="0" indent="360363" algn="just">
              <a:buNone/>
            </a:pPr>
            <a:endParaRPr lang="ru-RU" sz="1800" dirty="0"/>
          </a:p>
        </p:txBody>
      </p:sp>
      <p:sp>
        <p:nvSpPr>
          <p:cNvPr id="4" name="Прямоугольник 3"/>
          <p:cNvSpPr/>
          <p:nvPr/>
        </p:nvSpPr>
        <p:spPr>
          <a:xfrm>
            <a:off x="467544" y="2060848"/>
            <a:ext cx="8208912" cy="2246769"/>
          </a:xfrm>
          <a:prstGeom prst="rect">
            <a:avLst/>
          </a:prstGeom>
        </p:spPr>
        <p:txBody>
          <a:bodyPr wrap="square">
            <a:spAutoFit/>
          </a:bodyPr>
          <a:lstStyle/>
          <a:p>
            <a:pPr indent="360363" algn="just"/>
            <a:r>
              <a:rPr lang="ru-RU" sz="2000" dirty="0" smtClean="0"/>
              <a:t>Все автомобильные сигнализации можно разделить на две большие группы </a:t>
            </a:r>
            <a:r>
              <a:rPr lang="ru-RU" sz="2000" dirty="0" smtClean="0"/>
              <a:t>– </a:t>
            </a:r>
            <a:r>
              <a:rPr lang="ru-RU" sz="2000" i="1" dirty="0" smtClean="0"/>
              <a:t>штатные</a:t>
            </a:r>
            <a:r>
              <a:rPr lang="ru-RU" sz="2000" dirty="0" smtClean="0"/>
              <a:t> (устанавливаемые заводом-изготовителем автомобиля) и </a:t>
            </a:r>
            <a:r>
              <a:rPr lang="ru-RU" sz="2000" i="1" dirty="0" smtClean="0"/>
              <a:t>нештатные</a:t>
            </a:r>
            <a:r>
              <a:rPr lang="ru-RU" sz="2000" dirty="0" smtClean="0"/>
              <a:t> (устанавливаемые дополнительно после покупки автомобиля). В штатной сигнализации реализованы, как правило, только охранные функции. Сигнализации, устанавливаемые дополнительно, отличаются большим разнообразием конструкций и реализуемых функций.</a:t>
            </a:r>
            <a:endParaRPr lang="ru-RU"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Прочие функции.</a:t>
            </a:r>
            <a:endParaRPr lang="ru-RU" sz="2800" dirty="0"/>
          </a:p>
        </p:txBody>
      </p:sp>
      <p:sp>
        <p:nvSpPr>
          <p:cNvPr id="3" name="Содержимое 2"/>
          <p:cNvSpPr>
            <a:spLocks noGrp="1"/>
          </p:cNvSpPr>
          <p:nvPr>
            <p:ph idx="1"/>
          </p:nvPr>
        </p:nvSpPr>
        <p:spPr>
          <a:xfrm>
            <a:off x="467544" y="1196752"/>
            <a:ext cx="8280920" cy="5040560"/>
          </a:xfrm>
        </p:spPr>
        <p:txBody>
          <a:bodyPr>
            <a:normAutofit lnSpcReduction="10000"/>
          </a:bodyPr>
          <a:lstStyle/>
          <a:p>
            <a:pPr marL="0" indent="360363" algn="just">
              <a:buNone/>
            </a:pPr>
            <a:endParaRPr lang="ru-RU" sz="1800" b="1" dirty="0" smtClean="0"/>
          </a:p>
          <a:p>
            <a:pPr marL="0" indent="360363" algn="just">
              <a:buNone/>
            </a:pPr>
            <a:r>
              <a:rPr lang="ru-RU" sz="1800" dirty="0" smtClean="0"/>
              <a:t>Также сигнализации часто оснащаются функцией автозапуска двигателя, который может производиться:</a:t>
            </a:r>
          </a:p>
          <a:p>
            <a:pPr marL="0" indent="360363" algn="just">
              <a:buNone/>
            </a:pPr>
            <a:r>
              <a:rPr lang="ru-RU" sz="1800" dirty="0" smtClean="0"/>
              <a:t>- вручную (дистанционный запуск);</a:t>
            </a:r>
          </a:p>
          <a:p>
            <a:pPr marL="0" indent="360363" algn="just">
              <a:buNone/>
            </a:pPr>
            <a:r>
              <a:rPr lang="ru-RU" sz="1800" dirty="0" smtClean="0"/>
              <a:t>- через заданные промежутки времени (периодический запуск);</a:t>
            </a:r>
          </a:p>
          <a:p>
            <a:pPr marL="0" indent="360363" algn="just">
              <a:buNone/>
            </a:pPr>
            <a:r>
              <a:rPr lang="ru-RU" sz="1800" dirty="0" smtClean="0"/>
              <a:t>- по достижению установленного времени (будильник);</a:t>
            </a:r>
          </a:p>
          <a:p>
            <a:pPr marL="0" indent="360363" algn="just">
              <a:buNone/>
            </a:pPr>
            <a:r>
              <a:rPr lang="ru-RU" sz="1800" dirty="0" smtClean="0"/>
              <a:t>- по достижению заданной пользователем (или меньшей) температуры.</a:t>
            </a:r>
          </a:p>
          <a:p>
            <a:pPr marL="0" indent="360363" algn="just">
              <a:buNone/>
            </a:pPr>
            <a:r>
              <a:rPr lang="ru-RU" sz="1800" dirty="0" smtClean="0"/>
              <a:t>Быть связан с автозапуском либо отдельно может:</a:t>
            </a:r>
          </a:p>
          <a:p>
            <a:pPr marL="0" indent="360363" algn="just">
              <a:buNone/>
            </a:pPr>
            <a:r>
              <a:rPr lang="ru-RU" sz="1800" dirty="0" smtClean="0"/>
              <a:t>- включаться обогрев сидений и стёкол</a:t>
            </a:r>
          </a:p>
          <a:p>
            <a:pPr marL="0" indent="360363" algn="just">
              <a:buNone/>
            </a:pPr>
            <a:r>
              <a:rPr lang="ru-RU" sz="1800" dirty="0" smtClean="0"/>
              <a:t>- выбираться «профиль водителя»: высота сидения, вынос рулевой колонки, режим </a:t>
            </a:r>
            <a:r>
              <a:rPr lang="ru-RU" sz="1800" dirty="0" err="1" smtClean="0"/>
              <a:t>мультимедийного</a:t>
            </a:r>
            <a:r>
              <a:rPr lang="ru-RU" sz="1800" dirty="0" smtClean="0"/>
              <a:t> центра и т.д.</a:t>
            </a:r>
          </a:p>
          <a:p>
            <a:pPr marL="0" indent="360363" algn="just">
              <a:buNone/>
            </a:pPr>
            <a:r>
              <a:rPr lang="ru-RU" sz="1800" dirty="0" smtClean="0"/>
              <a:t>Кроме этого, при постановке на охрану дополнительными функциями могут быть:</a:t>
            </a:r>
          </a:p>
          <a:p>
            <a:pPr marL="0" indent="360363" algn="just">
              <a:buNone/>
            </a:pPr>
            <a:r>
              <a:rPr lang="ru-RU" sz="1800" dirty="0" smtClean="0"/>
              <a:t>- закрытие люка и дверных стёкол</a:t>
            </a:r>
          </a:p>
          <a:p>
            <a:pPr marL="0" indent="360363" algn="just">
              <a:buNone/>
            </a:pPr>
            <a:r>
              <a:rPr lang="ru-RU" sz="1800" dirty="0" smtClean="0"/>
              <a:t>- складывание зеркал</a:t>
            </a:r>
          </a:p>
          <a:p>
            <a:pPr marL="0" indent="360363" algn="just">
              <a:buNone/>
            </a:pPr>
            <a:r>
              <a:rPr lang="ru-RU" sz="1800" dirty="0" smtClean="0"/>
              <a:t>- «световая дорожка» (включение на несколько секунд света для прохода водителя к дому) и т.д.</a:t>
            </a:r>
          </a:p>
          <a:p>
            <a:pPr marL="0" indent="360363" algn="just">
              <a:buNone/>
            </a:pPr>
            <a:endParaRPr lang="ru-RU" sz="1800" b="1" dirty="0" smtClean="0"/>
          </a:p>
          <a:p>
            <a:pPr marL="0" indent="360363" algn="just">
              <a:buNone/>
            </a:pPr>
            <a:endParaRPr lang="ru-RU"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Алгоритмы шифрования.</a:t>
            </a:r>
            <a:endParaRPr lang="ru-RU" sz="2800" dirty="0"/>
          </a:p>
        </p:txBody>
      </p:sp>
      <p:sp>
        <p:nvSpPr>
          <p:cNvPr id="3" name="Содержимое 2"/>
          <p:cNvSpPr>
            <a:spLocks noGrp="1"/>
          </p:cNvSpPr>
          <p:nvPr>
            <p:ph idx="1"/>
          </p:nvPr>
        </p:nvSpPr>
        <p:spPr>
          <a:xfrm>
            <a:off x="467544" y="1340768"/>
            <a:ext cx="8280920" cy="5040560"/>
          </a:xfrm>
        </p:spPr>
        <p:txBody>
          <a:bodyPr>
            <a:normAutofit/>
          </a:bodyPr>
          <a:lstStyle/>
          <a:p>
            <a:pPr marL="0" indent="360363" algn="just">
              <a:buNone/>
            </a:pPr>
            <a:r>
              <a:rPr lang="ru-RU" sz="1800" b="1" dirty="0" smtClean="0"/>
              <a:t>Алгоритм шифрования в </a:t>
            </a:r>
            <a:r>
              <a:rPr lang="ru-RU" sz="1800" b="1" dirty="0" err="1" smtClean="0"/>
              <a:t>автосигнализациях</a:t>
            </a:r>
            <a:r>
              <a:rPr lang="ru-RU" sz="1800" dirty="0" smtClean="0"/>
              <a:t> — набор правил обмена данными между брелоком и блоком управления в автомобильной сигнализации, по которым осуществляется защита передачи данных, чтобы злоумышленник не смог получить несанкционированный доступ в автомобиль, даже если сможет перехватывать пакеты обмена данными.</a:t>
            </a:r>
          </a:p>
          <a:p>
            <a:pPr marL="0" indent="360363" algn="just">
              <a:buNone/>
            </a:pPr>
            <a:r>
              <a:rPr lang="ru-RU" sz="1800" dirty="0" smtClean="0"/>
              <a:t>Главной функцией автосигнализаций является комплексная </a:t>
            </a:r>
            <a:r>
              <a:rPr lang="ru-RU" sz="1800" i="1" dirty="0" smtClean="0"/>
              <a:t>система оповещения</a:t>
            </a:r>
            <a:r>
              <a:rPr lang="ru-RU" sz="1800" dirty="0" smtClean="0"/>
              <a:t> владельца о </a:t>
            </a:r>
            <a:r>
              <a:rPr lang="ru-RU" sz="1800" i="1" dirty="0" smtClean="0"/>
              <a:t>несанкционированном проникновении</a:t>
            </a:r>
            <a:r>
              <a:rPr lang="ru-RU" sz="1800" dirty="0" smtClean="0"/>
              <a:t> в его автомобиль (например, открытии дверей, капота, багажника), каких-либо действиях, производимых злоумышленником с автомобилем (например, удар по кузову, поднятие автомобиля, перемещение в пространстве, прокалывание шин колес), попытках угона автомобиля. Все современные сигнализации, к тому же, оборудованы дополнительными функциями, повышающими удобство пользования транспортным средством. Противостояние разработчиков автосигнализаций и угонщиков началось еще со времен создания первых автосигнализаций. С годами, охранные системы совершенствовались, однако так же улучшались и средства их взлома. </a:t>
            </a:r>
          </a:p>
          <a:p>
            <a:pPr marL="0" indent="360363" algn="just">
              <a:buNone/>
            </a:pPr>
            <a:endParaRPr lang="ru-RU" sz="1800" b="1" dirty="0" smtClean="0"/>
          </a:p>
          <a:p>
            <a:pPr marL="0" indent="360363" algn="just">
              <a:buNone/>
            </a:pPr>
            <a:endParaRPr lang="ru-RU"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Алгоритмы шифрования.</a:t>
            </a:r>
            <a:endParaRPr lang="ru-RU" sz="2800" dirty="0"/>
          </a:p>
        </p:txBody>
      </p:sp>
      <p:sp>
        <p:nvSpPr>
          <p:cNvPr id="3" name="Содержимое 2"/>
          <p:cNvSpPr>
            <a:spLocks noGrp="1"/>
          </p:cNvSpPr>
          <p:nvPr>
            <p:ph idx="1"/>
          </p:nvPr>
        </p:nvSpPr>
        <p:spPr>
          <a:xfrm>
            <a:off x="467544" y="1340768"/>
            <a:ext cx="8280920" cy="4896544"/>
          </a:xfrm>
        </p:spPr>
        <p:txBody>
          <a:bodyPr>
            <a:normAutofit fontScale="85000" lnSpcReduction="10000"/>
          </a:bodyPr>
          <a:lstStyle/>
          <a:p>
            <a:pPr marL="0" indent="360363" algn="just">
              <a:buNone/>
            </a:pPr>
            <a:r>
              <a:rPr lang="ru-RU" sz="1800" b="1" dirty="0" smtClean="0"/>
              <a:t>Устройство и канал связи</a:t>
            </a:r>
          </a:p>
          <a:p>
            <a:pPr marL="0" indent="360363" algn="just">
              <a:buNone/>
            </a:pPr>
            <a:r>
              <a:rPr lang="ru-RU" sz="1800" dirty="0" smtClean="0"/>
              <a:t>Как и любая электронная система автомобильная сигнализация состоит из трех конструктивных блоков: </a:t>
            </a:r>
            <a:r>
              <a:rPr lang="ru-RU" sz="1800" b="1" dirty="0" smtClean="0"/>
              <a:t>входных и исполнительных устройств</a:t>
            </a:r>
            <a:r>
              <a:rPr lang="ru-RU" sz="1800" dirty="0" smtClean="0"/>
              <a:t>, </a:t>
            </a:r>
            <a:r>
              <a:rPr lang="ru-RU" sz="1800" b="1" dirty="0" smtClean="0"/>
              <a:t>блока управления</a:t>
            </a:r>
            <a:r>
              <a:rPr lang="ru-RU" sz="1800" dirty="0" smtClean="0"/>
              <a:t> (далее БУ). К входным устройствам относится пульт дистанционного управления, или </a:t>
            </a:r>
            <a:r>
              <a:rPr lang="ru-RU" sz="1800" b="1" dirty="0" smtClean="0"/>
              <a:t>брелок автосигнализации</a:t>
            </a:r>
            <a:r>
              <a:rPr lang="ru-RU" sz="1800" dirty="0" smtClean="0"/>
              <a:t>. В штатной сигнализации (установленной производителем автомобиля) он чаще всего совмещен с физическим ключом зажигания. С помощью брелока осуществляется постановка и снятие сигнализации с охраны, а также контроль состояния автомобиля. В ряде конструкций сигнализации с помощью брелока осуществляется дистанционный запуск двигателя, управление электрооборудованием, поиск автомобиля на стоянке.</a:t>
            </a:r>
          </a:p>
          <a:p>
            <a:pPr marL="0" indent="360363" algn="just">
              <a:buNone/>
            </a:pPr>
            <a:r>
              <a:rPr lang="ru-RU" sz="1800" b="1" dirty="0" smtClean="0"/>
              <a:t>Блок управления</a:t>
            </a:r>
            <a:r>
              <a:rPr lang="ru-RU" sz="1800" dirty="0" smtClean="0"/>
              <a:t> является сердцем сигнализации и располагается внутри автомобиля, в невидимом снаружи месте. В системе электронной проводки автомобиля (см. Controller </a:t>
            </a:r>
            <a:r>
              <a:rPr lang="ru-RU" sz="1800" dirty="0" err="1" smtClean="0"/>
              <a:t>Area</a:t>
            </a:r>
            <a:r>
              <a:rPr lang="ru-RU" sz="1800" dirty="0" smtClean="0"/>
              <a:t> </a:t>
            </a:r>
            <a:r>
              <a:rPr lang="ru-RU" sz="1800" dirty="0" err="1" smtClean="0"/>
              <a:t>Network</a:t>
            </a:r>
            <a:r>
              <a:rPr lang="ru-RU" sz="1800" dirty="0" smtClean="0"/>
              <a:t>) БУ соединен с датчиками, необходимыми для функционирования данной сигнализации (это могут быть датчики положения и скорости, индуктивные, магниторезистивные, оптические датчики (для контроля различных параметров автомобиля, например целостности кузова), датчики давления).</a:t>
            </a:r>
          </a:p>
          <a:p>
            <a:pPr marL="0" indent="360363" algn="just">
              <a:buNone/>
            </a:pPr>
            <a:r>
              <a:rPr lang="ru-RU" sz="1800" dirty="0" smtClean="0"/>
              <a:t>Данные между блоком управления и брелоком передаются по радиоканалу, который является незащищенным. Иными словами, радиоволны распространяются не направленно и передаваемые данные можно прослушать, находясь далеко от владельца автомобиля. Используя определенные алгоритмы шифрования, передаваемые данные шифруются и передаются в виде небольших последовательностей — пакетов. Каждый пакет можно представить как команду (например, «Открыть замки»), ответ на команду («Замки открыты») или сообщение («Внимание! Включено зажигание!»).</a:t>
            </a:r>
          </a:p>
          <a:p>
            <a:pPr marL="0" indent="360363" algn="just">
              <a:buNone/>
            </a:pPr>
            <a:endParaRPr lang="ru-RU" sz="1800" b="1" dirty="0" smtClean="0"/>
          </a:p>
          <a:p>
            <a:pPr marL="0" indent="360363" algn="just">
              <a:buNone/>
            </a:pPr>
            <a:endParaRPr lang="ru-RU"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Алгоритмы шифрования.</a:t>
            </a:r>
            <a:endParaRPr lang="ru-RU" sz="2800" dirty="0"/>
          </a:p>
        </p:txBody>
      </p:sp>
      <p:sp>
        <p:nvSpPr>
          <p:cNvPr id="3" name="Содержимое 2"/>
          <p:cNvSpPr>
            <a:spLocks noGrp="1"/>
          </p:cNvSpPr>
          <p:nvPr>
            <p:ph idx="1"/>
          </p:nvPr>
        </p:nvSpPr>
        <p:spPr>
          <a:xfrm>
            <a:off x="467544" y="1340768"/>
            <a:ext cx="8280920" cy="4896544"/>
          </a:xfrm>
        </p:spPr>
        <p:txBody>
          <a:bodyPr>
            <a:normAutofit fontScale="92500" lnSpcReduction="20000"/>
          </a:bodyPr>
          <a:lstStyle/>
          <a:p>
            <a:pPr marL="0" indent="360363" algn="just">
              <a:buNone/>
            </a:pPr>
            <a:r>
              <a:rPr lang="ru-RU" sz="1800" b="1" dirty="0" smtClean="0"/>
              <a:t>Статическое кодирование</a:t>
            </a:r>
          </a:p>
          <a:p>
            <a:pPr marL="0" indent="360363" algn="just">
              <a:buNone/>
            </a:pPr>
            <a:r>
              <a:rPr lang="ru-RU" sz="1800" dirty="0" smtClean="0"/>
              <a:t>Алгоритмы самых первых сигнализаций основывались на статическом кодировании. При этом каждой команде соответствовал свой командный пакет, который не менялся со временем (отсюда название данного вида кодирования). Например, команде «Открыть двери» всегда соответствовал командный пакет «</a:t>
            </a:r>
            <a:r>
              <a:rPr lang="ru-RU" sz="1800" b="1" dirty="0" smtClean="0"/>
              <a:t>Q1234Y»</a:t>
            </a:r>
            <a:r>
              <a:rPr lang="ru-RU" sz="1800" dirty="0" smtClean="0"/>
              <a:t> (в таком формате он передавался от брелока на блок управления). Формат пакета выбирал сам пользователь (или производитель сигнализации), переключая движки внутри брелока, или запаивая перемычки. Так как вариантов кода было немного, то иногда своим брелоком можно было открыть чужую машину с такой же сигнализацией — форматы пакетов совпадали. Само собой, такое кодирование не обеспечивало должной защиты — достаточно было один раз прослушать пакет, соответствующий команде «Снять с охраны», и потом, повторив его, получить доступ к автомобилю. Уязвимость в методе статического кодирования и возможность прослушивания </a:t>
            </a:r>
            <a:r>
              <a:rPr lang="ru-RU" sz="1800" dirty="0" err="1" smtClean="0"/>
              <a:t>радиоэфира</a:t>
            </a:r>
            <a:r>
              <a:rPr lang="ru-RU" sz="1800" dirty="0" smtClean="0"/>
              <a:t> стали толчком к появлению кодграбберов — специальных технических устройств, которые могут перехватывать сигнал, декодировать и повторять код. Таким образом, </a:t>
            </a:r>
            <a:r>
              <a:rPr lang="ru-RU" sz="1800" dirty="0" err="1" smtClean="0"/>
              <a:t>кодграббер</a:t>
            </a:r>
            <a:r>
              <a:rPr lang="ru-RU" sz="1800" dirty="0" smtClean="0"/>
              <a:t> по сути эмулирует штатную сигнализацию без ведома владельца. По своему устройству </a:t>
            </a:r>
            <a:r>
              <a:rPr lang="ru-RU" sz="1800" dirty="0" err="1" smtClean="0"/>
              <a:t>кодграббер</a:t>
            </a:r>
            <a:r>
              <a:rPr lang="ru-RU" sz="1800" dirty="0" smtClean="0"/>
              <a:t> почти в точности повторяет брелок автосигнализации - в нем есть приемник и передатчик радиоволн, управляющий микроконтроллер, физические кнопки и средства индикации. Для упрощения изготовления таких устройств, угонщики часто используют корпус брелока сигнализации, в виду того, что там уже есть кнопки, антенна и индикация. Помимо этого, визуально, такой </a:t>
            </a:r>
            <a:r>
              <a:rPr lang="ru-RU" sz="1800" dirty="0" err="1" smtClean="0"/>
              <a:t>брелок-кодграббер</a:t>
            </a:r>
            <a:r>
              <a:rPr lang="ru-RU" sz="1800" dirty="0" smtClean="0"/>
              <a:t> не отличишь от эталонного брелока.</a:t>
            </a:r>
          </a:p>
          <a:p>
            <a:pPr marL="0" indent="360363" algn="just">
              <a:buNone/>
            </a:pPr>
            <a:endParaRPr lang="ru-RU" sz="1800" b="1" dirty="0" smtClean="0"/>
          </a:p>
          <a:p>
            <a:pPr marL="0" indent="360363" algn="just">
              <a:buNone/>
            </a:pPr>
            <a:endParaRPr lang="ru-RU"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Алгоритмы шифрования.</a:t>
            </a:r>
            <a:endParaRPr lang="ru-RU" sz="2800" dirty="0"/>
          </a:p>
        </p:txBody>
      </p:sp>
      <p:sp>
        <p:nvSpPr>
          <p:cNvPr id="3" name="Содержимое 2"/>
          <p:cNvSpPr>
            <a:spLocks noGrp="1"/>
          </p:cNvSpPr>
          <p:nvPr>
            <p:ph idx="1"/>
          </p:nvPr>
        </p:nvSpPr>
        <p:spPr>
          <a:xfrm>
            <a:off x="539552" y="1124744"/>
            <a:ext cx="8280920" cy="4896544"/>
          </a:xfrm>
        </p:spPr>
        <p:txBody>
          <a:bodyPr>
            <a:noAutofit/>
          </a:bodyPr>
          <a:lstStyle/>
          <a:p>
            <a:pPr marL="0" indent="360363" algn="just">
              <a:buNone/>
            </a:pPr>
            <a:r>
              <a:rPr lang="ru-RU" sz="1200" b="1" dirty="0" smtClean="0"/>
              <a:t>Динамическое кодирование</a:t>
            </a:r>
          </a:p>
          <a:p>
            <a:pPr marL="0" indent="360363" algn="just">
              <a:buNone/>
            </a:pPr>
            <a:r>
              <a:rPr lang="ru-RU" sz="1200" dirty="0" smtClean="0"/>
              <a:t>Чтобы защитить автосигнализации от взлома </a:t>
            </a:r>
            <a:r>
              <a:rPr lang="ru-RU" sz="1200" dirty="0" err="1" smtClean="0"/>
              <a:t>кодграббером</a:t>
            </a:r>
            <a:r>
              <a:rPr lang="ru-RU" sz="1200" dirty="0" smtClean="0"/>
              <a:t>, начали использовать </a:t>
            </a:r>
            <a:r>
              <a:rPr lang="ru-RU" sz="1200" b="1" dirty="0" smtClean="0"/>
              <a:t>динамический код</a:t>
            </a:r>
            <a:r>
              <a:rPr lang="ru-RU" sz="1200" dirty="0" smtClean="0"/>
              <a:t> - постоянно изменяющийся пакет данных, передаваемый с брелока на блок сигнализации через радиоканал. С каждой новой командой с брелока посылается код, который ранее не использовался.</a:t>
            </a:r>
          </a:p>
          <a:p>
            <a:pPr marL="0" indent="360363" algn="just">
              <a:buNone/>
            </a:pPr>
            <a:r>
              <a:rPr lang="ru-RU" sz="1200" b="1" dirty="0" smtClean="0"/>
              <a:t>Принцип действия</a:t>
            </a:r>
          </a:p>
          <a:p>
            <a:pPr marL="0" indent="360363" algn="just">
              <a:buNone/>
            </a:pPr>
            <a:r>
              <a:rPr lang="ru-RU" sz="1200" dirty="0" smtClean="0"/>
              <a:t>Сигнализация работает по следующему принципу. Когда владелец машины нажимает на кнопку брелока, генерируется сигнал. Он несет в себе информацию о серийном номере устройства, секретном коде (ключ шифрования) и количестве нажатий (необходимо для синхронизации работы брелока и блока управления). Эти данные предварительно зашифровываются перед отправлением. Сам алгоритм шифрования находится в свободном доступе, но для расшифровки данных нужно знать секретный код, который записывается в брелок и блок управления на заводе. Могло показаться, что проблема кодграбберов решена — но не тут то было. Динамическое кодирование также не устояло перед </a:t>
            </a:r>
            <a:r>
              <a:rPr lang="ru-RU" sz="1200" dirty="0" err="1" smtClean="0"/>
              <a:t>кодграбберами</a:t>
            </a:r>
            <a:r>
              <a:rPr lang="ru-RU" sz="1200" dirty="0" smtClean="0"/>
              <a:t> новых модификаций.</a:t>
            </a:r>
          </a:p>
          <a:p>
            <a:pPr marL="0" indent="360363" algn="just">
              <a:buNone/>
            </a:pPr>
            <a:r>
              <a:rPr lang="ru-RU" sz="1200" b="1" dirty="0" smtClean="0"/>
              <a:t>Взлом </a:t>
            </a:r>
            <a:r>
              <a:rPr lang="ru-RU" sz="1200" b="1" dirty="0" err="1" smtClean="0"/>
              <a:t>кодграббером</a:t>
            </a:r>
            <a:endParaRPr lang="ru-RU" sz="1200" b="1" dirty="0" smtClean="0"/>
          </a:p>
          <a:p>
            <a:pPr marL="0" indent="360363" algn="just">
              <a:buNone/>
            </a:pPr>
            <a:r>
              <a:rPr lang="ru-RU" sz="1200" dirty="0" smtClean="0"/>
              <a:t>Первый способ основан на замене кода у сигнализаций (</a:t>
            </a:r>
            <a:r>
              <a:rPr lang="ru-RU" sz="1200" b="1" dirty="0" err="1" smtClean="0"/>
              <a:t>кодграббер</a:t>
            </a:r>
            <a:r>
              <a:rPr lang="ru-RU" sz="1200" b="1" dirty="0" smtClean="0"/>
              <a:t> </a:t>
            </a:r>
            <a:r>
              <a:rPr lang="ru-RU" sz="1200" b="1" dirty="0" err="1" smtClean="0"/>
              <a:t>кодоподмены</a:t>
            </a:r>
            <a:r>
              <a:rPr lang="ru-RU" sz="1200" dirty="0" smtClean="0"/>
              <a:t>), у которых команды постановки и снятия с охраны осуществляются нажатием одной кнопки. Метод взлома заключается в создании помехи и перехвате сигнала. Когда </a:t>
            </a:r>
            <a:r>
              <a:rPr lang="ru-RU" sz="1200" dirty="0" err="1" smtClean="0"/>
              <a:t>автовладелец</a:t>
            </a:r>
            <a:r>
              <a:rPr lang="ru-RU" sz="1200" dirty="0" smtClean="0"/>
              <a:t> выходит из автомобиля и нажимает на кнопку брелока, создается сильная радиопомеха. Вследствие чего сигнал с кодом не доходит к блоку управления сигнализации, а перехватывается и копируется </a:t>
            </a:r>
            <a:r>
              <a:rPr lang="ru-RU" sz="1200" dirty="0" err="1" smtClean="0"/>
              <a:t>кодграббером</a:t>
            </a:r>
            <a:r>
              <a:rPr lang="ru-RU" sz="1200" dirty="0" smtClean="0"/>
              <a:t>. Озадаченный водитель нажимает повторно на кнопку, но процесс повторяется, и второй код также перехватывается. Со второго раза автомобиль ставится на защиту, но команда поступает уже с устройства вора. Когда владелец спокойно уходит по своим делам, угонщик посылает второй, ранее перехваченный код и снимает машину с защиты. Очевидно, защита от такого взлома - это устанавливать на брелок две кнопки, отвечающие за разные команды, что в итоге и сделали производители.</a:t>
            </a:r>
          </a:p>
          <a:p>
            <a:pPr marL="0" indent="360363" algn="just">
              <a:buNone/>
            </a:pPr>
            <a:r>
              <a:rPr lang="ru-RU" sz="1200" dirty="0" smtClean="0"/>
              <a:t>Второй способ — аналитический и основан на уязвимостях, оставленных в алгоритме производителями автосигнализаций. Например, одинаковые ключи у штатных систем некоторых автомобилей. Это делает возможным изготовление так называемых </a:t>
            </a:r>
            <a:r>
              <a:rPr lang="ru-RU" sz="1200" b="1" dirty="0" smtClean="0"/>
              <a:t>алгоритмических кодграбберов</a:t>
            </a:r>
            <a:r>
              <a:rPr lang="ru-RU" sz="1200" dirty="0" smtClean="0"/>
              <a:t>. Такие устройства определяют по цифровой посылке брелока бренд и марку сигнализации, далее идет сравнение с базой заводских «секретных» кодов (или мануфактурных кодов), и в конце концов </a:t>
            </a:r>
            <a:r>
              <a:rPr lang="ru-RU" sz="1200" dirty="0" err="1" smtClean="0"/>
              <a:t>кодграббер</a:t>
            </a:r>
            <a:r>
              <a:rPr lang="ru-RU" sz="1200" dirty="0" smtClean="0"/>
              <a:t> начинает работать в соответствии с полученными данными, становясь полным дубликатом брелока владельца. Заводская база данных формируется за счет утечек информации от самих производителей, а также за счет некоторых уязвимостей (например, одинаковые ключи для целой серии автосигнализаций).</a:t>
            </a:r>
            <a:endParaRPr lang="ru-RU"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Алгоритмы шифрования.</a:t>
            </a:r>
            <a:endParaRPr lang="ru-RU" sz="2800" dirty="0"/>
          </a:p>
        </p:txBody>
      </p:sp>
      <p:sp>
        <p:nvSpPr>
          <p:cNvPr id="3" name="Содержимое 2"/>
          <p:cNvSpPr>
            <a:spLocks noGrp="1"/>
          </p:cNvSpPr>
          <p:nvPr>
            <p:ph idx="1"/>
          </p:nvPr>
        </p:nvSpPr>
        <p:spPr>
          <a:xfrm>
            <a:off x="539552" y="1484784"/>
            <a:ext cx="8280920" cy="4536504"/>
          </a:xfrm>
        </p:spPr>
        <p:txBody>
          <a:bodyPr>
            <a:noAutofit/>
          </a:bodyPr>
          <a:lstStyle/>
          <a:p>
            <a:pPr marL="0" indent="360363" algn="just">
              <a:buNone/>
            </a:pPr>
            <a:r>
              <a:rPr lang="ru-RU" sz="1200" dirty="0" smtClean="0"/>
              <a:t>Самым известным алгоритмом динамического кодирования является KeeLoq, разработанный американской компанией Microchip </a:t>
            </a:r>
            <a:r>
              <a:rPr lang="ru-RU" sz="1200" dirty="0" err="1" smtClean="0"/>
              <a:t>Technology</a:t>
            </a:r>
            <a:r>
              <a:rPr lang="ru-RU" sz="1200" dirty="0" smtClean="0"/>
              <a:t>. Алгоритм представляет собой симметричный (то есть одинаковый ключ для шифровки и расшифровки) блочный шифр с 32 битным блоком и 64 битным ключом, основанный на программном компоненте «NLFSR» — регистр сдвига с нелинейной обратной связью. Аналитически данный алгоритм до сих пор не взломан, взломаны лишь его неудачные реализации.  Например, многими производителями записывается один и тот же ключ для всех систем, что позволяет создавать «мануфактурные» </a:t>
            </a:r>
            <a:r>
              <a:rPr lang="ru-RU" sz="1200" dirty="0" err="1" smtClean="0"/>
              <a:t>кодграбберы</a:t>
            </a:r>
            <a:r>
              <a:rPr lang="ru-RU" sz="1200" dirty="0" smtClean="0"/>
              <a:t>.</a:t>
            </a:r>
          </a:p>
          <a:p>
            <a:pPr marL="0" indent="360363" algn="just">
              <a:buNone/>
            </a:pPr>
            <a:r>
              <a:rPr lang="ru-RU" sz="1200" dirty="0" smtClean="0"/>
              <a:t>Многие производители автосигнализаций разработали свои собственные динамические коды, внося существенные улучшения. Некоторые из них до сих пор считаются не вскрытыми. Однако нужно понимать, что сигнализации с динамическим кодированием уже несколько устарели, они не обеспечивают стопроцентную защиту автомобиля от угона. На их смену пришли устройства с диалоговым кодированием.</a:t>
            </a:r>
          </a:p>
          <a:p>
            <a:pPr marL="0" indent="360363" algn="just">
              <a:buNone/>
            </a:pPr>
            <a:endParaRPr lang="ru-RU" sz="1200" dirty="0" smtClean="0"/>
          </a:p>
          <a:p>
            <a:pPr marL="0" indent="360363" algn="just">
              <a:buNone/>
            </a:pPr>
            <a:r>
              <a:rPr lang="ru-RU" sz="1200" b="1" dirty="0" smtClean="0"/>
              <a:t>Диалоговое кодирование.</a:t>
            </a:r>
          </a:p>
          <a:p>
            <a:pPr marL="0" indent="360363" algn="just">
              <a:buNone/>
            </a:pPr>
            <a:r>
              <a:rPr lang="ru-RU" sz="1200" dirty="0" smtClean="0"/>
              <a:t>Самым надежным и </a:t>
            </a:r>
            <a:r>
              <a:rPr lang="ru-RU" sz="1200" dirty="0" err="1" smtClean="0"/>
              <a:t>криптостойким</a:t>
            </a:r>
            <a:r>
              <a:rPr lang="ru-RU" sz="1200" dirty="0" smtClean="0"/>
              <a:t> считается диалоговое кодирование, требующее двустороннего канала связи, или наличия приемника и передатчика, как в основном модуле, так и в брелоке. Данный способ кодирования был заимствован из военной авиации. Основной его особенностью является то, что идентификация брелока производится в несколько этапов. Рассмотрим подробнее процесс постановки/снятия с охраны автомобиля.</a:t>
            </a:r>
          </a:p>
          <a:p>
            <a:pPr marL="0" indent="360363" algn="just">
              <a:buNone/>
            </a:pPr>
            <a:r>
              <a:rPr lang="ru-RU" sz="1200" dirty="0" smtClean="0"/>
              <a:t>Когда владелец автомобиля нажимает на кнопку, с брелока на центральный блок сигнализации приходит запрос на выполнение команды. Далее блоку управления нужно удостовериться в том, что команда отправлена именно с брелока владельца. Для этой цели он генерирует случайное число и отправляет его на брелок. Это число по определенному алгоритму обрабатывается и передается обратно на блок управления. В это же время блок управления обрабатывает то самое число и сравнивает его с пришедшим числом от брелока. В том и только том случае, если числа совпадают, центральный блок сигнализации выполняет команду. Стоит отметить, что </a:t>
            </a:r>
            <a:r>
              <a:rPr lang="ru-RU" sz="1200" i="1" dirty="0" smtClean="0"/>
              <a:t>алгоритм, по которому выполняются расчеты над случайным числом, сугубо индивидуален для каждой автосигнализации, закладывается в нее еще на этапе производства и в большинстве случаев является коммерческой тайной.</a:t>
            </a:r>
            <a:endParaRPr lang="ru-RU" sz="1200" dirty="0" smtClean="0"/>
          </a:p>
          <a:p>
            <a:pPr marL="0" indent="360363" algn="just">
              <a:buNone/>
            </a:pPr>
            <a:endParaRPr lang="ru-RU"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3200" dirty="0" smtClean="0"/>
              <a:t>Механические противоугонные устройства.</a:t>
            </a:r>
            <a:br>
              <a:rPr lang="ru-RU" sz="3200" dirty="0" smtClean="0"/>
            </a:br>
            <a:r>
              <a:rPr lang="ru-RU" sz="2800" dirty="0" smtClean="0"/>
              <a:t>СВОЙСТВА БЛОКИРАТОРОВ</a:t>
            </a:r>
            <a:endParaRPr lang="ru-RU" sz="3200" dirty="0"/>
          </a:p>
        </p:txBody>
      </p:sp>
      <p:pic>
        <p:nvPicPr>
          <p:cNvPr id="14338" name="Picture 2" descr="Механическая противоугонка рис 1.jpg"/>
          <p:cNvPicPr>
            <a:picLocks noChangeAspect="1" noChangeArrowheads="1"/>
          </p:cNvPicPr>
          <p:nvPr/>
        </p:nvPicPr>
        <p:blipFill>
          <a:blip r:embed="rId2" cstate="print"/>
          <a:srcRect/>
          <a:stretch>
            <a:fillRect/>
          </a:stretch>
        </p:blipFill>
        <p:spPr bwMode="auto">
          <a:xfrm>
            <a:off x="1043608" y="1484784"/>
            <a:ext cx="2448272" cy="1768876"/>
          </a:xfrm>
          <a:prstGeom prst="rect">
            <a:avLst/>
          </a:prstGeom>
          <a:noFill/>
        </p:spPr>
      </p:pic>
      <p:sp>
        <p:nvSpPr>
          <p:cNvPr id="5" name="Прямоугольник 4"/>
          <p:cNvSpPr/>
          <p:nvPr/>
        </p:nvSpPr>
        <p:spPr>
          <a:xfrm>
            <a:off x="3707904" y="1412776"/>
            <a:ext cx="4572000" cy="1815882"/>
          </a:xfrm>
          <a:prstGeom prst="rect">
            <a:avLst/>
          </a:prstGeom>
        </p:spPr>
        <p:txBody>
          <a:bodyPr>
            <a:spAutoFit/>
          </a:bodyPr>
          <a:lstStyle/>
          <a:p>
            <a:r>
              <a:rPr lang="ru-RU" sz="1400" dirty="0" smtClean="0"/>
              <a:t>Цилиндровый замок с телескопическими </a:t>
            </a:r>
            <a:r>
              <a:rPr lang="ru-RU" sz="1400" dirty="0" err="1" smtClean="0"/>
              <a:t>пинами</a:t>
            </a:r>
            <a:r>
              <a:rPr lang="ru-RU" sz="1400" dirty="0" smtClean="0"/>
              <a:t>:</a:t>
            </a:r>
            <a:br>
              <a:rPr lang="ru-RU" sz="1400" dirty="0" smtClean="0"/>
            </a:br>
            <a:r>
              <a:rPr lang="ru-RU" sz="1400" dirty="0" smtClean="0"/>
              <a:t>1 – телескопический внутренний </a:t>
            </a:r>
            <a:r>
              <a:rPr lang="ru-RU" sz="1400" dirty="0" err="1" smtClean="0"/>
              <a:t>пин</a:t>
            </a:r>
            <a:r>
              <a:rPr lang="ru-RU" sz="1400" dirty="0" smtClean="0"/>
              <a:t> тела цилиндра;</a:t>
            </a:r>
            <a:br>
              <a:rPr lang="ru-RU" sz="1400" dirty="0" smtClean="0"/>
            </a:br>
            <a:r>
              <a:rPr lang="ru-RU" sz="1400" dirty="0" smtClean="0"/>
              <a:t>2 – тело цилиндра;</a:t>
            </a:r>
            <a:br>
              <a:rPr lang="ru-RU" sz="1400" dirty="0" smtClean="0"/>
            </a:br>
            <a:r>
              <a:rPr lang="ru-RU" sz="1400" dirty="0" smtClean="0"/>
              <a:t>3 – ключ;</a:t>
            </a:r>
            <a:br>
              <a:rPr lang="ru-RU" sz="1400" dirty="0" smtClean="0"/>
            </a:br>
            <a:r>
              <a:rPr lang="ru-RU" sz="1400" dirty="0" smtClean="0"/>
              <a:t>4 – внешний телескопический </a:t>
            </a:r>
            <a:r>
              <a:rPr lang="ru-RU" sz="1400" dirty="0" err="1" smtClean="0"/>
              <a:t>пин</a:t>
            </a:r>
            <a:r>
              <a:rPr lang="ru-RU" sz="1400" dirty="0" smtClean="0"/>
              <a:t> </a:t>
            </a:r>
            <a:r>
              <a:rPr lang="ru-RU" sz="1400" dirty="0" err="1" smtClean="0"/>
              <a:t>плага</a:t>
            </a:r>
            <a:r>
              <a:rPr lang="ru-RU" sz="1400" dirty="0" smtClean="0"/>
              <a:t>;</a:t>
            </a:r>
            <a:br>
              <a:rPr lang="ru-RU" sz="1400" dirty="0" smtClean="0"/>
            </a:br>
            <a:r>
              <a:rPr lang="ru-RU" sz="1400" dirty="0" smtClean="0"/>
              <a:t>5 – внутренний телескопический </a:t>
            </a:r>
            <a:r>
              <a:rPr lang="ru-RU" sz="1400" dirty="0" err="1" smtClean="0"/>
              <a:t>пин</a:t>
            </a:r>
            <a:r>
              <a:rPr lang="ru-RU" sz="1400" dirty="0" smtClean="0"/>
              <a:t> </a:t>
            </a:r>
            <a:r>
              <a:rPr lang="ru-RU" sz="1400" dirty="0" err="1" smtClean="0"/>
              <a:t>плага</a:t>
            </a:r>
            <a:r>
              <a:rPr lang="ru-RU" sz="1400" dirty="0" smtClean="0"/>
              <a:t>;</a:t>
            </a:r>
            <a:br>
              <a:rPr lang="ru-RU" sz="1400" dirty="0" smtClean="0"/>
            </a:br>
            <a:r>
              <a:rPr lang="ru-RU" sz="1400" dirty="0" smtClean="0"/>
              <a:t>6 – внешний телескопический </a:t>
            </a:r>
            <a:r>
              <a:rPr lang="ru-RU" sz="1400" dirty="0" err="1" smtClean="0"/>
              <a:t>пин</a:t>
            </a:r>
            <a:r>
              <a:rPr lang="ru-RU" sz="1400" dirty="0" smtClean="0"/>
              <a:t> тела цилиндра;</a:t>
            </a:r>
            <a:br>
              <a:rPr lang="ru-RU" sz="1400" dirty="0" smtClean="0"/>
            </a:br>
            <a:r>
              <a:rPr lang="ru-RU" sz="1400" dirty="0" smtClean="0"/>
              <a:t>7 – </a:t>
            </a:r>
            <a:r>
              <a:rPr lang="ru-RU" sz="1400" dirty="0" err="1" smtClean="0"/>
              <a:t>плаг</a:t>
            </a:r>
            <a:endParaRPr lang="ru-RU" sz="1400" dirty="0"/>
          </a:p>
        </p:txBody>
      </p:sp>
      <p:sp>
        <p:nvSpPr>
          <p:cNvPr id="6" name="Прямоугольник 5"/>
          <p:cNvSpPr/>
          <p:nvPr/>
        </p:nvSpPr>
        <p:spPr>
          <a:xfrm>
            <a:off x="755576" y="3789040"/>
            <a:ext cx="7848872" cy="2462213"/>
          </a:xfrm>
          <a:prstGeom prst="rect">
            <a:avLst/>
          </a:prstGeom>
        </p:spPr>
        <p:txBody>
          <a:bodyPr wrap="square">
            <a:spAutoFit/>
          </a:bodyPr>
          <a:lstStyle/>
          <a:p>
            <a:pPr indent="360363" algn="just"/>
            <a:r>
              <a:rPr lang="ru-RU" sz="1400" b="1" dirty="0" smtClean="0"/>
              <a:t>Механическая прочность</a:t>
            </a:r>
            <a:r>
              <a:rPr lang="ru-RU" sz="1400" dirty="0" smtClean="0"/>
              <a:t> блокиратора определяется стойкостью к разрушению при грубом физическом воздействии и зависит от свойств применяемых в его конструкции материалов и массивности деталей. Защитные свойства конструкции определяются</a:t>
            </a:r>
            <a:r>
              <a:rPr lang="ru-RU" sz="1400" dirty="0" smtClean="0"/>
              <a:t>:</a:t>
            </a:r>
          </a:p>
          <a:p>
            <a:pPr indent="360363" algn="just"/>
            <a:endParaRPr lang="ru-RU" sz="1400" dirty="0" smtClean="0"/>
          </a:p>
          <a:p>
            <a:pPr indent="360363" algn="just"/>
            <a:r>
              <a:rPr lang="ru-RU" sz="1400" dirty="0" smtClean="0"/>
              <a:t>• </a:t>
            </a:r>
            <a:r>
              <a:rPr lang="ru-RU" sz="1400" dirty="0" smtClean="0"/>
              <a:t>наличием элементов, противостоящих силовому проворачиванию или высверливанию механизма секрета, выбиванию стопора и другим способам криминального воздействия;</a:t>
            </a:r>
            <a:br>
              <a:rPr lang="ru-RU" sz="1400" dirty="0" smtClean="0"/>
            </a:br>
            <a:r>
              <a:rPr lang="ru-RU" sz="1400" dirty="0" smtClean="0"/>
              <a:t>         • </a:t>
            </a:r>
            <a:r>
              <a:rPr lang="ru-RU" sz="1400" dirty="0" smtClean="0"/>
              <a:t>способностью устройства надежно блокировать узел автомобиля, т.е. исключить его приведение в действие даже нештатным способом (например, отсоединением или отпиливанием заблокированного рычага коробки скоростей, что позволяет включать передачи при воздействии непосредственно на тяги переключения</a:t>
            </a:r>
            <a:r>
              <a:rPr lang="ru-RU" sz="1400" dirty="0" smtClean="0"/>
              <a:t>);</a:t>
            </a:r>
          </a:p>
          <a:p>
            <a:pPr indent="360363" algn="just"/>
            <a:r>
              <a:rPr lang="ru-RU" sz="1400" dirty="0" smtClean="0"/>
              <a:t>• </a:t>
            </a:r>
            <a:r>
              <a:rPr lang="ru-RU" sz="1400" dirty="0" smtClean="0"/>
              <a:t>невозможностью демонтажа запертого противоугонного устройства.</a:t>
            </a:r>
            <a:endParaRPr lang="ru-RU"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92088"/>
          </a:xfrm>
        </p:spPr>
        <p:txBody>
          <a:bodyPr>
            <a:noAutofit/>
          </a:bodyPr>
          <a:lstStyle/>
          <a:p>
            <a:r>
              <a:rPr lang="ru-RU" sz="2800" dirty="0" smtClean="0"/>
              <a:t>Электронные противоугонные системы</a:t>
            </a:r>
            <a:br>
              <a:rPr lang="ru-RU" sz="2800" dirty="0" smtClean="0"/>
            </a:br>
            <a:r>
              <a:rPr lang="ru-RU" sz="2800" dirty="0" smtClean="0"/>
              <a:t> Автосигнализация. Алгоритмы шифрования.</a:t>
            </a:r>
            <a:endParaRPr lang="ru-RU" sz="2800" dirty="0"/>
          </a:p>
        </p:txBody>
      </p:sp>
      <p:sp>
        <p:nvSpPr>
          <p:cNvPr id="3" name="Содержимое 2"/>
          <p:cNvSpPr>
            <a:spLocks noGrp="1"/>
          </p:cNvSpPr>
          <p:nvPr>
            <p:ph idx="1"/>
          </p:nvPr>
        </p:nvSpPr>
        <p:spPr>
          <a:xfrm>
            <a:off x="539552" y="1052736"/>
            <a:ext cx="8280920" cy="5688632"/>
          </a:xfrm>
        </p:spPr>
        <p:txBody>
          <a:bodyPr>
            <a:noAutofit/>
          </a:bodyPr>
          <a:lstStyle/>
          <a:p>
            <a:pPr marL="0" indent="360363" algn="just">
              <a:buNone/>
            </a:pPr>
            <a:r>
              <a:rPr lang="ru-RU" sz="1200" b="1" dirty="0" smtClean="0"/>
              <a:t>Пример диалогового кодирования</a:t>
            </a:r>
          </a:p>
          <a:p>
            <a:pPr marL="0" indent="360363" algn="just">
              <a:buNone/>
            </a:pPr>
            <a:r>
              <a:rPr lang="ru-RU" sz="1200" dirty="0" smtClean="0"/>
              <a:t>Рассмотрим следующий алгоритм:</a:t>
            </a:r>
          </a:p>
          <a:p>
            <a:pPr marL="0" indent="360363" algn="just">
              <a:buNone/>
            </a:pPr>
            <a:endParaRPr lang="ru-RU" sz="1200" dirty="0" smtClean="0"/>
          </a:p>
          <a:p>
            <a:pPr marL="0" indent="360363" algn="just">
              <a:buNone/>
            </a:pPr>
            <a:r>
              <a:rPr lang="ru-RU" sz="1200" dirty="0" smtClean="0"/>
              <a:t>где </a:t>
            </a:r>
            <a:r>
              <a:rPr lang="ru-RU" sz="1200" b="1" dirty="0" smtClean="0"/>
              <a:t>A, B, C, </a:t>
            </a:r>
            <a:r>
              <a:rPr lang="ru-RU" sz="1200" b="1" dirty="0" err="1" smtClean="0"/>
              <a:t>m</a:t>
            </a:r>
            <a:r>
              <a:rPr lang="ru-RU" sz="1200" dirty="0" smtClean="0"/>
              <a:t> — это числа, которые записываются в сигнализацию на этапе производства сигнализации (разные </a:t>
            </a:r>
            <a:r>
              <a:rPr lang="ru-RU" sz="1200" dirty="0" err="1" smtClean="0"/>
              <a:t>длякаждой</a:t>
            </a:r>
            <a:r>
              <a:rPr lang="ru-RU" sz="1200" dirty="0" smtClean="0"/>
              <a:t> сигнализации);</a:t>
            </a:r>
          </a:p>
          <a:p>
            <a:pPr marL="0" indent="360363" algn="just">
              <a:buNone/>
            </a:pPr>
            <a:r>
              <a:rPr lang="ru-RU" sz="1200" b="1" dirty="0" smtClean="0"/>
              <a:t>X</a:t>
            </a:r>
            <a:r>
              <a:rPr lang="ru-RU" sz="1200" dirty="0" smtClean="0"/>
              <a:t> — случайное число, генерируемое блоком управления и передаваемое на брелок (меняется при каждой команде);</a:t>
            </a:r>
          </a:p>
          <a:p>
            <a:pPr marL="0" indent="360363" algn="just">
              <a:buNone/>
            </a:pPr>
            <a:r>
              <a:rPr lang="ru-RU" sz="1200" b="1" dirty="0" smtClean="0"/>
              <a:t>Y</a:t>
            </a:r>
            <a:r>
              <a:rPr lang="ru-RU" sz="1200" dirty="0" smtClean="0"/>
              <a:t> — число, которое рассчитывается блоком управления и брелоком по заданному алгоритму.</a:t>
            </a:r>
          </a:p>
          <a:p>
            <a:pPr marL="0" indent="360363" algn="just">
              <a:buNone/>
            </a:pPr>
            <a:r>
              <a:rPr lang="ru-RU" sz="1200" dirty="0" smtClean="0"/>
              <a:t>После нажатия кнопки на брелоке, блок управления сгенерировал случайное число (</a:t>
            </a:r>
            <a:r>
              <a:rPr lang="ru-RU" sz="1200" b="1" dirty="0" smtClean="0"/>
              <a:t>X = 977</a:t>
            </a:r>
            <a:r>
              <a:rPr lang="ru-RU" sz="1200" dirty="0" smtClean="0"/>
              <a:t>) и отправил его на брелок. Для расчета примем:</a:t>
            </a:r>
          </a:p>
          <a:p>
            <a:pPr marL="0" indent="360363" algn="just">
              <a:buNone/>
            </a:pPr>
            <a:r>
              <a:rPr lang="ru-RU" sz="1200" b="1" dirty="0" smtClean="0"/>
              <a:t>A = 37, B = 17, C =23, </a:t>
            </a:r>
            <a:r>
              <a:rPr lang="ru-RU" sz="1200" b="1" dirty="0" err="1" smtClean="0"/>
              <a:t>m</a:t>
            </a:r>
            <a:r>
              <a:rPr lang="ru-RU" sz="1200" b="1" dirty="0" smtClean="0"/>
              <a:t> = 610</a:t>
            </a:r>
            <a:r>
              <a:rPr lang="ru-RU" sz="1200" dirty="0" smtClean="0"/>
              <a:t>.</a:t>
            </a:r>
          </a:p>
          <a:p>
            <a:pPr marL="0" indent="360363" algn="just">
              <a:buNone/>
            </a:pPr>
            <a:r>
              <a:rPr lang="ru-RU" sz="1200" dirty="0" smtClean="0"/>
              <a:t>Подставляя и проводя вычисления, получим число (</a:t>
            </a:r>
            <a:r>
              <a:rPr lang="ru-RU" sz="1200" b="1" dirty="0" smtClean="0"/>
              <a:t>Y = 46882441603),</a:t>
            </a:r>
            <a:r>
              <a:rPr lang="ru-RU" sz="1200" dirty="0" smtClean="0"/>
              <a:t> которое должно получиться в ходе расчетов на брелоке и БУ. В случае совпадения, БУ разрешает выполнить команду.</a:t>
            </a:r>
          </a:p>
          <a:p>
            <a:pPr marL="0" indent="360363" algn="just">
              <a:buNone/>
            </a:pPr>
            <a:r>
              <a:rPr lang="ru-RU" sz="1200" b="1" dirty="0" err="1" smtClean="0"/>
              <a:t>Криптостойкость</a:t>
            </a:r>
            <a:endParaRPr lang="ru-RU" sz="1200" b="1" dirty="0" smtClean="0"/>
          </a:p>
          <a:p>
            <a:pPr marL="0" indent="360363" algn="just">
              <a:buNone/>
            </a:pPr>
            <a:r>
              <a:rPr lang="ru-RU" sz="1200" dirty="0" smtClean="0"/>
              <a:t>Понятно, что алгоритмы, используемые в сигнализациях, гораздо сложнее. Но даже для приведенного выше примера требуется четыре раза перехватить пакеты данных(так как в уравнении четыре неизвестных).</a:t>
            </a:r>
          </a:p>
          <a:p>
            <a:pPr marL="0" indent="360363" algn="just">
              <a:buNone/>
            </a:pPr>
            <a:r>
              <a:rPr lang="ru-RU" sz="1200" dirty="0" smtClean="0"/>
              <a:t>Перехватить и расшифровать пакет данных диалоговой автосигнализации аналитически невозможно. Связано это с тем, что в каждой системе используется индивидуальный ключ шифрования, передаваемый единственный раз при регистрации брелока в системе. Длина ключа — 128 бит (в более современных 256 бит), что дает 3,4*10</a:t>
            </a:r>
            <a:r>
              <a:rPr lang="en-US" sz="1200" dirty="0" smtClean="0"/>
              <a:t>^38</a:t>
            </a:r>
            <a:r>
              <a:rPr lang="ru-RU" sz="1200" dirty="0" smtClean="0"/>
              <a:t> комбинаций. Для перебора такого количества со скоростью даже миллиард вариантов в секунду понадобится больше времени, чем существует Вселенная.</a:t>
            </a:r>
          </a:p>
          <a:p>
            <a:pPr marL="0" indent="360363" algn="just">
              <a:buNone/>
            </a:pPr>
            <a:r>
              <a:rPr lang="ru-RU" sz="1200" dirty="0" smtClean="0"/>
              <a:t>Более того, в БУ использован аппаратный генератор случайных чисел, дополнительно защищенный от взлома. Также, передача пакетов информации сопровождается паузами, что приводит к скачкообразной частоте передачи внутри цикла авторизации брелока в системе.</a:t>
            </a:r>
          </a:p>
          <a:p>
            <a:pPr marL="0" indent="360363" algn="just">
              <a:buNone/>
            </a:pPr>
            <a:r>
              <a:rPr lang="ru-RU" sz="1200" dirty="0" smtClean="0"/>
              <a:t>Все перечисленные меры затрудняют как перехват, так и расшифровку команды, отправленной с брелока на БУ или наоборот, делая на сегодняшний день невозможным взлом автосигнализации, работающей на основе диалогового кода. Некоторые крупные производители проводят конкурс на поиск уязвимостей в диалоговых сигнализациях. За нахождение таковых предлагается большое денежное вознаграждение . (На текущий момент диалоговый код радиообмена между брелоком и охранным комплексом данной фирмы не взломан).</a:t>
            </a:r>
          </a:p>
          <a:p>
            <a:pPr marL="0" indent="360363" algn="just">
              <a:buNone/>
            </a:pPr>
            <a:endParaRPr lang="ru-RU" sz="1200" dirty="0"/>
          </a:p>
        </p:txBody>
      </p:sp>
      <p:pic>
        <p:nvPicPr>
          <p:cNvPr id="45059" name="Picture 3" descr="C:\Users\yoda\Desktop\4.jpg"/>
          <p:cNvPicPr>
            <a:picLocks noChangeAspect="1" noChangeArrowheads="1"/>
          </p:cNvPicPr>
          <p:nvPr/>
        </p:nvPicPr>
        <p:blipFill>
          <a:blip r:embed="rId3" cstate="print"/>
          <a:srcRect/>
          <a:stretch>
            <a:fillRect/>
          </a:stretch>
        </p:blipFill>
        <p:spPr bwMode="auto">
          <a:xfrm>
            <a:off x="3275856" y="1484784"/>
            <a:ext cx="2782813" cy="3129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Autofit/>
          </a:bodyPr>
          <a:lstStyle/>
          <a:p>
            <a:r>
              <a:rPr lang="ru-RU" sz="2400" dirty="0" smtClean="0"/>
              <a:t>Электронные противоугонные системы</a:t>
            </a:r>
            <a:br>
              <a:rPr lang="ru-RU" sz="2400" dirty="0" smtClean="0"/>
            </a:br>
            <a:r>
              <a:rPr lang="ru-RU" sz="2400" dirty="0" smtClean="0"/>
              <a:t> Автосигнализация. Система </a:t>
            </a:r>
            <a:r>
              <a:rPr lang="ru-RU" sz="2400" dirty="0" err="1" smtClean="0"/>
              <a:t>бесключевого</a:t>
            </a:r>
            <a:r>
              <a:rPr lang="ru-RU" sz="2400" dirty="0" smtClean="0"/>
              <a:t> доступа (</a:t>
            </a:r>
            <a:r>
              <a:rPr lang="en-US" sz="2400" dirty="0" smtClean="0"/>
              <a:t>PKES)</a:t>
            </a:r>
            <a:endParaRPr lang="ru-RU" sz="2800" dirty="0"/>
          </a:p>
        </p:txBody>
      </p:sp>
      <p:sp>
        <p:nvSpPr>
          <p:cNvPr id="3" name="Содержимое 2"/>
          <p:cNvSpPr>
            <a:spLocks noGrp="1"/>
          </p:cNvSpPr>
          <p:nvPr>
            <p:ph idx="1"/>
          </p:nvPr>
        </p:nvSpPr>
        <p:spPr>
          <a:xfrm>
            <a:off x="539552" y="1124744"/>
            <a:ext cx="8280920" cy="5256584"/>
          </a:xfrm>
        </p:spPr>
        <p:txBody>
          <a:bodyPr>
            <a:noAutofit/>
          </a:bodyPr>
          <a:lstStyle/>
          <a:p>
            <a:pPr marL="0" indent="360363" algn="just">
              <a:buNone/>
            </a:pPr>
            <a:r>
              <a:rPr lang="ru-RU" sz="1200" dirty="0" smtClean="0"/>
              <a:t>В последние годы стал популярным новый тип автосигнализаций, который не требует от владельца нажатий кнопок на брелоке для постановки/снятия с охраны, достаточно подойти к машине на близкое расстояние, чтобы двери </a:t>
            </a:r>
            <a:r>
              <a:rPr lang="ru-RU" sz="1200" dirty="0" err="1" smtClean="0"/>
              <a:t>разблокировались</a:t>
            </a:r>
            <a:r>
              <a:rPr lang="ru-RU" sz="1200" dirty="0" smtClean="0"/>
              <a:t>, или же отойти, чтобы двери заблокировались, и сигнализация перешла в режим охраны. Более того, такой тип сигнализаций позволяет заводить автомобиль кнопкой, не требуя при этом классического ключа зажигания. Такая система называется PKES (</a:t>
            </a:r>
            <a:r>
              <a:rPr lang="ru-RU" sz="1200" dirty="0" err="1" smtClean="0"/>
              <a:t>Passive</a:t>
            </a:r>
            <a:r>
              <a:rPr lang="ru-RU" sz="1200" dirty="0" smtClean="0"/>
              <a:t> </a:t>
            </a:r>
            <a:r>
              <a:rPr lang="ru-RU" sz="1200" dirty="0" err="1" smtClean="0"/>
              <a:t>Keyless</a:t>
            </a:r>
            <a:r>
              <a:rPr lang="ru-RU" sz="1200" dirty="0" smtClean="0"/>
              <a:t> </a:t>
            </a:r>
            <a:r>
              <a:rPr lang="ru-RU" sz="1200" dirty="0" err="1" smtClean="0"/>
              <a:t>Entry</a:t>
            </a:r>
            <a:r>
              <a:rPr lang="ru-RU" sz="1200" dirty="0" smtClean="0"/>
              <a:t> </a:t>
            </a:r>
            <a:r>
              <a:rPr lang="ru-RU" sz="1200" dirty="0" err="1" smtClean="0"/>
              <a:t>and</a:t>
            </a:r>
            <a:r>
              <a:rPr lang="ru-RU" sz="1200" dirty="0" smtClean="0"/>
              <a:t> </a:t>
            </a:r>
            <a:r>
              <a:rPr lang="ru-RU" sz="1200" dirty="0" err="1" smtClean="0"/>
              <a:t>Start</a:t>
            </a:r>
            <a:r>
              <a:rPr lang="ru-RU" sz="1200" dirty="0" smtClean="0"/>
              <a:t> — «пассивный </a:t>
            </a:r>
            <a:r>
              <a:rPr lang="ru-RU" sz="1200" dirty="0" err="1" smtClean="0"/>
              <a:t>бесключевой</a:t>
            </a:r>
            <a:r>
              <a:rPr lang="ru-RU" sz="1200" dirty="0" smtClean="0"/>
              <a:t> доступ и запуск двигателя»).</a:t>
            </a:r>
          </a:p>
          <a:p>
            <a:pPr marL="0" indent="360363" algn="just">
              <a:buNone/>
            </a:pPr>
            <a:r>
              <a:rPr lang="ru-RU" sz="1200" b="1" dirty="0" smtClean="0"/>
              <a:t>Принцип работы</a:t>
            </a:r>
          </a:p>
          <a:p>
            <a:pPr marL="0" indent="360363" algn="just">
              <a:buNone/>
            </a:pPr>
            <a:r>
              <a:rPr lang="ru-RU" sz="1200" dirty="0" smtClean="0"/>
              <a:t>Как только владелец подходит к автомобилю и нажимает кнопку на рукоятке двери, автомобиль "просыпается" и начинает диалог с ключом (см. Диалоговое кодирование):</a:t>
            </a:r>
          </a:p>
          <a:p>
            <a:pPr marL="0" indent="360363" algn="just">
              <a:buNone/>
            </a:pPr>
            <a:r>
              <a:rPr lang="ru-RU" sz="1200" i="1" dirty="0" smtClean="0"/>
              <a:t>«-Привет, я автомобиль X с идентификатором Z. А ты кто?»</a:t>
            </a:r>
          </a:p>
          <a:p>
            <a:pPr marL="0" indent="360363" algn="just">
              <a:buNone/>
            </a:pPr>
            <a:r>
              <a:rPr lang="ru-RU" sz="1200" dirty="0" smtClean="0"/>
              <a:t>Этот посыл передается в эфир на частоте 125 кГц, и если ключ брелок (также называемый </a:t>
            </a:r>
            <a:r>
              <a:rPr lang="ru-RU" sz="1200" dirty="0" err="1" smtClean="0"/>
              <a:t>смарт-ключ</a:t>
            </a:r>
            <a:r>
              <a:rPr lang="ru-RU" sz="1200" dirty="0" smtClean="0"/>
              <a:t>/</a:t>
            </a:r>
            <a:r>
              <a:rPr lang="ru-RU" sz="1200" dirty="0" err="1" smtClean="0"/>
              <a:t>smart-key</a:t>
            </a:r>
            <a:r>
              <a:rPr lang="ru-RU" sz="1200" dirty="0" smtClean="0"/>
              <a:t>) находится рядом и понимает язык запроса, он тут же отвечает машине, используя уже свою рабочую частоту (433 или 868 МГц). Причем отвечает цифровой комбинацией, сгенерированной по алгоритму шифрования (индивидуальный для каждой сигнализации):</a:t>
            </a:r>
          </a:p>
          <a:p>
            <a:pPr marL="0" indent="360363" algn="just">
              <a:buNone/>
            </a:pPr>
            <a:r>
              <a:rPr lang="ru-RU" sz="1200" dirty="0" smtClean="0"/>
              <a:t>«- </a:t>
            </a:r>
            <a:r>
              <a:rPr lang="ru-RU" sz="1200" i="1" dirty="0" smtClean="0"/>
              <a:t>Привет, я твой ключ! Код ответа X123.Y456.Z789</a:t>
            </a:r>
            <a:r>
              <a:rPr lang="ru-RU" sz="1200" dirty="0" smtClean="0"/>
              <a:t>»</a:t>
            </a:r>
          </a:p>
          <a:p>
            <a:pPr marL="0" indent="360363" algn="just">
              <a:buNone/>
            </a:pPr>
            <a:r>
              <a:rPr lang="ru-RU" sz="1200" dirty="0" smtClean="0"/>
              <a:t>Чтобы исключить электронные подтасовки (воспроизведение заранее записанных посылок, передачу кода по каналам сотовой связи или мобильного интернета), ответ от электронного ключа должен поступить в режиме реального времени (счет задержкам ведется на наносекунды), так что любые попытки открыть машину обречены на провал. Но даже такие хитроумные действия не всегда спасают от угона.</a:t>
            </a:r>
          </a:p>
          <a:p>
            <a:pPr marL="0" indent="360363" algn="just">
              <a:buNone/>
            </a:pPr>
            <a:r>
              <a:rPr lang="ru-RU" sz="1200" b="1" dirty="0" smtClean="0"/>
              <a:t>Уязвимости</a:t>
            </a:r>
          </a:p>
          <a:p>
            <a:pPr marL="0" indent="360363" algn="just">
              <a:buNone/>
            </a:pPr>
            <a:r>
              <a:rPr lang="ru-RU" sz="1200" dirty="0" smtClean="0"/>
              <a:t>О криминальной уязвимости PKES-систем заговорили в 2011 году, когда команда швейцарских программистов продемонстрировала метод «удлинения» канала связи «автомобиль-ключ». Технологию назвали </a:t>
            </a:r>
            <a:r>
              <a:rPr lang="ru-RU" sz="1200" dirty="0" err="1" smtClean="0"/>
              <a:t>Relay</a:t>
            </a:r>
            <a:r>
              <a:rPr lang="ru-RU" sz="1200" dirty="0" smtClean="0"/>
              <a:t> </a:t>
            </a:r>
            <a:r>
              <a:rPr lang="ru-RU" sz="1200" dirty="0" err="1" smtClean="0"/>
              <a:t>Station</a:t>
            </a:r>
            <a:r>
              <a:rPr lang="ru-RU" sz="1200" dirty="0" smtClean="0"/>
              <a:t> </a:t>
            </a:r>
            <a:r>
              <a:rPr lang="ru-RU" sz="1200" dirty="0" err="1" smtClean="0"/>
              <a:t>Attack</a:t>
            </a:r>
            <a:r>
              <a:rPr lang="ru-RU" sz="1200" dirty="0" smtClean="0"/>
              <a:t>. К тому времени российские угонщики уже вовсю пользовались такими устройствами.</a:t>
            </a:r>
          </a:p>
          <a:p>
            <a:pPr marL="0" indent="360363" algn="just">
              <a:buNone/>
            </a:pPr>
            <a:r>
              <a:rPr lang="ru-RU" sz="1200" dirty="0" smtClean="0"/>
              <a:t>Злоумышленнику потребуется специальный ретранслятор (его еще называют "удочкой"/"длинной рукой") и помощник, который должен находиться рядом со </a:t>
            </a:r>
            <a:r>
              <a:rPr lang="ru-RU" sz="1200" dirty="0" err="1" smtClean="0"/>
              <a:t>смарт-ключом</a:t>
            </a:r>
            <a:r>
              <a:rPr lang="ru-RU" sz="1200" dirty="0" smtClean="0"/>
              <a:t>, то есть рядом с Владельцем. Когда угонщик нажимает кнопку открытия машины, сигнал по ретранслятору передается на устройство помощника, который уже общается с брелоком сигнализации. С помощью таких действий можно угнать любой автомобиль.</a:t>
            </a:r>
            <a:endParaRPr lang="ru-RU"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Autofit/>
          </a:bodyPr>
          <a:lstStyle/>
          <a:p>
            <a:r>
              <a:rPr lang="ru-RU" sz="2400" dirty="0" smtClean="0"/>
              <a:t>Электронные противоугонные системы</a:t>
            </a:r>
            <a:br>
              <a:rPr lang="ru-RU" sz="2400" dirty="0" smtClean="0"/>
            </a:br>
            <a:r>
              <a:rPr lang="ru-RU" sz="2400" dirty="0" smtClean="0"/>
              <a:t> Автосигнализация. </a:t>
            </a:r>
            <a:r>
              <a:rPr lang="ru-RU" sz="2400" dirty="0" smtClean="0"/>
              <a:t>Устройство.</a:t>
            </a:r>
            <a:endParaRPr lang="ru-RU" sz="2800" dirty="0"/>
          </a:p>
        </p:txBody>
      </p:sp>
      <p:sp>
        <p:nvSpPr>
          <p:cNvPr id="3" name="Содержимое 2"/>
          <p:cNvSpPr>
            <a:spLocks noGrp="1"/>
          </p:cNvSpPr>
          <p:nvPr>
            <p:ph idx="1"/>
          </p:nvPr>
        </p:nvSpPr>
        <p:spPr>
          <a:xfrm>
            <a:off x="539552" y="1124744"/>
            <a:ext cx="8280920" cy="504056"/>
          </a:xfrm>
        </p:spPr>
        <p:txBody>
          <a:bodyPr>
            <a:noAutofit/>
          </a:bodyPr>
          <a:lstStyle/>
          <a:p>
            <a:pPr marL="0" indent="360363" algn="just">
              <a:buNone/>
            </a:pPr>
            <a:r>
              <a:rPr lang="ru-RU" sz="1200" dirty="0" smtClean="0"/>
              <a:t> </a:t>
            </a:r>
            <a:r>
              <a:rPr lang="ru-RU" sz="1400" dirty="0" smtClean="0"/>
              <a:t>Подавляющее </a:t>
            </a:r>
            <a:r>
              <a:rPr lang="ru-RU" sz="1400" dirty="0" smtClean="0"/>
              <a:t>большинство </a:t>
            </a:r>
            <a:r>
              <a:rPr lang="ru-RU" sz="1400" dirty="0" err="1" smtClean="0"/>
              <a:t>автосигнализаций</a:t>
            </a:r>
            <a:r>
              <a:rPr lang="ru-RU" sz="1400" dirty="0" smtClean="0"/>
              <a:t>, которые можно встретить на рынке охранных </a:t>
            </a:r>
            <a:r>
              <a:rPr lang="ru-RU" sz="1400" dirty="0" smtClean="0"/>
              <a:t>систем имеют похожее устройство. </a:t>
            </a:r>
            <a:r>
              <a:rPr lang="ru-RU" sz="1400" dirty="0" smtClean="0"/>
              <a:t>На рисунке схематично представлены основные элементы </a:t>
            </a:r>
            <a:r>
              <a:rPr lang="ru-RU" sz="1400" dirty="0" smtClean="0"/>
              <a:t>таких систем. </a:t>
            </a:r>
            <a:endParaRPr lang="ru-RU" sz="1400" dirty="0"/>
          </a:p>
        </p:txBody>
      </p:sp>
      <p:pic>
        <p:nvPicPr>
          <p:cNvPr id="2050" name="Picture 2" descr="Схема элементов сигнализации"/>
          <p:cNvPicPr>
            <a:picLocks noChangeAspect="1" noChangeArrowheads="1"/>
          </p:cNvPicPr>
          <p:nvPr/>
        </p:nvPicPr>
        <p:blipFill>
          <a:blip r:embed="rId3" cstate="print"/>
          <a:srcRect/>
          <a:stretch>
            <a:fillRect/>
          </a:stretch>
        </p:blipFill>
        <p:spPr bwMode="auto">
          <a:xfrm>
            <a:off x="1259632" y="1772816"/>
            <a:ext cx="6552728" cy="439431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Autofit/>
          </a:bodyPr>
          <a:lstStyle/>
          <a:p>
            <a:r>
              <a:rPr lang="ru-RU" sz="2400" dirty="0" smtClean="0"/>
              <a:t>Электронные противоугонные системы</a:t>
            </a:r>
            <a:br>
              <a:rPr lang="ru-RU" sz="2400" dirty="0" smtClean="0"/>
            </a:br>
            <a:r>
              <a:rPr lang="ru-RU" sz="2400" dirty="0" smtClean="0"/>
              <a:t> Автосигнализация. </a:t>
            </a:r>
            <a:r>
              <a:rPr lang="ru-RU" sz="2400" dirty="0" smtClean="0"/>
              <a:t>Устройство.</a:t>
            </a:r>
            <a:endParaRPr lang="ru-RU" sz="2800" dirty="0"/>
          </a:p>
        </p:txBody>
      </p:sp>
      <p:sp>
        <p:nvSpPr>
          <p:cNvPr id="5" name="Содержимое 4"/>
          <p:cNvSpPr>
            <a:spLocks noGrp="1"/>
          </p:cNvSpPr>
          <p:nvPr>
            <p:ph idx="1"/>
          </p:nvPr>
        </p:nvSpPr>
        <p:spPr>
          <a:xfrm>
            <a:off x="323528" y="1052736"/>
            <a:ext cx="8496944" cy="5400600"/>
          </a:xfrm>
        </p:spPr>
        <p:txBody>
          <a:bodyPr>
            <a:normAutofit fontScale="92500" lnSpcReduction="10000"/>
          </a:bodyPr>
          <a:lstStyle/>
          <a:p>
            <a:pPr marL="0" indent="360363" algn="just">
              <a:buNone/>
            </a:pPr>
            <a:r>
              <a:rPr lang="ru-RU" sz="1200" b="1" dirty="0" smtClean="0"/>
              <a:t>Центральный </a:t>
            </a:r>
            <a:r>
              <a:rPr lang="ru-RU" sz="1200" b="1" dirty="0" smtClean="0"/>
              <a:t>блок.</a:t>
            </a:r>
          </a:p>
          <a:p>
            <a:pPr marL="0" indent="360363" algn="just">
              <a:buNone/>
            </a:pPr>
            <a:r>
              <a:rPr lang="ru-RU" sz="1200" dirty="0" smtClean="0"/>
              <a:t>Сердцем </a:t>
            </a:r>
            <a:r>
              <a:rPr lang="ru-RU" sz="1200" dirty="0" smtClean="0"/>
              <a:t>автомобильной охранной системы является центральный </a:t>
            </a:r>
            <a:r>
              <a:rPr lang="ru-RU" sz="1200" dirty="0" smtClean="0"/>
              <a:t>блок  (электронный блок </a:t>
            </a:r>
            <a:r>
              <a:rPr lang="ru-RU" sz="1200" dirty="0" smtClean="0"/>
              <a:t>управления с </a:t>
            </a:r>
            <a:r>
              <a:rPr lang="ru-RU" sz="1200" dirty="0" smtClean="0"/>
              <a:t>микроконтроллером). </a:t>
            </a:r>
            <a:r>
              <a:rPr lang="ru-RU" sz="1200" dirty="0" smtClean="0"/>
              <a:t>Это устройство принимает кодированные сигналы, посылаемые пультом дистанционного управления — </a:t>
            </a:r>
            <a:r>
              <a:rPr lang="ru-RU" sz="1200" dirty="0" smtClean="0"/>
              <a:t>брелком. Центральный </a:t>
            </a:r>
            <a:r>
              <a:rPr lang="ru-RU" sz="1200" dirty="0" smtClean="0"/>
              <a:t>блок контролирует работу сигнализации — получает информацию от датчиков, анализирует ее и посылает сигналы на исполнительные и сигнальные устройства, информирует владельца о неполадках в системе, незакрытых дверях, </a:t>
            </a:r>
            <a:r>
              <a:rPr lang="ru-RU" sz="1200" dirty="0" err="1" smtClean="0"/>
              <a:t>невыключеных</a:t>
            </a:r>
            <a:r>
              <a:rPr lang="ru-RU" sz="1200" dirty="0" smtClean="0"/>
              <a:t> фарах и т.д. </a:t>
            </a:r>
            <a:r>
              <a:rPr lang="ru-RU" sz="1200" dirty="0" smtClean="0"/>
              <a:t> У </a:t>
            </a:r>
            <a:r>
              <a:rPr lang="ru-RU" sz="1200" dirty="0" smtClean="0"/>
              <a:t>центрального блока жесткая память, и даже при отключении питания он помнит программные установки и данные кодовых комбинаций, полученные от брелка</a:t>
            </a:r>
            <a:r>
              <a:rPr lang="ru-RU" sz="1200" dirty="0" smtClean="0"/>
              <a:t>. По </a:t>
            </a:r>
            <a:r>
              <a:rPr lang="ru-RU" sz="1200" dirty="0" smtClean="0"/>
              <a:t>конструктивному исполнению </a:t>
            </a:r>
            <a:r>
              <a:rPr lang="ru-RU" sz="1200" dirty="0" err="1" smtClean="0"/>
              <a:t>автосигнализация</a:t>
            </a:r>
            <a:r>
              <a:rPr lang="ru-RU" sz="1200" dirty="0" smtClean="0"/>
              <a:t> может быть выполнена как по моноблочной схеме, то есть центральный блок с сиреной и одним из датчиков собраны в одном корпусе, так и по </a:t>
            </a:r>
            <a:r>
              <a:rPr lang="ru-RU" sz="1200" dirty="0" smtClean="0"/>
              <a:t>разнесенной.</a:t>
            </a:r>
            <a:r>
              <a:rPr lang="ru-RU" sz="1200" dirty="0" smtClean="0"/>
              <a:t> Штатная сигнализация обычно не имеет собственного блока управления, а использует мощности блоков других систем, например, центрального замка</a:t>
            </a:r>
            <a:r>
              <a:rPr lang="ru-RU" sz="1200" dirty="0" smtClean="0"/>
              <a:t>.</a:t>
            </a:r>
            <a:r>
              <a:rPr lang="ru-RU" sz="1200" dirty="0" smtClean="0"/>
              <a:t> Собственных исполнительных устройств автомобильная сигнализация имеет всего два – сирена и светодиодный индикатор работы. Если в состав сигнализации входит иммобилайзер, то к исполнительным устройствам добавляется реле блокировки. С другими исполнительными устройствами </a:t>
            </a:r>
            <a:r>
              <a:rPr lang="ru-RU" sz="1200" dirty="0" err="1" smtClean="0"/>
              <a:t>автосигнализация</a:t>
            </a:r>
            <a:r>
              <a:rPr lang="ru-RU" sz="1200" dirty="0" smtClean="0"/>
              <a:t> взаимодействует через соответствующие системы: система освещения, система запуска, центральный замок, электростеклоподъемники.</a:t>
            </a:r>
          </a:p>
          <a:p>
            <a:pPr marL="0" indent="360363" algn="just">
              <a:buNone/>
            </a:pPr>
            <a:endParaRPr lang="ru-RU" sz="1200" dirty="0" smtClean="0"/>
          </a:p>
          <a:p>
            <a:pPr marL="0" indent="360363" algn="just">
              <a:buNone/>
            </a:pPr>
            <a:r>
              <a:rPr lang="ru-RU" sz="1200" b="1" dirty="0" smtClean="0"/>
              <a:t>Брелок</a:t>
            </a:r>
          </a:p>
          <a:p>
            <a:pPr marL="0" indent="360363" algn="just">
              <a:buNone/>
            </a:pPr>
            <a:r>
              <a:rPr lang="ru-RU" sz="1200" dirty="0" smtClean="0"/>
              <a:t>Система </a:t>
            </a:r>
            <a:r>
              <a:rPr lang="ru-RU" sz="1200" dirty="0" smtClean="0"/>
              <a:t>сигнализации управляется, чаще всего, при помощи пульта дистанционного управления – брелка. Он передает команды </a:t>
            </a:r>
            <a:r>
              <a:rPr lang="ru-RU" sz="1200" dirty="0" err="1" smtClean="0"/>
              <a:t>автовладельца</a:t>
            </a:r>
            <a:r>
              <a:rPr lang="ru-RU" sz="1200" dirty="0" smtClean="0"/>
              <a:t> центральному блоку, который с помощью антенны принимает и расшифровывает </a:t>
            </a:r>
            <a:r>
              <a:rPr lang="ru-RU" sz="1200" dirty="0" err="1" smtClean="0"/>
              <a:t>радиосиглнал</a:t>
            </a:r>
            <a:r>
              <a:rPr lang="ru-RU" sz="1200" dirty="0" smtClean="0"/>
              <a:t>. Брелок представляет собой миниатюрный пульт-радиопередатчик. Для того, чтобы исключить возможность выключения сигнализации посторонними лицами, брелок посылает кодированные радиосигналы. Уровень секретности, типы кодов, количество их комбинаций в различных сигнализациях различны</a:t>
            </a:r>
            <a:r>
              <a:rPr lang="ru-RU" sz="1200" dirty="0" smtClean="0"/>
              <a:t>.</a:t>
            </a:r>
          </a:p>
          <a:p>
            <a:pPr marL="0" indent="360363" algn="just">
              <a:buNone/>
            </a:pPr>
            <a:r>
              <a:rPr lang="ru-RU" sz="1200" dirty="0" smtClean="0"/>
              <a:t>Брелок </a:t>
            </a:r>
            <a:r>
              <a:rPr lang="ru-RU" sz="1200" dirty="0" smtClean="0"/>
              <a:t>снабжен одной или несколькими кнопками управления, нажатием которых формируется тот или иной сигнал. Если этот сигнал </a:t>
            </a:r>
            <a:r>
              <a:rPr lang="ru-RU" sz="1200" dirty="0" err="1" smtClean="0"/>
              <a:t>принаднежит</a:t>
            </a:r>
            <a:r>
              <a:rPr lang="ru-RU" sz="1200" dirty="0" smtClean="0"/>
              <a:t> </a:t>
            </a:r>
            <a:r>
              <a:rPr lang="ru-RU" sz="1200" dirty="0" err="1" smtClean="0"/>
              <a:t>хозяну</a:t>
            </a:r>
            <a:r>
              <a:rPr lang="ru-RU" sz="1200" dirty="0" smtClean="0"/>
              <a:t> автомобиля, </a:t>
            </a:r>
            <a:r>
              <a:rPr lang="ru-RU" sz="1200" dirty="0" err="1" smtClean="0"/>
              <a:t>автосигнализация</a:t>
            </a:r>
            <a:r>
              <a:rPr lang="ru-RU" sz="1200" dirty="0" smtClean="0"/>
              <a:t> нормально реагирует на сигналы управления и включает или выключает режим охраны сигнализации и управляет отпиранием или запиранием дверей, а так же многими другими ее функциями</a:t>
            </a:r>
            <a:r>
              <a:rPr lang="ru-RU" sz="1200" dirty="0" smtClean="0"/>
              <a:t>. Конструкция </a:t>
            </a:r>
            <a:r>
              <a:rPr lang="ru-RU" sz="1200" dirty="0" smtClean="0"/>
              <a:t>брелка постоянно совершенствуется. </a:t>
            </a:r>
            <a:endParaRPr lang="ru-RU" sz="1200" dirty="0" smtClean="0"/>
          </a:p>
          <a:p>
            <a:pPr marL="0" indent="360363" algn="just">
              <a:buNone/>
            </a:pPr>
            <a:r>
              <a:rPr lang="ru-RU" sz="1200" dirty="0" smtClean="0"/>
              <a:t>Источником </a:t>
            </a:r>
            <a:r>
              <a:rPr lang="ru-RU" sz="1200" dirty="0" smtClean="0"/>
              <a:t>энергии для пульта дистанционного управления служат батарейки напряжением </a:t>
            </a:r>
            <a:r>
              <a:rPr lang="ru-RU" sz="1200" dirty="0" smtClean="0"/>
              <a:t>1,5 - 12 </a:t>
            </a:r>
            <a:r>
              <a:rPr lang="ru-RU" sz="1200" dirty="0" smtClean="0"/>
              <a:t>В. </a:t>
            </a:r>
            <a:r>
              <a:rPr lang="ru-RU" sz="1200" dirty="0" smtClean="0"/>
              <a:t>Дальность </a:t>
            </a:r>
            <a:r>
              <a:rPr lang="ru-RU" sz="1200" dirty="0" smtClean="0"/>
              <a:t>действия брелка, то есть о максимальном расстояние с которого можно, например, снять или поставить автомобиль на охрану, для каждой системы своя. </a:t>
            </a:r>
            <a:r>
              <a:rPr lang="ru-RU" sz="1200" dirty="0" smtClean="0"/>
              <a:t>Для некоторых охранных комплексов дальность действия брелка может доходить до 1,5 км.</a:t>
            </a:r>
          </a:p>
          <a:p>
            <a:pPr marL="0" indent="360363" algn="just">
              <a:buNone/>
            </a:pPr>
            <a:r>
              <a:rPr lang="ru-RU" sz="1200" dirty="0" smtClean="0"/>
              <a:t>Кроме </a:t>
            </a:r>
            <a:r>
              <a:rPr lang="ru-RU" sz="1200" dirty="0" smtClean="0"/>
              <a:t>традиционного брелка охранная система может управляться от транспондера — пластиковой карточки </a:t>
            </a:r>
            <a:r>
              <a:rPr lang="ru-RU" sz="1200" dirty="0" smtClean="0"/>
              <a:t>или </a:t>
            </a:r>
            <a:r>
              <a:rPr lang="ru-RU" sz="1200" dirty="0" smtClean="0"/>
              <a:t>небольшого брелка, содержащих в себе </a:t>
            </a:r>
            <a:r>
              <a:rPr lang="ru-RU" sz="1200" dirty="0" smtClean="0"/>
              <a:t>специальную электронную схему. </a:t>
            </a:r>
            <a:r>
              <a:rPr lang="ru-RU" sz="1200" dirty="0" smtClean="0"/>
              <a:t>Транспондер не требует питания. Нет необходимости нажимать на кнопки. Стоит только сесть в автомобиль и обеспечить попадание карточки или брелка в поле действия антенны </a:t>
            </a:r>
            <a:r>
              <a:rPr lang="ru-RU" sz="1200" dirty="0" smtClean="0"/>
              <a:t>и система </a:t>
            </a:r>
            <a:r>
              <a:rPr lang="ru-RU" sz="1200" dirty="0" smtClean="0"/>
              <a:t>отменит режим охраны автомобиля.  </a:t>
            </a:r>
            <a:endParaRPr lang="ru-RU" sz="1200" dirty="0" smtClean="0"/>
          </a:p>
          <a:p>
            <a:pPr marL="0" indent="360363" algn="just">
              <a:buNone/>
            </a:pPr>
            <a:r>
              <a:rPr lang="ru-RU" sz="1200" dirty="0" smtClean="0"/>
              <a:t>Современные </a:t>
            </a:r>
            <a:r>
              <a:rPr lang="ru-RU" sz="1200" dirty="0" smtClean="0"/>
              <a:t>системы позволяют управлять всеми функциями с мобильного телефона. Наличие данной опции зависит от комплектации и модели сигнализации. Управление происходит через специальное приложение</a:t>
            </a:r>
            <a:r>
              <a:rPr lang="ru-RU" sz="1200" dirty="0" smtClean="0"/>
              <a:t>.</a:t>
            </a:r>
            <a:endParaRPr lang="ru-RU"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Autofit/>
          </a:bodyPr>
          <a:lstStyle/>
          <a:p>
            <a:r>
              <a:rPr lang="ru-RU" sz="2400" dirty="0" smtClean="0"/>
              <a:t>Электронные противоугонные системы</a:t>
            </a:r>
            <a:br>
              <a:rPr lang="ru-RU" sz="2400" dirty="0" smtClean="0"/>
            </a:br>
            <a:r>
              <a:rPr lang="ru-RU" sz="2400" dirty="0" smtClean="0"/>
              <a:t> Автосигнализация. Основные датчики.</a:t>
            </a:r>
            <a:endParaRPr lang="ru-RU" sz="2800" dirty="0"/>
          </a:p>
        </p:txBody>
      </p:sp>
      <p:sp>
        <p:nvSpPr>
          <p:cNvPr id="3" name="Содержимое 2"/>
          <p:cNvSpPr>
            <a:spLocks noGrp="1"/>
          </p:cNvSpPr>
          <p:nvPr>
            <p:ph idx="1"/>
          </p:nvPr>
        </p:nvSpPr>
        <p:spPr>
          <a:xfrm>
            <a:off x="539552" y="908720"/>
            <a:ext cx="8280920" cy="936104"/>
          </a:xfrm>
        </p:spPr>
        <p:txBody>
          <a:bodyPr>
            <a:noAutofit/>
          </a:bodyPr>
          <a:lstStyle/>
          <a:p>
            <a:pPr marL="0" indent="360363" algn="just" fontAlgn="base">
              <a:buNone/>
            </a:pPr>
            <a:r>
              <a:rPr lang="ru-RU" sz="1200" b="1" dirty="0" smtClean="0"/>
              <a:t>Датчики открытия дверей, открытия капота и багажника</a:t>
            </a:r>
          </a:p>
          <a:p>
            <a:pPr marL="0" indent="360363" algn="just" fontAlgn="base">
              <a:buNone/>
            </a:pPr>
            <a:r>
              <a:rPr lang="ru-RU" sz="1200" dirty="0" smtClean="0"/>
              <a:t>Эти устройства срабатывают, если в режиме охраны открывается хотя бы одна из дверей автомобиля, капота или багажника. Обычно датчики дверей подключаются параллельно — к одному проводу, датчики капота и багажника подключаются отдельно.</a:t>
            </a:r>
          </a:p>
          <a:p>
            <a:pPr marL="0" indent="360363" algn="just">
              <a:buNone/>
            </a:pPr>
            <a:endParaRPr lang="ru-RU" sz="1200" dirty="0"/>
          </a:p>
        </p:txBody>
      </p:sp>
      <p:sp>
        <p:nvSpPr>
          <p:cNvPr id="47106" name="AutoShape 2"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08" name="AutoShape 4"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0" name="AutoShape 6"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7112" name="Picture 8" descr="Авторская защита от угона - Защитим автомобиль сами"/>
          <p:cNvPicPr>
            <a:picLocks noChangeAspect="1" noChangeArrowheads="1"/>
          </p:cNvPicPr>
          <p:nvPr/>
        </p:nvPicPr>
        <p:blipFill>
          <a:blip r:embed="rId3" cstate="print"/>
          <a:srcRect/>
          <a:stretch>
            <a:fillRect/>
          </a:stretch>
        </p:blipFill>
        <p:spPr bwMode="auto">
          <a:xfrm>
            <a:off x="611560" y="1772816"/>
            <a:ext cx="2306056" cy="1512168"/>
          </a:xfrm>
          <a:prstGeom prst="rect">
            <a:avLst/>
          </a:prstGeom>
          <a:noFill/>
        </p:spPr>
      </p:pic>
      <p:pic>
        <p:nvPicPr>
          <p:cNvPr id="47114" name="Picture 10" descr="Датчики автосигнализации"/>
          <p:cNvPicPr>
            <a:picLocks noChangeAspect="1" noChangeArrowheads="1"/>
          </p:cNvPicPr>
          <p:nvPr/>
        </p:nvPicPr>
        <p:blipFill>
          <a:blip r:embed="rId4" cstate="print"/>
          <a:srcRect/>
          <a:stretch>
            <a:fillRect/>
          </a:stretch>
        </p:blipFill>
        <p:spPr bwMode="auto">
          <a:xfrm>
            <a:off x="3707904" y="1772816"/>
            <a:ext cx="2244459" cy="1512168"/>
          </a:xfrm>
          <a:prstGeom prst="rect">
            <a:avLst/>
          </a:prstGeom>
          <a:noFill/>
        </p:spPr>
      </p:pic>
      <p:pic>
        <p:nvPicPr>
          <p:cNvPr id="47116" name="Picture 12" descr="Сломался концевик капота — Hyundai Accent, 1.6 л., 2008 года на ..."/>
          <p:cNvPicPr>
            <a:picLocks noChangeAspect="1" noChangeArrowheads="1"/>
          </p:cNvPicPr>
          <p:nvPr/>
        </p:nvPicPr>
        <p:blipFill>
          <a:blip r:embed="rId5" cstate="print"/>
          <a:srcRect/>
          <a:stretch>
            <a:fillRect/>
          </a:stretch>
        </p:blipFill>
        <p:spPr bwMode="auto">
          <a:xfrm>
            <a:off x="6660232" y="1772816"/>
            <a:ext cx="2016224" cy="1512168"/>
          </a:xfrm>
          <a:prstGeom prst="rect">
            <a:avLst/>
          </a:prstGeom>
          <a:noFill/>
        </p:spPr>
      </p:pic>
      <p:sp>
        <p:nvSpPr>
          <p:cNvPr id="10" name="Прямоугольник 9"/>
          <p:cNvSpPr/>
          <p:nvPr/>
        </p:nvSpPr>
        <p:spPr>
          <a:xfrm>
            <a:off x="611560" y="3284984"/>
            <a:ext cx="8136904" cy="1938992"/>
          </a:xfrm>
          <a:prstGeom prst="rect">
            <a:avLst/>
          </a:prstGeom>
        </p:spPr>
        <p:txBody>
          <a:bodyPr wrap="square">
            <a:spAutoFit/>
          </a:bodyPr>
          <a:lstStyle/>
          <a:p>
            <a:pPr indent="360363" algn="just" fontAlgn="base"/>
            <a:r>
              <a:rPr lang="ru-RU" sz="1200" b="1" dirty="0" smtClean="0"/>
              <a:t>Датчики удара.</a:t>
            </a:r>
          </a:p>
          <a:p>
            <a:pPr indent="360363" algn="just" fontAlgn="base"/>
            <a:r>
              <a:rPr lang="ru-RU" sz="1200" dirty="0" smtClean="0"/>
              <a:t>Бывают двух видов: одно и двухуровневым, и в зависимости от этого могут иметь разную чувствительность. Одноуровневый датчик удара реагирует преимущественно на силу удара, достаточную для того, чтобы, например, разбить стекло.</a:t>
            </a:r>
          </a:p>
          <a:p>
            <a:pPr indent="360363" algn="just" fontAlgn="base"/>
            <a:r>
              <a:rPr lang="ru-RU" sz="1200" dirty="0" smtClean="0"/>
              <a:t>Двухуровневый датчик срабатывает и при гораздо меньшей силе удара, но при этом отправляет системе лишь предупреждающий сигнал. В случае возникновения повторного повода для беспокойства этот датчик уже посылает сигнал для срабатывания сирены и других функций оповещения об опасности. Поэтому он и называется двухуровневым.</a:t>
            </a:r>
          </a:p>
          <a:p>
            <a:pPr indent="360363" algn="just" fontAlgn="base"/>
            <a:r>
              <a:rPr lang="ru-RU" sz="1200" dirty="0" smtClean="0"/>
              <a:t>Стоит заметить, что в </a:t>
            </a:r>
            <a:r>
              <a:rPr lang="ru-RU" sz="1200" dirty="0" err="1" smtClean="0"/>
              <a:t>автосигнализациях</a:t>
            </a:r>
            <a:r>
              <a:rPr lang="ru-RU" sz="1200" dirty="0" smtClean="0"/>
              <a:t> начального, а иногда и бюджетного уровня датчик удара бывает встроен в центральный блок управления, то есть находится внутри него. Поэтому в таком случае следует устанавливать блок управления таким образом, чтобы он имел непосредственный контакт с кузовом.</a:t>
            </a:r>
            <a:endParaRPr lang="ru-RU" sz="1200" dirty="0"/>
          </a:p>
        </p:txBody>
      </p:sp>
      <p:pic>
        <p:nvPicPr>
          <p:cNvPr id="47117" name="Picture 13"/>
          <p:cNvPicPr>
            <a:picLocks noChangeAspect="1" noChangeArrowheads="1"/>
          </p:cNvPicPr>
          <p:nvPr/>
        </p:nvPicPr>
        <p:blipFill>
          <a:blip r:embed="rId6" cstate="print"/>
          <a:srcRect/>
          <a:stretch>
            <a:fillRect/>
          </a:stretch>
        </p:blipFill>
        <p:spPr bwMode="auto">
          <a:xfrm>
            <a:off x="611560" y="5229200"/>
            <a:ext cx="3816424" cy="1462613"/>
          </a:xfrm>
          <a:prstGeom prst="rect">
            <a:avLst/>
          </a:prstGeom>
          <a:noFill/>
          <a:ln w="9525">
            <a:noFill/>
            <a:miter lim="800000"/>
            <a:headEnd/>
            <a:tailEnd/>
          </a:ln>
          <a:effectLst/>
        </p:spPr>
      </p:pic>
      <p:pic>
        <p:nvPicPr>
          <p:cNvPr id="6146" name="Picture 2" descr="Почему ложно срабатывает противоугонный датчик удара | Под углом ..."/>
          <p:cNvPicPr>
            <a:picLocks noChangeAspect="1" noChangeArrowheads="1"/>
          </p:cNvPicPr>
          <p:nvPr/>
        </p:nvPicPr>
        <p:blipFill>
          <a:blip r:embed="rId7" cstate="print"/>
          <a:srcRect/>
          <a:stretch>
            <a:fillRect/>
          </a:stretch>
        </p:blipFill>
        <p:spPr bwMode="auto">
          <a:xfrm>
            <a:off x="4644008" y="5229200"/>
            <a:ext cx="1944216" cy="1458162"/>
          </a:xfrm>
          <a:prstGeom prst="rect">
            <a:avLst/>
          </a:prstGeom>
          <a:noFill/>
        </p:spPr>
      </p:pic>
      <p:pic>
        <p:nvPicPr>
          <p:cNvPr id="6148" name="Picture 4" descr="Установка датчика удара автосигнализации Ягуар: настройка, схемы"/>
          <p:cNvPicPr>
            <a:picLocks noChangeAspect="1" noChangeArrowheads="1"/>
          </p:cNvPicPr>
          <p:nvPr/>
        </p:nvPicPr>
        <p:blipFill>
          <a:blip r:embed="rId8" cstate="print"/>
          <a:srcRect/>
          <a:stretch>
            <a:fillRect/>
          </a:stretch>
        </p:blipFill>
        <p:spPr bwMode="auto">
          <a:xfrm>
            <a:off x="6732240" y="5229200"/>
            <a:ext cx="1998059" cy="144016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Autofit/>
          </a:bodyPr>
          <a:lstStyle/>
          <a:p>
            <a:r>
              <a:rPr lang="ru-RU" sz="2400" dirty="0" smtClean="0"/>
              <a:t>Электронные противоугонные системы</a:t>
            </a:r>
            <a:br>
              <a:rPr lang="ru-RU" sz="2400" dirty="0" smtClean="0"/>
            </a:br>
            <a:r>
              <a:rPr lang="ru-RU" sz="2400" dirty="0" smtClean="0"/>
              <a:t> Автосигнализация. Основные датчики.</a:t>
            </a:r>
            <a:endParaRPr lang="ru-RU" sz="2800" dirty="0"/>
          </a:p>
        </p:txBody>
      </p:sp>
      <p:sp>
        <p:nvSpPr>
          <p:cNvPr id="3" name="Содержимое 2"/>
          <p:cNvSpPr>
            <a:spLocks noGrp="1"/>
          </p:cNvSpPr>
          <p:nvPr>
            <p:ph idx="1"/>
          </p:nvPr>
        </p:nvSpPr>
        <p:spPr>
          <a:xfrm>
            <a:off x="539552" y="1124744"/>
            <a:ext cx="8280920" cy="4896544"/>
          </a:xfrm>
        </p:spPr>
        <p:txBody>
          <a:bodyPr>
            <a:noAutofit/>
          </a:bodyPr>
          <a:lstStyle/>
          <a:p>
            <a:pPr marL="0" indent="360363" algn="just" fontAlgn="base">
              <a:buNone/>
            </a:pPr>
            <a:r>
              <a:rPr lang="ru-RU" sz="1050" b="1" dirty="0" smtClean="0"/>
              <a:t>Датчик удара (шок-сенсор).</a:t>
            </a:r>
          </a:p>
          <a:p>
            <a:pPr marL="0" indent="360363" algn="just" fontAlgn="base">
              <a:buNone/>
            </a:pPr>
            <a:r>
              <a:rPr lang="ru-RU" sz="1050" dirty="0" smtClean="0"/>
              <a:t>Присутствует практически в любой автосигнализации. Реагирует на ударное воздействие на автомобиль; имеет (почти всегда) регулировку чувствительности; в некоторых моделях может формировать разные сигналы при разных уровнях воздействия (режим предупреждения). Принцип действия может быть различным: пьезоэлектрический, электромагнитный, даже лазерный. </a:t>
            </a:r>
          </a:p>
          <a:p>
            <a:pPr marL="0" indent="360363" algn="just" fontAlgn="base">
              <a:spcBef>
                <a:spcPts val="0"/>
              </a:spcBef>
              <a:buNone/>
            </a:pPr>
            <a:r>
              <a:rPr lang="ru-RU" sz="1050" b="1" dirty="0" smtClean="0"/>
              <a:t>Датчик объема</a:t>
            </a:r>
            <a:r>
              <a:rPr lang="ru-RU" sz="1050" dirty="0" smtClean="0"/>
              <a:t> используется для фиксации перемещения в заданной зоне чувствительности. Выделяют несколько видов таких датчиков, что отличаются в зависимости от конструкции, принципа и зоны действия: </a:t>
            </a:r>
            <a:r>
              <a:rPr lang="ru-RU" sz="1050" i="1" dirty="0" smtClean="0"/>
              <a:t>ультразвуковые</a:t>
            </a:r>
            <a:r>
              <a:rPr lang="ru-RU" sz="1050" dirty="0" smtClean="0"/>
              <a:t>, </a:t>
            </a:r>
            <a:r>
              <a:rPr lang="ru-RU" sz="1050" i="1" dirty="0" smtClean="0"/>
              <a:t>инфракрасные</a:t>
            </a:r>
            <a:r>
              <a:rPr lang="ru-RU" sz="1050" dirty="0" smtClean="0"/>
              <a:t> и </a:t>
            </a:r>
            <a:r>
              <a:rPr lang="ru-RU" sz="1050" i="1" dirty="0" smtClean="0"/>
              <a:t>микроволновые</a:t>
            </a:r>
            <a:r>
              <a:rPr lang="ru-RU" sz="1050" dirty="0" smtClean="0"/>
              <a:t>. Наиболее распространенными являются ультразвуковые датчики. Они используются для обнаружения движения в закрытой зоне (в салоне). </a:t>
            </a:r>
            <a:endParaRPr lang="ru-RU" sz="1050" dirty="0" smtClean="0"/>
          </a:p>
          <a:p>
            <a:pPr marL="0" indent="0" algn="just">
              <a:spcBef>
                <a:spcPts val="0"/>
              </a:spcBef>
              <a:buNone/>
            </a:pPr>
            <a:r>
              <a:rPr lang="ru-RU" sz="1050" dirty="0" smtClean="0"/>
              <a:t>Ультразвуковой </a:t>
            </a:r>
            <a:r>
              <a:rPr lang="ru-RU" sz="1050" dirty="0" smtClean="0"/>
              <a:t>датчик имеет ультразвуковой излучатель и приемник. При закрытых дверях и окнах ультразвуковые волны, отражаясь от поверхностей салона, создают постоянную волновую картину, которая анализируется приемником. При проникновении объекта в салон характер отраженных волн изменяется, что приводит к срабатыванию сигнализации</a:t>
            </a:r>
            <a:r>
              <a:rPr lang="ru-RU" sz="1050" dirty="0" smtClean="0"/>
              <a:t>. В </a:t>
            </a:r>
            <a:r>
              <a:rPr lang="ru-RU" sz="1050" dirty="0" smtClean="0"/>
              <a:t>работе </a:t>
            </a:r>
            <a:r>
              <a:rPr lang="ru-RU" sz="1050" i="1" dirty="0" smtClean="0"/>
              <a:t>микроволнового датчика</a:t>
            </a:r>
            <a:r>
              <a:rPr lang="ru-RU" sz="1050" dirty="0" smtClean="0"/>
              <a:t> используются радиоволны сантиметрового диапазона. В отличие от ультразвукового датчика микроволновый датчик является </a:t>
            </a:r>
            <a:r>
              <a:rPr lang="ru-RU" sz="1050" dirty="0" err="1" smtClean="0"/>
              <a:t>двузонным</a:t>
            </a:r>
            <a:r>
              <a:rPr lang="ru-RU" sz="1050" dirty="0" smtClean="0"/>
              <a:t> устройством. Помимо обнаружения движения внутри салона автомобиля он фиксирует и перемещение вблизи него</a:t>
            </a:r>
            <a:r>
              <a:rPr lang="ru-RU" sz="1050" dirty="0" smtClean="0"/>
              <a:t>. </a:t>
            </a:r>
            <a:r>
              <a:rPr lang="ru-RU" sz="1050" dirty="0" smtClean="0"/>
              <a:t>Микроволновые </a:t>
            </a:r>
            <a:r>
              <a:rPr lang="ru-RU" sz="1050" dirty="0" smtClean="0"/>
              <a:t>имеют более широкую зону действия, к которой добавляется еще и пространство вне салона. В случае пересечения охраняемой зоны (проникновение в салон, чрезмерное приближение к автомобилю) датчик мгновенно оповещает об этом владельца. При использовании датчика объема в охранной системе автомобиля можно даже отключать датчик удара. При этом датчик объема полностью заменит его защитную функцию, избавив от ложного срабатывания системы по причине высокой чувствительности. В то же время машина остается надежно защищенной от угона и кражи ценных вещей в салоне. </a:t>
            </a:r>
          </a:p>
          <a:p>
            <a:pPr marL="0" indent="360363" algn="just" fontAlgn="base">
              <a:buNone/>
            </a:pPr>
            <a:r>
              <a:rPr lang="ru-RU" sz="1050" b="1" dirty="0" smtClean="0"/>
              <a:t>Датчик положения.</a:t>
            </a:r>
          </a:p>
          <a:p>
            <a:pPr marL="0" indent="360363" algn="just" fontAlgn="base">
              <a:buNone/>
            </a:pPr>
            <a:r>
              <a:rPr lang="ru-RU" sz="1050" dirty="0" smtClean="0"/>
              <a:t>Это устройство реагирующее на изменение положения кузова автомобиля. То есть такой датчик необходим в случае, если преступники, например, решили снять колеса с машины и изменили для этого ее положение — одним словом, </a:t>
            </a:r>
            <a:r>
              <a:rPr lang="ru-RU" sz="1050" dirty="0" err="1" smtClean="0"/>
              <a:t>поддомкратили</a:t>
            </a:r>
            <a:r>
              <a:rPr lang="ru-RU" sz="1050" dirty="0" smtClean="0"/>
              <a:t>. В таком случае датчик положения сработает и сигнализация оповестит о случившемся хозяина авто. </a:t>
            </a:r>
          </a:p>
          <a:p>
            <a:pPr marL="0" indent="360363" fontAlgn="base">
              <a:buNone/>
            </a:pPr>
            <a:r>
              <a:rPr lang="ru-RU" sz="1050" b="1" dirty="0" smtClean="0"/>
              <a:t>Датчик повреждения стекла  (звуковой (акустический) датчик)</a:t>
            </a:r>
          </a:p>
          <a:p>
            <a:pPr marL="0" indent="360363" algn="just" fontAlgn="base">
              <a:buNone/>
            </a:pPr>
            <a:r>
              <a:rPr lang="ru-RU" sz="1050" dirty="0" smtClean="0"/>
              <a:t>Данное устройство также называют датчиком, реагирующим на разбивание стекла. Устройство в виде прибора микрофонного типа реагирует на характерный звук разбивания стекла. Характер срабатывания данных датчиков прямо пропорционально зависит от используемого в автомобиле стекла (его толщина, сорт), правильности инсталляции, регулировки и расположения в салоне.</a:t>
            </a:r>
          </a:p>
          <a:p>
            <a:pPr marL="0" indent="360363" fontAlgn="base">
              <a:buNone/>
            </a:pPr>
            <a:r>
              <a:rPr lang="ru-RU" sz="1050" b="1" dirty="0" smtClean="0"/>
              <a:t>Датчик падения напряжения бортовой сети.</a:t>
            </a:r>
          </a:p>
          <a:p>
            <a:pPr marL="0" indent="360363" fontAlgn="base">
              <a:buNone/>
            </a:pPr>
            <a:r>
              <a:rPr lang="ru-RU" sz="1050" dirty="0" smtClean="0"/>
              <a:t>Он просто необходим для предотвращения угона машины, так как реагирует на любые скачки напряжения бортовой сети, в том числе когда в проводку автомобиля пытаются внедрить постороннее устройство для отключения сигнализации.</a:t>
            </a:r>
          </a:p>
          <a:p>
            <a:pPr marL="0" indent="360363" fontAlgn="base">
              <a:buNone/>
            </a:pPr>
            <a:r>
              <a:rPr lang="ru-RU" sz="1050" b="1" dirty="0" smtClean="0"/>
              <a:t>Датчики перемещения.</a:t>
            </a:r>
          </a:p>
          <a:p>
            <a:pPr marL="0" indent="360363" algn="just" fontAlgn="base">
              <a:buNone/>
            </a:pPr>
            <a:r>
              <a:rPr lang="ru-RU" sz="1050" dirty="0" smtClean="0"/>
              <a:t>Это одно из новейших устройств, которые применяются в современных автомобильных охранных комплексах. Датчик перемещения бывает одно и </a:t>
            </a:r>
            <a:r>
              <a:rPr lang="ru-RU" sz="1050" dirty="0" err="1" smtClean="0"/>
              <a:t>двухкоординатным</a:t>
            </a:r>
            <a:r>
              <a:rPr lang="ru-RU" sz="1050" dirty="0" smtClean="0"/>
              <a:t> </a:t>
            </a:r>
            <a:r>
              <a:rPr lang="ru-RU" sz="1050" dirty="0" err="1" smtClean="0"/>
              <a:t>и</a:t>
            </a:r>
            <a:r>
              <a:rPr lang="ru-RU" sz="1050" dirty="0" smtClean="0"/>
              <a:t> контролирует изменение положения машины в пространстве. В зависимости от </a:t>
            </a:r>
            <a:r>
              <a:rPr lang="ru-RU" sz="1050" dirty="0" err="1" smtClean="0"/>
              <a:t>координатности</a:t>
            </a:r>
            <a:r>
              <a:rPr lang="ru-RU" sz="1050" dirty="0" smtClean="0"/>
              <a:t> соответственно в одном — продольном — направлении или в двух — продольном и поперечном.</a:t>
            </a:r>
            <a:endParaRPr lang="ru-RU" sz="1200" dirty="0" smtClean="0"/>
          </a:p>
          <a:p>
            <a:pPr marL="0" indent="360363" algn="just" fontAlgn="base">
              <a:buNone/>
            </a:pPr>
            <a:endParaRPr lang="ru-RU" sz="1200" dirty="0" smtClean="0"/>
          </a:p>
          <a:p>
            <a:pPr marL="0" indent="360363" algn="just" fontAlgn="base">
              <a:buNone/>
            </a:pPr>
            <a:endParaRPr lang="ru-RU" sz="1200" dirty="0" smtClean="0"/>
          </a:p>
          <a:p>
            <a:pPr marL="0" indent="360363" algn="just" fontAlgn="base">
              <a:buNone/>
            </a:pPr>
            <a:endParaRPr lang="ru-RU" sz="1200" dirty="0" smtClean="0"/>
          </a:p>
          <a:p>
            <a:pPr marL="0" indent="360363" algn="just">
              <a:buNone/>
            </a:pPr>
            <a:endParaRPr lang="ru-RU" sz="1200" dirty="0"/>
          </a:p>
        </p:txBody>
      </p:sp>
      <p:sp>
        <p:nvSpPr>
          <p:cNvPr id="47106" name="AutoShape 2"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08" name="AutoShape 4"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0" name="AutoShape 6"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Autofit/>
          </a:bodyPr>
          <a:lstStyle/>
          <a:p>
            <a:r>
              <a:rPr lang="ru-RU" sz="2400" dirty="0" smtClean="0"/>
              <a:t>Электронные противоугонные системы</a:t>
            </a:r>
            <a:br>
              <a:rPr lang="ru-RU" sz="2400" dirty="0" smtClean="0"/>
            </a:br>
            <a:r>
              <a:rPr lang="ru-RU" sz="2400" dirty="0" smtClean="0"/>
              <a:t> Автосигнализация. Основные датчики.</a:t>
            </a:r>
            <a:endParaRPr lang="ru-RU" sz="2800" dirty="0"/>
          </a:p>
        </p:txBody>
      </p:sp>
      <p:sp>
        <p:nvSpPr>
          <p:cNvPr id="3" name="Содержимое 2"/>
          <p:cNvSpPr>
            <a:spLocks noGrp="1"/>
          </p:cNvSpPr>
          <p:nvPr>
            <p:ph idx="1"/>
          </p:nvPr>
        </p:nvSpPr>
        <p:spPr>
          <a:xfrm>
            <a:off x="467544" y="1052736"/>
            <a:ext cx="8280920" cy="864096"/>
          </a:xfrm>
        </p:spPr>
        <p:txBody>
          <a:bodyPr>
            <a:noAutofit/>
          </a:bodyPr>
          <a:lstStyle/>
          <a:p>
            <a:pPr marL="0" indent="360363" algn="just" fontAlgn="base">
              <a:buNone/>
            </a:pPr>
            <a:r>
              <a:rPr lang="ru-RU" sz="1400" b="1" dirty="0" smtClean="0"/>
              <a:t>Сирена</a:t>
            </a:r>
            <a:r>
              <a:rPr lang="ru-RU" sz="1400" dirty="0" smtClean="0"/>
              <a:t>, используемая в </a:t>
            </a:r>
            <a:r>
              <a:rPr lang="ru-RU" sz="1400" dirty="0" err="1" smtClean="0"/>
              <a:t>автосигнализациях</a:t>
            </a:r>
            <a:r>
              <a:rPr lang="ru-RU" sz="1400" dirty="0" smtClean="0"/>
              <a:t>, бывает активная (автономная) и пассивная. Автономная сирена имеет встроенный аккумулятор, что при обесточивании автомобиля позволяет сохранить работоспособность системы</a:t>
            </a:r>
            <a:r>
              <a:rPr lang="ru-RU" sz="1400" dirty="0" smtClean="0"/>
              <a:t>.</a:t>
            </a:r>
          </a:p>
          <a:p>
            <a:pPr marL="0" indent="360363" algn="just" fontAlgn="base">
              <a:buNone/>
            </a:pPr>
            <a:endParaRPr lang="ru-RU" sz="1400" dirty="0" smtClean="0"/>
          </a:p>
          <a:p>
            <a:pPr marL="0" indent="360363" algn="just" fontAlgn="base">
              <a:buNone/>
            </a:pPr>
            <a:endParaRPr lang="ru-RU" sz="1200" dirty="0" smtClean="0"/>
          </a:p>
          <a:p>
            <a:pPr marL="0" indent="360363" algn="just" fontAlgn="base">
              <a:buNone/>
            </a:pPr>
            <a:endParaRPr lang="ru-RU" sz="1200" dirty="0" smtClean="0"/>
          </a:p>
          <a:p>
            <a:pPr marL="0" indent="360363" algn="just">
              <a:buNone/>
            </a:pPr>
            <a:endParaRPr lang="ru-RU" sz="1200" dirty="0"/>
          </a:p>
        </p:txBody>
      </p:sp>
      <p:sp>
        <p:nvSpPr>
          <p:cNvPr id="47106" name="AutoShape 2"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08" name="AutoShape 4"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0" name="AutoShape 6" descr="Датчики двер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539552" y="5373216"/>
            <a:ext cx="8136904" cy="1169551"/>
          </a:xfrm>
          <a:prstGeom prst="rect">
            <a:avLst/>
          </a:prstGeom>
        </p:spPr>
        <p:txBody>
          <a:bodyPr wrap="square">
            <a:spAutoFit/>
          </a:bodyPr>
          <a:lstStyle/>
          <a:p>
            <a:pPr indent="360363" algn="just" fontAlgn="base"/>
            <a:r>
              <a:rPr lang="ru-RU" sz="1400" dirty="0" smtClean="0"/>
              <a:t>Наиболее «продвинутые» автосигнализации оборудуются охранно-поисковым модулем, обеспечивающим управление сигнализацией и контроль состояния автомобиля по сотовому (GSM) каналу связи. В модуль может входить еще и GPS-приемник, который позволяет вычислять местоположение автомобиля и передавать данные о нем на мобильный телефон владельца. Такие системы носят собственное название – спутниковые противоугонные системы.</a:t>
            </a:r>
            <a:endParaRPr lang="ru-RU" sz="1400" dirty="0" smtClean="0"/>
          </a:p>
        </p:txBody>
      </p:sp>
      <p:pic>
        <p:nvPicPr>
          <p:cNvPr id="74754" name="Picture 2" descr="Сирена динамическая, рупорная, SKY SD-02 20 Вт"/>
          <p:cNvPicPr>
            <a:picLocks noChangeAspect="1" noChangeArrowheads="1"/>
          </p:cNvPicPr>
          <p:nvPr/>
        </p:nvPicPr>
        <p:blipFill>
          <a:blip r:embed="rId3" cstate="print"/>
          <a:srcRect/>
          <a:stretch>
            <a:fillRect/>
          </a:stretch>
        </p:blipFill>
        <p:spPr bwMode="auto">
          <a:xfrm>
            <a:off x="1331640" y="1916832"/>
            <a:ext cx="1440160" cy="1406218"/>
          </a:xfrm>
          <a:prstGeom prst="rect">
            <a:avLst/>
          </a:prstGeom>
          <a:noFill/>
        </p:spPr>
      </p:pic>
      <p:pic>
        <p:nvPicPr>
          <p:cNvPr id="74758" name="Picture 6" descr="Автономная сирена Pandora DS-261"/>
          <p:cNvPicPr>
            <a:picLocks noChangeAspect="1" noChangeArrowheads="1"/>
          </p:cNvPicPr>
          <p:nvPr/>
        </p:nvPicPr>
        <p:blipFill>
          <a:blip r:embed="rId4" cstate="print"/>
          <a:srcRect/>
          <a:stretch>
            <a:fillRect/>
          </a:stretch>
        </p:blipFill>
        <p:spPr bwMode="auto">
          <a:xfrm>
            <a:off x="611560" y="3284984"/>
            <a:ext cx="2880320" cy="2020339"/>
          </a:xfrm>
          <a:prstGeom prst="rect">
            <a:avLst/>
          </a:prstGeom>
          <a:noFill/>
        </p:spPr>
      </p:pic>
      <p:pic>
        <p:nvPicPr>
          <p:cNvPr id="74760" name="Picture 8" descr="Pandora DS-261 сирена автономная — купить в Красноярске. Состояние ..."/>
          <p:cNvPicPr>
            <a:picLocks noChangeAspect="1" noChangeArrowheads="1"/>
          </p:cNvPicPr>
          <p:nvPr/>
        </p:nvPicPr>
        <p:blipFill>
          <a:blip r:embed="rId5" cstate="print"/>
          <a:srcRect/>
          <a:stretch>
            <a:fillRect/>
          </a:stretch>
        </p:blipFill>
        <p:spPr bwMode="auto">
          <a:xfrm>
            <a:off x="3707904" y="1844824"/>
            <a:ext cx="4849473" cy="33843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3200" dirty="0" smtClean="0"/>
              <a:t>Механические противоугонные устройства.</a:t>
            </a:r>
            <a:br>
              <a:rPr lang="ru-RU" sz="3200" dirty="0" smtClean="0"/>
            </a:br>
            <a:r>
              <a:rPr lang="ru-RU" sz="2400" dirty="0" smtClean="0"/>
              <a:t>ОСНОВНЫЕ ВИДЫ БЛОКИРАТОРОВ.</a:t>
            </a:r>
            <a:endParaRPr lang="ru-RU" sz="3200" dirty="0"/>
          </a:p>
        </p:txBody>
      </p:sp>
      <p:sp>
        <p:nvSpPr>
          <p:cNvPr id="7" name="Прямоугольник 6"/>
          <p:cNvSpPr/>
          <p:nvPr/>
        </p:nvSpPr>
        <p:spPr>
          <a:xfrm>
            <a:off x="611560" y="1412776"/>
            <a:ext cx="8064896" cy="5078313"/>
          </a:xfrm>
          <a:prstGeom prst="rect">
            <a:avLst/>
          </a:prstGeom>
        </p:spPr>
        <p:txBody>
          <a:bodyPr wrap="square">
            <a:spAutoFit/>
          </a:bodyPr>
          <a:lstStyle/>
          <a:p>
            <a:pPr indent="360363" algn="just"/>
            <a:r>
              <a:rPr lang="ru-RU" dirty="0" smtClean="0"/>
              <a:t>Механические противоугонные устройства можно разделить по функциональным признакам на три категории: </a:t>
            </a:r>
            <a:r>
              <a:rPr lang="ru-RU" b="1" i="1" dirty="0" smtClean="0"/>
              <a:t>препятствующие проникновению в автомобиль</a:t>
            </a:r>
            <a:r>
              <a:rPr lang="ru-RU" dirty="0" smtClean="0"/>
              <a:t>, </a:t>
            </a:r>
            <a:r>
              <a:rPr lang="ru-RU" b="1" i="1" dirty="0" smtClean="0"/>
              <a:t>препятствующие его передвижению</a:t>
            </a:r>
            <a:r>
              <a:rPr lang="ru-RU" dirty="0" smtClean="0"/>
              <a:t> (в том числе буксировке) и </a:t>
            </a:r>
            <a:r>
              <a:rPr lang="ru-RU" b="1" i="1" dirty="0" smtClean="0"/>
              <a:t>блокирующие механизмы управления автомобилем</a:t>
            </a:r>
            <a:r>
              <a:rPr lang="ru-RU" dirty="0" smtClean="0"/>
              <a:t>.</a:t>
            </a:r>
            <a:br>
              <a:rPr lang="ru-RU" dirty="0" smtClean="0"/>
            </a:br>
            <a:r>
              <a:rPr lang="ru-RU" dirty="0" smtClean="0"/>
              <a:t>Устройства, препятствующие проникновению в автомобиль, предназначены не только для защиты салона автомобиля, но и для моторного отсека. Угонщик стремится проникнуть под капот, чтобы обезвредить расположенную там сирену, а также восстановить блокировки двигателя.</a:t>
            </a:r>
            <a:r>
              <a:rPr lang="ru-RU" b="1" dirty="0" smtClean="0"/>
              <a:t> </a:t>
            </a:r>
          </a:p>
          <a:p>
            <a:pPr indent="360363" algn="just"/>
            <a:r>
              <a:rPr lang="ru-RU" b="1" dirty="0" smtClean="0"/>
              <a:t>Блокираторы дверей</a:t>
            </a:r>
            <a:r>
              <a:rPr lang="ru-RU" dirty="0" smtClean="0"/>
              <a:t> в основе конструкции имеют штыри, проходящие через торец двери и стойку кузова, например, как у электромеханических блокираторов дверей </a:t>
            </a:r>
            <a:r>
              <a:rPr lang="ru-RU" dirty="0" err="1" smtClean="0"/>
              <a:t>defen.time</a:t>
            </a:r>
            <a:r>
              <a:rPr lang="ru-RU" dirty="0" smtClean="0"/>
              <a:t>. Есть также устройства, блокирующие механизм штатного замка (последние чаще являются адаптированными к определенным моделям автомобилей). Такие блокираторы снабжены электромагнитным приводом и могут взаимодействовать с электронными охранными устройствами. Из соображений безопасности (для беспрепятственного выхода из автомобиля в случае ДТП) блокирование дверей осуществляется только при выключенном зажигании.</a:t>
            </a:r>
          </a:p>
          <a:p>
            <a:pPr indent="360363" algn="just"/>
            <a:r>
              <a:rPr lang="ru-RU"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дверей. </a:t>
            </a:r>
            <a:endParaRPr lang="ru-RU" sz="2400" dirty="0"/>
          </a:p>
        </p:txBody>
      </p:sp>
      <p:pic>
        <p:nvPicPr>
          <p:cNvPr id="18434" name="Picture 2" descr="Файл:Механическая противоугонка 1.jpg"/>
          <p:cNvPicPr>
            <a:picLocks noChangeAspect="1" noChangeArrowheads="1"/>
          </p:cNvPicPr>
          <p:nvPr/>
        </p:nvPicPr>
        <p:blipFill>
          <a:blip r:embed="rId2" cstate="print"/>
          <a:srcRect/>
          <a:stretch>
            <a:fillRect/>
          </a:stretch>
        </p:blipFill>
        <p:spPr bwMode="auto">
          <a:xfrm>
            <a:off x="539552" y="1556792"/>
            <a:ext cx="7620000" cy="3981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дверей. </a:t>
            </a:r>
            <a:endParaRPr lang="ru-RU" sz="2400" dirty="0"/>
          </a:p>
        </p:txBody>
      </p:sp>
      <p:pic>
        <p:nvPicPr>
          <p:cNvPr id="20482" name="Picture 2" descr="Дверные блокираторы как часть противоугонного комплекса вашего ..."/>
          <p:cNvPicPr>
            <a:picLocks noChangeAspect="1" noChangeArrowheads="1"/>
          </p:cNvPicPr>
          <p:nvPr/>
        </p:nvPicPr>
        <p:blipFill>
          <a:blip r:embed="rId2" cstate="print"/>
          <a:srcRect/>
          <a:stretch>
            <a:fillRect/>
          </a:stretch>
        </p:blipFill>
        <p:spPr bwMode="auto">
          <a:xfrm>
            <a:off x="899592" y="1628800"/>
            <a:ext cx="3168352" cy="2429070"/>
          </a:xfrm>
          <a:prstGeom prst="rect">
            <a:avLst/>
          </a:prstGeom>
          <a:noFill/>
        </p:spPr>
      </p:pic>
      <p:pic>
        <p:nvPicPr>
          <p:cNvPr id="20484" name="Picture 4" descr="Авторская защита от угона - Лаборатория Кондрашова - Дверные ..."/>
          <p:cNvPicPr>
            <a:picLocks noChangeAspect="1" noChangeArrowheads="1"/>
          </p:cNvPicPr>
          <p:nvPr/>
        </p:nvPicPr>
        <p:blipFill>
          <a:blip r:embed="rId3" cstate="print"/>
          <a:srcRect/>
          <a:stretch>
            <a:fillRect/>
          </a:stretch>
        </p:blipFill>
        <p:spPr bwMode="auto">
          <a:xfrm>
            <a:off x="5004048" y="1628800"/>
            <a:ext cx="3072341" cy="2304256"/>
          </a:xfrm>
          <a:prstGeom prst="rect">
            <a:avLst/>
          </a:prstGeom>
          <a:noFill/>
        </p:spPr>
      </p:pic>
      <p:pic>
        <p:nvPicPr>
          <p:cNvPr id="20486" name="Picture 6" descr="Штырьевые дверные блокираторы — Эль-Авто на DRIVE2"/>
          <p:cNvPicPr>
            <a:picLocks noChangeAspect="1" noChangeArrowheads="1"/>
          </p:cNvPicPr>
          <p:nvPr/>
        </p:nvPicPr>
        <p:blipFill>
          <a:blip r:embed="rId4" cstate="print"/>
          <a:srcRect/>
          <a:stretch>
            <a:fillRect/>
          </a:stretch>
        </p:blipFill>
        <p:spPr bwMode="auto">
          <a:xfrm>
            <a:off x="899592" y="4149080"/>
            <a:ext cx="3190324" cy="2392743"/>
          </a:xfrm>
          <a:prstGeom prst="rect">
            <a:avLst/>
          </a:prstGeom>
          <a:noFill/>
        </p:spPr>
      </p:pic>
      <p:pic>
        <p:nvPicPr>
          <p:cNvPr id="20488" name="Picture 8" descr="Штыревые блокираторы дверей-Установить в Екатеринбурге по лучшей ..."/>
          <p:cNvPicPr>
            <a:picLocks noChangeAspect="1" noChangeArrowheads="1"/>
          </p:cNvPicPr>
          <p:nvPr/>
        </p:nvPicPr>
        <p:blipFill>
          <a:blip r:embed="rId5" cstate="print"/>
          <a:srcRect/>
          <a:stretch>
            <a:fillRect/>
          </a:stretch>
        </p:blipFill>
        <p:spPr bwMode="auto">
          <a:xfrm>
            <a:off x="4283968" y="4293096"/>
            <a:ext cx="4618443" cy="22322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капота </a:t>
            </a:r>
            <a:endParaRPr lang="ru-RU" sz="2400" dirty="0"/>
          </a:p>
        </p:txBody>
      </p:sp>
      <p:sp>
        <p:nvSpPr>
          <p:cNvPr id="7" name="Прямоугольник 6"/>
          <p:cNvSpPr/>
          <p:nvPr/>
        </p:nvSpPr>
        <p:spPr>
          <a:xfrm>
            <a:off x="539552" y="1412776"/>
            <a:ext cx="8136904" cy="5355312"/>
          </a:xfrm>
          <a:prstGeom prst="rect">
            <a:avLst/>
          </a:prstGeom>
        </p:spPr>
        <p:txBody>
          <a:bodyPr wrap="square">
            <a:spAutoFit/>
          </a:bodyPr>
          <a:lstStyle/>
          <a:p>
            <a:pPr indent="360363" algn="just"/>
            <a:r>
              <a:rPr lang="ru-RU" b="1" dirty="0" smtClean="0"/>
              <a:t>Блокираторы капота</a:t>
            </a:r>
            <a:r>
              <a:rPr lang="ru-RU" dirty="0" smtClean="0"/>
              <a:t> могут быть выполнены в виде как дополнительного замка, так и блокирующего штатный. Обычно запирающий механизм таких устройств приводится в действие с помощью жесткого троса, перемещающегося в прочной гибкой оболочке. Для обеспечения нормальной работы замка оболочка должна устанавливаться с минимальными перегибами. </a:t>
            </a:r>
          </a:p>
          <a:p>
            <a:pPr indent="360363" algn="just"/>
            <a:r>
              <a:rPr lang="ru-RU" dirty="0" smtClean="0"/>
              <a:t>Существуют блокираторы капота с электромеханическим управлением. Достоинство таких замков – их скрытность, так как в салон автомобиля не выводится никаких механических частей замка, доступных для взлома, а выходят только провода управления (зачастую управление электромеханическим замком капота происходит от иммобилайзера с помощью цифровых команд, исключающих их подбор). Некоторые конструкции такого типа имеют встроенное электрическое устройство, размыкающее при блокировке капота одну из </a:t>
            </a:r>
            <a:r>
              <a:rPr lang="ru-RU" dirty="0" err="1" smtClean="0"/>
              <a:t>электроцепей</a:t>
            </a:r>
            <a:r>
              <a:rPr lang="ru-RU" dirty="0" smtClean="0"/>
              <a:t> двигателя. Согласно требованиям пожарной безопасности обязательно дублирование электропривода потайным аварийным тросом.</a:t>
            </a:r>
            <a:br>
              <a:rPr lang="ru-RU" dirty="0" smtClean="0"/>
            </a:br>
            <a:r>
              <a:rPr lang="ru-RU" dirty="0" smtClean="0"/>
              <a:t>Имеются также механизмы, устанавливаемые в разрыв штатного привода (троса) замка капота, имеющие электромагнитное или механическое управление. В запертом состоянии такие конструкции имитируют неисправность замка или обрыв привода.</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82154"/>
          </a:xfrm>
        </p:spPr>
        <p:txBody>
          <a:bodyPr>
            <a:normAutofit/>
          </a:bodyPr>
          <a:lstStyle/>
          <a:p>
            <a:r>
              <a:rPr lang="ru-RU" sz="2400" dirty="0" smtClean="0"/>
              <a:t>Механические противоугонные устройства.</a:t>
            </a:r>
            <a:br>
              <a:rPr lang="ru-RU" sz="2400" dirty="0" smtClean="0"/>
            </a:br>
            <a:r>
              <a:rPr lang="ru-RU" sz="2400" dirty="0" smtClean="0"/>
              <a:t>ОСНОВНЫЕ ВИДЫ БЛОКИРАТОРОВ.</a:t>
            </a:r>
            <a:br>
              <a:rPr lang="ru-RU" sz="2400" dirty="0" smtClean="0"/>
            </a:br>
            <a:r>
              <a:rPr lang="ru-RU" sz="2400" b="1" dirty="0" smtClean="0"/>
              <a:t> </a:t>
            </a:r>
            <a:r>
              <a:rPr lang="ru-RU" sz="2400" dirty="0" smtClean="0"/>
              <a:t>Блокираторы капота. </a:t>
            </a:r>
            <a:endParaRPr lang="ru-RU" sz="2400" dirty="0"/>
          </a:p>
        </p:txBody>
      </p:sp>
      <p:pic>
        <p:nvPicPr>
          <p:cNvPr id="21506" name="Picture 2" descr="Файл:Механическая противоугонка 2.jpg"/>
          <p:cNvPicPr>
            <a:picLocks noChangeAspect="1" noChangeArrowheads="1"/>
          </p:cNvPicPr>
          <p:nvPr/>
        </p:nvPicPr>
        <p:blipFill>
          <a:blip r:embed="rId2" cstate="print"/>
          <a:srcRect/>
          <a:stretch>
            <a:fillRect/>
          </a:stretch>
        </p:blipFill>
        <p:spPr bwMode="auto">
          <a:xfrm>
            <a:off x="755576" y="1916832"/>
            <a:ext cx="7620000" cy="376237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2037</Words>
  <Application>Microsoft Office PowerPoint</Application>
  <PresentationFormat>Экран (4:3)</PresentationFormat>
  <Paragraphs>243</Paragraphs>
  <Slides>46</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Автомобильные противоугонные средства</vt:lpstr>
      <vt:lpstr>Механические противоугонные устройства. Общие сведения</vt:lpstr>
      <vt:lpstr>Механические противоугонные устройства. СВОЙСТВА БЛОКИРАТОРОВ</vt:lpstr>
      <vt:lpstr>Механические противоугонные устройства. СВОЙСТВА БЛОКИРАТОРОВ</vt:lpstr>
      <vt:lpstr>Механические противоугонные устройства. ОСНОВНЫЕ ВИДЫ БЛОКИРАТОРОВ.</vt:lpstr>
      <vt:lpstr>Механические противоугонные устройства. ОСНОВНЫЕ ВИДЫ БЛОКИРАТОРОВ.  Блокираторы дверей. </vt:lpstr>
      <vt:lpstr>Механические противоугонные устройства. ОСНОВНЫЕ ВИДЫ БЛОКИРАТОРОВ.  Блокираторы дверей. </vt:lpstr>
      <vt:lpstr>Механические противоугонные устройства. ОСНОВНЫЕ ВИДЫ БЛОКИРАТОРОВ.  Блокираторы капота </vt:lpstr>
      <vt:lpstr>Механические противоугонные устройства. ОСНОВНЫЕ ВИДЫ БЛОКИРАТОРОВ.  Блокираторы капота. </vt:lpstr>
      <vt:lpstr>Механические противоугонные устройства. ОСНОВНЫЕ ВИДЫ БЛОКИРАТОРОВ.  Блокираторы капота. </vt:lpstr>
      <vt:lpstr>Механические противоугонные устройства. ОСНОВНЫЕ ВИДЫ БЛОКИРАТОРОВ.  Блокираторы трансмиссии. </vt:lpstr>
      <vt:lpstr>Механические противоугонные устройства. ОСНОВНЫЕ ВИДЫ БЛОКИРАТОРОВ. Блокираторы механизма переключения передач. </vt:lpstr>
      <vt:lpstr>Механические противоугонные устройства. ОСНОВНЫЕ ВИДЫ БЛОКИРАТОРОВ.  Внутренние блокираторы механизма переключения передач. </vt:lpstr>
      <vt:lpstr>Механические противоугонные устройства. ОСНОВНЫЕ ВИДЫ БЛОКИРАТОРОВ.  Внутренние блокираторы механизма переключения передач. </vt:lpstr>
      <vt:lpstr>Механические противоугонные устройства. ОСНОВНЫЕ ВИДЫ БЛОКИРАТОРОВ.  Внутренние блокираторы механизма переключения передач. </vt:lpstr>
      <vt:lpstr>Механические противоугонные устройства. ОСНОВНЫЕ ВИДЫ БЛОКИРАТОРОВ.  Наружные блокираторы механизма переключения передач. </vt:lpstr>
      <vt:lpstr>Механические противоугонные устройства. ОСНОВНЫЕ ВИДЫ БЛОКИРАТОРОВ.  Блокираторы рулевого управления. </vt:lpstr>
      <vt:lpstr>Механические противоугонные устройства. ОСНОВНЫЕ ВИДЫ БЛОКИРАТОРОВ.  Блокираторы рулевого колеса и педалей. </vt:lpstr>
      <vt:lpstr>Механические противоугонные устройства. ОСНОВНЫЕ ВИДЫ БЛОКИРАТОРОВ.  Блокираторы рулевого колеса. </vt:lpstr>
      <vt:lpstr>Механические противоугонные устройства. ОСНОВНЫЕ ВИДЫ БЛОКИРАТОРОВ.  Блокираторы рулевого вала. </vt:lpstr>
      <vt:lpstr>Механические противоугонные устройства. ОСНОВНЫЕ ВИДЫ БЛОКИРАТОРОВ.  Блокираторы рулевого управления. </vt:lpstr>
      <vt:lpstr>Механические противоугонные устройства. ОСНОВНЫЕ ВИДЫ БЛОКИРАТОРОВ.  Блокираторы рулевого управления. </vt:lpstr>
      <vt:lpstr>Механические противоугонные устройства. ОСНОВНЫЕ ВИДЫ БЛОКИРАТОРОВ.  Блокираторы рулевого вала. </vt:lpstr>
      <vt:lpstr>Механические противоугонные устройства. ОСНОВНЫЕ ВИДЫ БЛОКИРАТОРОВ.  Блокираторы педалей. </vt:lpstr>
      <vt:lpstr>Механические противоугонные устройства. ОСНОВНЫЕ ВИДЫ БЛОКИРАТОРОВ.  Блокираторы колеса. </vt:lpstr>
      <vt:lpstr>Механические противоугонные устройства. Общие рекомендации.</vt:lpstr>
      <vt:lpstr>Электронные противоугонные системы</vt:lpstr>
      <vt:lpstr>Электронные противоугонные системы</vt:lpstr>
      <vt:lpstr>Электронные противоугонные системы Иммобилайзеры.</vt:lpstr>
      <vt:lpstr>Электронные противоугонные системы Иммобилайзеры.</vt:lpstr>
      <vt:lpstr>Электронные противоугонные системы Иммобилайзеры.</vt:lpstr>
      <vt:lpstr>Электронные противоугонные системы  Автосигнализация.</vt:lpstr>
      <vt:lpstr>Электронные противоугонные системы  Автосигнализация. Виды.</vt:lpstr>
      <vt:lpstr>Электронные противоугонные системы  Автосигнализация. Прочие функции.</vt:lpstr>
      <vt:lpstr>Электронные противоугонные системы  Автосигнализация. Алгоритмы шифрования.</vt:lpstr>
      <vt:lpstr>Электронные противоугонные системы  Автосигнализация. Алгоритмы шифрования.</vt:lpstr>
      <vt:lpstr>Электронные противоугонные системы  Автосигнализация. Алгоритмы шифрования.</vt:lpstr>
      <vt:lpstr>Электронные противоугонные системы  Автосигнализация. Алгоритмы шифрования.</vt:lpstr>
      <vt:lpstr>Электронные противоугонные системы  Автосигнализация. Алгоритмы шифрования.</vt:lpstr>
      <vt:lpstr>Электронные противоугонные системы  Автосигнализация. Алгоритмы шифрования.</vt:lpstr>
      <vt:lpstr>Электронные противоугонные системы  Автосигнализация. Система бесключевого доступа (PKES)</vt:lpstr>
      <vt:lpstr>Электронные противоугонные системы  Автосигнализация. Устройство.</vt:lpstr>
      <vt:lpstr>Электронные противоугонные системы  Автосигнализация. Устройство.</vt:lpstr>
      <vt:lpstr>Электронные противоугонные системы  Автосигнализация. Основные датчики.</vt:lpstr>
      <vt:lpstr>Электронные противоугонные системы  Автосигнализация. Основные датчики.</vt:lpstr>
      <vt:lpstr>Электронные противоугонные системы  Автосигнализация. Основные датчики.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Автомобильные противоугонные средства</dc:title>
  <dc:creator>YODA1</dc:creator>
  <cp:lastModifiedBy>YODA1</cp:lastModifiedBy>
  <cp:revision>31</cp:revision>
  <dcterms:created xsi:type="dcterms:W3CDTF">2020-04-05T14:38:28Z</dcterms:created>
  <dcterms:modified xsi:type="dcterms:W3CDTF">2020-04-06T10:59:40Z</dcterms:modified>
</cp:coreProperties>
</file>