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2" r:id="rId15"/>
    <p:sldId id="271"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2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Тема 7. Основы уголовного права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уп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a:bodyPr>
          <a:lstStyle/>
          <a:p>
            <a:pPr algn="just">
              <a:buNone/>
            </a:pPr>
            <a:r>
              <a:rPr lang="ru-RU" b="1" dirty="0" smtClean="0"/>
              <a:t>Характер общественной опасности</a:t>
            </a:r>
            <a:r>
              <a:rPr lang="ru-RU" dirty="0" smtClean="0"/>
              <a:t> — это ее содержательная сторона, отражающая, главным образом, </a:t>
            </a:r>
            <a:r>
              <a:rPr lang="ru-RU" i="1" u="sng" dirty="0" smtClean="0"/>
              <a:t>однородность либо разнородность деяний.</a:t>
            </a:r>
            <a:r>
              <a:rPr lang="ru-RU" dirty="0" smtClean="0"/>
              <a:t> </a:t>
            </a:r>
          </a:p>
          <a:p>
            <a:pPr algn="just">
              <a:buNone/>
            </a:pPr>
            <a:r>
              <a:rPr lang="ru-RU" dirty="0" smtClean="0"/>
              <a:t>Характер общественной опасности формируют </a:t>
            </a:r>
            <a:r>
              <a:rPr lang="ru-RU" b="1" dirty="0" smtClean="0"/>
              <a:t>четыре подсистемы элементов преступления</a:t>
            </a:r>
            <a:r>
              <a:rPr lang="ru-RU" dirty="0" smtClean="0"/>
              <a:t>.</a:t>
            </a:r>
          </a:p>
          <a:p>
            <a:pPr algn="just">
              <a:buNone/>
            </a:pPr>
            <a:r>
              <a:rPr lang="ru-RU" dirty="0" smtClean="0"/>
              <a:t> Во-первых, </a:t>
            </a:r>
            <a:r>
              <a:rPr lang="ru-RU" b="1" dirty="0" smtClean="0"/>
              <a:t>объект посягательства</a:t>
            </a:r>
            <a:r>
              <a:rPr lang="ru-RU"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fontScale="77500" lnSpcReduction="20000"/>
          </a:bodyPr>
          <a:lstStyle/>
          <a:p>
            <a:pPr algn="just" fontAlgn="base">
              <a:buNone/>
            </a:pPr>
            <a:r>
              <a:rPr lang="ru-RU" b="1" dirty="0" smtClean="0"/>
              <a:t>Во-вторых</a:t>
            </a:r>
            <a:r>
              <a:rPr lang="ru-RU" dirty="0" smtClean="0"/>
              <a:t>, на характер общественной опасности преступлений оказывает воздействие </a:t>
            </a:r>
            <a:r>
              <a:rPr lang="ru-RU" b="1" i="1" u="sng" dirty="0" smtClean="0"/>
              <a:t>содержание преступных последствий</a:t>
            </a:r>
            <a:r>
              <a:rPr lang="ru-RU" dirty="0" smtClean="0"/>
              <a:t> — </a:t>
            </a:r>
            <a:r>
              <a:rPr lang="ru-RU" dirty="0" smtClean="0">
                <a:solidFill>
                  <a:srgbClr val="FF0000"/>
                </a:solidFill>
              </a:rPr>
              <a:t>экономических, физических, дезорганизационных, социально-психологических </a:t>
            </a:r>
            <a:r>
              <a:rPr lang="ru-RU" dirty="0" smtClean="0"/>
              <a:t>и проч. </a:t>
            </a:r>
          </a:p>
          <a:p>
            <a:pPr algn="just" fontAlgn="base">
              <a:buNone/>
            </a:pPr>
            <a:r>
              <a:rPr lang="ru-RU" b="1" dirty="0" smtClean="0"/>
              <a:t>В-третьих</a:t>
            </a:r>
            <a:r>
              <a:rPr lang="ru-RU" dirty="0" smtClean="0"/>
              <a:t>, </a:t>
            </a:r>
            <a:r>
              <a:rPr lang="ru-RU" u="sng" dirty="0" smtClean="0"/>
              <a:t>форма вины</a:t>
            </a:r>
            <a:r>
              <a:rPr lang="ru-RU" dirty="0" smtClean="0"/>
              <a:t> — </a:t>
            </a:r>
            <a:r>
              <a:rPr lang="ru-RU" i="1" dirty="0" smtClean="0">
                <a:solidFill>
                  <a:srgbClr val="FF0000"/>
                </a:solidFill>
              </a:rPr>
              <a:t>умышленная</a:t>
            </a:r>
            <a:r>
              <a:rPr lang="ru-RU" dirty="0" smtClean="0"/>
              <a:t> либо </a:t>
            </a:r>
            <a:r>
              <a:rPr lang="ru-RU" dirty="0" smtClean="0">
                <a:solidFill>
                  <a:srgbClr val="FF0000"/>
                </a:solidFill>
              </a:rPr>
              <a:t>неосторожная</a:t>
            </a:r>
            <a:r>
              <a:rPr lang="ru-RU" dirty="0" smtClean="0"/>
              <a:t> делит преступления по двум группам. </a:t>
            </a:r>
          </a:p>
          <a:p>
            <a:pPr algn="just" fontAlgn="base">
              <a:buNone/>
            </a:pPr>
            <a:r>
              <a:rPr lang="ru-RU" dirty="0" smtClean="0"/>
              <a:t>Наконец, </a:t>
            </a:r>
            <a:r>
              <a:rPr lang="ru-RU" b="1" dirty="0" smtClean="0"/>
              <a:t>в-четвертых</a:t>
            </a:r>
            <a:r>
              <a:rPr lang="ru-RU" dirty="0" smtClean="0"/>
              <a:t>, общественная опасность содержательно образует </a:t>
            </a:r>
            <a:r>
              <a:rPr lang="ru-RU" u="sng" dirty="0" smtClean="0"/>
              <a:t>способы совершения преступлений</a:t>
            </a:r>
            <a:r>
              <a:rPr lang="ru-RU" dirty="0" smtClean="0"/>
              <a:t>  </a:t>
            </a:r>
          </a:p>
          <a:p>
            <a:pPr marL="269875" lvl="3" indent="449263" fontAlgn="base">
              <a:buFont typeface="Wingdings" pitchFamily="2" charset="2"/>
              <a:buChar char="Ø"/>
            </a:pPr>
            <a:r>
              <a:rPr lang="ru-RU" sz="3100" dirty="0" smtClean="0"/>
              <a:t>насильственные либо без насилия, обманные либо без этих признаков, </a:t>
            </a:r>
          </a:p>
          <a:p>
            <a:pPr indent="-73025" algn="just" fontAlgn="base">
              <a:buFont typeface="Wingdings" pitchFamily="2" charset="2"/>
              <a:buChar char="Ø"/>
            </a:pPr>
            <a:r>
              <a:rPr lang="ru-RU" dirty="0" smtClean="0"/>
              <a:t>групповое либо индивидуальное, </a:t>
            </a:r>
          </a:p>
          <a:p>
            <a:pPr indent="-73025" algn="just" fontAlgn="base">
              <a:buFont typeface="Wingdings" pitchFamily="2" charset="2"/>
              <a:buChar char="Ø"/>
            </a:pPr>
            <a:r>
              <a:rPr lang="ru-RU" dirty="0" smtClean="0"/>
              <a:t>с использованием должностного положения либо без этого, </a:t>
            </a:r>
          </a:p>
          <a:p>
            <a:pPr indent="-73025" algn="just" fontAlgn="base">
              <a:buFont typeface="Wingdings" pitchFamily="2" charset="2"/>
              <a:buChar char="Ø"/>
            </a:pPr>
            <a:r>
              <a:rPr lang="ru-RU" dirty="0" smtClean="0"/>
              <a:t>с применением оружия либо невооруженное.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40"/>
          </a:xfrm>
        </p:spPr>
        <p:txBody>
          <a:bodyPr>
            <a:normAutofit fontScale="92500"/>
          </a:bodyPr>
          <a:lstStyle/>
          <a:p>
            <a:pPr algn="just">
              <a:buNone/>
            </a:pPr>
            <a:r>
              <a:rPr lang="ru-RU" sz="3000" b="1" dirty="0" smtClean="0"/>
              <a:t>Степень общественной опасности -  </a:t>
            </a:r>
            <a:r>
              <a:rPr lang="ru-RU" sz="3000" dirty="0" smtClean="0"/>
              <a:t>представляет собой количественную выраженность элементов состава преступления. </a:t>
            </a:r>
          </a:p>
          <a:p>
            <a:pPr algn="just"/>
            <a:r>
              <a:rPr lang="ru-RU" dirty="0" smtClean="0"/>
              <a:t>Более всего степень общественной опасности варьируется в зависимости от </a:t>
            </a:r>
            <a:r>
              <a:rPr lang="ru-RU" b="1" i="1" dirty="0" smtClean="0"/>
              <a:t>причиненного ущерба</a:t>
            </a:r>
            <a:r>
              <a:rPr lang="ru-RU" dirty="0" smtClean="0"/>
              <a:t> и </a:t>
            </a:r>
            <a:r>
              <a:rPr lang="ru-RU" b="1" i="1" dirty="0" smtClean="0"/>
              <a:t>вреда объектам посягательства </a:t>
            </a:r>
            <a:r>
              <a:rPr lang="ru-RU" dirty="0" smtClean="0"/>
              <a:t>— личности, обществу, государству. </a:t>
            </a:r>
          </a:p>
          <a:p>
            <a:pPr algn="just"/>
            <a:r>
              <a:rPr lang="ru-RU" dirty="0" smtClean="0"/>
              <a:t>Затем на нее влияют </a:t>
            </a:r>
            <a:r>
              <a:rPr lang="ru-RU" u="sng" dirty="0" smtClean="0"/>
              <a:t>субъективные элементы </a:t>
            </a:r>
            <a:r>
              <a:rPr lang="ru-RU" dirty="0" smtClean="0"/>
              <a:t>— </a:t>
            </a:r>
            <a:r>
              <a:rPr lang="ru-RU" b="1" dirty="0" smtClean="0"/>
              <a:t>степень вины </a:t>
            </a:r>
            <a:r>
              <a:rPr lang="ru-RU" dirty="0" smtClean="0"/>
              <a:t>(</a:t>
            </a:r>
            <a:r>
              <a:rPr lang="ru-RU" dirty="0" err="1" smtClean="0"/>
              <a:t>предумысел</a:t>
            </a:r>
            <a:r>
              <a:rPr lang="ru-RU" dirty="0" smtClean="0"/>
              <a:t>, внезапно возникший умысел, грубая неосторожность), а также </a:t>
            </a:r>
            <a:r>
              <a:rPr lang="ru-RU" u="sng" dirty="0" smtClean="0"/>
              <a:t>степень низменности мотивации </a:t>
            </a:r>
            <a:r>
              <a:rPr lang="ru-RU" dirty="0" smtClean="0"/>
              <a:t>деяния и его </a:t>
            </a:r>
            <a:r>
              <a:rPr lang="ru-RU" u="sng" dirty="0" smtClean="0"/>
              <a:t>целенаправленности</a:t>
            </a:r>
            <a:r>
              <a:rPr lang="ru-RU"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b="1" dirty="0" smtClean="0"/>
              <a:t>Состав преступления</a:t>
            </a:r>
            <a:endParaRPr lang="ru-RU" sz="2800" dirty="0"/>
          </a:p>
        </p:txBody>
      </p:sp>
      <p:sp>
        <p:nvSpPr>
          <p:cNvPr id="3" name="Содержимое 2"/>
          <p:cNvSpPr>
            <a:spLocks noGrp="1"/>
          </p:cNvSpPr>
          <p:nvPr>
            <p:ph idx="1"/>
          </p:nvPr>
        </p:nvSpPr>
        <p:spPr/>
        <p:txBody>
          <a:bodyPr/>
          <a:lstStyle/>
          <a:p>
            <a:pPr algn="just"/>
            <a:r>
              <a:rPr lang="ru-RU" b="1" dirty="0" smtClean="0"/>
              <a:t>Состав преступления</a:t>
            </a:r>
            <a:r>
              <a:rPr lang="ru-RU" dirty="0" smtClean="0"/>
              <a:t> — это система обязательных </a:t>
            </a:r>
            <a:r>
              <a:rPr lang="ru-RU" dirty="0" smtClean="0">
                <a:solidFill>
                  <a:srgbClr val="FF0000"/>
                </a:solidFill>
              </a:rPr>
              <a:t>объективных и субъективных элементов</a:t>
            </a:r>
            <a:r>
              <a:rPr lang="ru-RU" dirty="0" smtClean="0"/>
              <a:t>, образующих и структурирующих общественно опасное деяние, признаки которых описаны в диспозициях уголовно-правовых норм Общей и Особенной частей УК РФ.</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92500" lnSpcReduction="20000"/>
          </a:bodyPr>
          <a:lstStyle/>
          <a:p>
            <a:pPr algn="just">
              <a:buNone/>
            </a:pPr>
            <a:r>
              <a:rPr lang="ru-RU" b="1" dirty="0" smtClean="0"/>
              <a:t>Объект преступления</a:t>
            </a:r>
            <a:r>
              <a:rPr lang="ru-RU" dirty="0" smtClean="0"/>
              <a:t> и объект уголовно-правовой охраны включает в себя общественные отношения, социальные интересы. </a:t>
            </a:r>
          </a:p>
          <a:p>
            <a:pPr algn="just">
              <a:buNone/>
            </a:pPr>
            <a:r>
              <a:rPr lang="ru-RU" dirty="0" smtClean="0"/>
              <a:t>Их перечень дается в ст. 1 УК РФ — это</a:t>
            </a:r>
          </a:p>
          <a:p>
            <a:pPr marL="989013" indent="-541338" algn="just">
              <a:buFont typeface="+mj-lt"/>
              <a:buAutoNum type="arabicPeriod"/>
            </a:pPr>
            <a:r>
              <a:rPr lang="ru-RU" dirty="0" smtClean="0"/>
              <a:t> интересы личности, ее здоровье, </a:t>
            </a:r>
          </a:p>
          <a:p>
            <a:pPr marL="989013" indent="-541338" algn="just">
              <a:buFont typeface="+mj-lt"/>
              <a:buAutoNum type="arabicPeriod"/>
            </a:pPr>
            <a:r>
              <a:rPr lang="ru-RU" dirty="0" smtClean="0"/>
              <a:t>социальные права, </a:t>
            </a:r>
          </a:p>
          <a:p>
            <a:pPr marL="989013" indent="-541338" algn="just">
              <a:buFont typeface="+mj-lt"/>
              <a:buAutoNum type="arabicPeriod"/>
            </a:pPr>
            <a:r>
              <a:rPr lang="ru-RU" dirty="0" smtClean="0"/>
              <a:t>политические и экономические интересы государства и общества, </a:t>
            </a:r>
          </a:p>
          <a:p>
            <a:pPr marL="989013" indent="-541338" algn="just">
              <a:buFont typeface="+mj-lt"/>
              <a:buAutoNum type="arabicPeriod"/>
            </a:pPr>
            <a:r>
              <a:rPr lang="ru-RU" dirty="0" smtClean="0"/>
              <a:t>правопорядок в целом. </a:t>
            </a:r>
          </a:p>
          <a:p>
            <a:pPr marL="989013" indent="-541338" algn="just">
              <a:buNone/>
            </a:pPr>
            <a:endParaRPr lang="ru-RU" dirty="0" smtClean="0"/>
          </a:p>
          <a:p>
            <a:pPr algn="just">
              <a:buNone/>
            </a:pPr>
            <a:r>
              <a:rPr lang="ru-RU" dirty="0" smtClean="0"/>
              <a:t>Объект описывается помимо наименований глав и статей в Особенной части</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29600" cy="4525963"/>
          </a:xfrm>
        </p:spPr>
        <p:txBody>
          <a:bodyPr/>
          <a:lstStyle/>
          <a:p>
            <a:pPr algn="ctr" fontAlgn="base">
              <a:buNone/>
            </a:pPr>
            <a:r>
              <a:rPr lang="ru-RU" b="1" dirty="0" smtClean="0"/>
              <a:t>Уголовный кодекс все виды наказаний по порядку их назначения делит на три группы</a:t>
            </a:r>
            <a:r>
              <a:rPr lang="ru-RU" dirty="0" smtClean="0"/>
              <a:t>:</a:t>
            </a:r>
          </a:p>
          <a:p>
            <a:pPr marL="514350" lvl="0" indent="-514350" fontAlgn="base">
              <a:buFont typeface="+mj-lt"/>
              <a:buAutoNum type="arabicPeriod"/>
            </a:pPr>
            <a:r>
              <a:rPr lang="ru-RU" dirty="0" smtClean="0"/>
              <a:t>основные;</a:t>
            </a:r>
          </a:p>
          <a:p>
            <a:pPr marL="514350" lvl="0" indent="-514350" fontAlgn="base">
              <a:buFont typeface="+mj-lt"/>
              <a:buAutoNum type="arabicPeriod"/>
            </a:pPr>
            <a:r>
              <a:rPr lang="ru-RU" dirty="0" smtClean="0"/>
              <a:t>дополнительные;</a:t>
            </a:r>
          </a:p>
          <a:p>
            <a:pPr marL="514350" lvl="0" indent="-514350" fontAlgn="base">
              <a:buFont typeface="+mj-lt"/>
              <a:buAutoNum type="arabicPeriod"/>
            </a:pPr>
            <a:r>
              <a:rPr lang="ru-RU" dirty="0" smtClean="0"/>
              <a:t>наказания, которые могут назначаться как в качестве основных, так и в качестве дополнительных.</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lgn="just"/>
            <a:r>
              <a:rPr lang="ru-RU" b="1" dirty="0" smtClean="0"/>
              <a:t>Основные наказания</a:t>
            </a:r>
            <a:r>
              <a:rPr lang="ru-RU" dirty="0" smtClean="0"/>
              <a:t> могут применяться только самостоятельно и не могут присоединяться к другим наказаниям. В соответствии с ч. 1 ст. 45 УК РФ, к ним относятся: обязательные работы, исправительные работы, ограничение по военной службе, ограничение свободы, арест, содержание в дисциплинарной воинской части, лишение свободы на определенный срок, пожизненное лишение свободы и смертная казнь.</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ru-RU" b="1" dirty="0" smtClean="0"/>
              <a:t>Дополнительные наказания</a:t>
            </a:r>
            <a:r>
              <a:rPr lang="ru-RU" dirty="0" smtClean="0"/>
              <a:t> назначаются лишь в дополнение к основным и не могут назначаться самостоятельно. К ним относятся лишение специального, воинского или почетного звания, классного чина и государственных наград.</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ru-RU" b="1" dirty="0" smtClean="0"/>
              <a:t>Остальные виды наказания</a:t>
            </a:r>
            <a:r>
              <a:rPr lang="ru-RU" dirty="0" smtClean="0"/>
              <a:t>, т. е. штраф, а также лишение права занимать определенные должности или заниматься определенной деятельностью могут применяться как в качестве основных наказаний, так и в качестве дополнительных.</a:t>
            </a:r>
          </a:p>
          <a:p>
            <a:pPr algn="just"/>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уп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271255"/>
            <a:ext cx="842493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Ответьте на тестовые задания с указанием статей кодекса: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1. Допускается ли применение уголовного закона по аналогии?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допускается;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не допускается.</a:t>
            </a:r>
            <a:endParaRPr lang="ru-RU" sz="1100" dirty="0" smtClean="0">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2. В соответствии с действующим уголовным законодательством, граждане Российской Федерации, совершившие преступление на территории иностранного государства</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не подлежат выдаче этому государству;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подлежат выдаче этому государству;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подлежат выдаче этому государству только в случае наличия международного договора.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3. Преступление </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 это </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виновно совершенное общественно опасное деяние, запрещенное уголовным законом под угрозой наказания;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общественно опасное деяние, запрещенное уголовным законом под угрозой наказания;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виновно совершенное общественно опасное деяние, запрещенное уголовным или административным законом под угрозой наказания.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4. Преступлениями небольшой тяжести признаются</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умышленные деяния, за совершение которых максимальное наказание, предусмотренное УК РФ, не превышает двух лет лишения свободы;</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неосторожные деяния, за совершение которых максимальное наказание, предусмотренное УК РФ, не превышает двух лет лишения свободы;</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умышленные и неосторожные деяния, за совершение которых максимальное наказание, предусмотренное УК РФ, не превышает двух лет лишения свободы.</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5. Тяжкими преступлениями признаются</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умышленные и неосторожные деяния, за совершение которых УК РФ предусмотрено наказание в виде лишения свободы на срок свыше десяти лет или более строгое наказание;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умышленные деяния, за совершение которых максимальное наказание, предусмотренное УК РФ, не превышает десяти лет лишения свободы;</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умышленные деяния, за совершение которых УК РФ предусмотрено наказание в виде лишения свободы на срок свыше десяти лет или более строгое наказание.</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1520" y="188640"/>
            <a:ext cx="8681855"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00150" algn="l"/>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6. Совершение двух или более преступлений, предусмотренных различными статьями или частями статьи УК РФ, ни за одно из которых лицо не было осуждено признается</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неоднократностью преступлений;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совокупностью преступлений;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рецидивом.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7. Совершение умышленного преступления лицом, имеющим судимость за ранее совершенное умышленное преступление, признается</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неоднократностью преступлений;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совокупностью преступлений;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рецидивом.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8. Общими условиями привлечения к уголовной ответственности являются: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достижение определенного возраста;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вменяемость, наличие определенной профессии;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вменяемость физического лица, достижение определенного возраста;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Г) вменяемость, наличие определенной профессии, достижение определенного возраста.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9. Уголовной ответственности за перечисленные преступления: убийство (статья 105), умышленное причинение тяжкого вреда здоровью (статья 111), умышленное причинение средней тяжести вреда здоровью (статья 112), похищение человека (статья 126), изнасилование (статья 131), насильственные действия сексуального характера (статья 132), кражу (статья 158) подлежит лицо, достигшее ко времени совершения преступления</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четырнадцатилетнего возраста;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шестнадцатилетнего возраста;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восемнадцатилетнего возраста.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ru-RU" sz="1400" b="1" i="0" u="none" strike="noStrike" cap="none" normalizeH="0" baseline="0" dirty="0" smtClean="0">
                <a:ln>
                  <a:noFill/>
                </a:ln>
                <a:solidFill>
                  <a:srgbClr val="000000"/>
                </a:solidFill>
                <a:effectLst/>
                <a:latin typeface="Open Sans"/>
                <a:ea typeface="Times New Roman" pitchFamily="18" charset="0"/>
                <a:cs typeface="Times New Roman" pitchFamily="18" charset="0"/>
              </a:rPr>
              <a:t>10. Лицу, совершившему предусмотренное уголовным законом общественно опасное деяние в состоянии невменяемости</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А) назначаются принудительные меры медицинского характера;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Б) оно подлежит уголовной ответственности на общих основаниях;</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365125" algn="l" defTabSz="914400" rtl="0" eaLnBrk="0" fontAlgn="base" latinLnBrk="0" hangingPunct="0">
              <a:lnSpc>
                <a:spcPct val="100000"/>
              </a:lnSpc>
              <a:spcBef>
                <a:spcPct val="0"/>
              </a:spcBef>
              <a:spcAft>
                <a:spcPct val="0"/>
              </a:spcAft>
              <a:buClrTx/>
              <a:buSzTx/>
              <a:buFontTx/>
              <a:buNone/>
              <a:tabLst>
                <a:tab pos="1200150" algn="l"/>
              </a:tabLst>
            </a:pPr>
            <a:r>
              <a:rPr kumimoji="0" lang="ru-RU"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В) лицо освобождается от уголовной ответственности.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23528" y="0"/>
            <a:ext cx="8568952"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71675" algn="l"/>
              </a:tabLst>
            </a:pPr>
            <a:r>
              <a:rPr kumimoji="0" lang="ru-RU" sz="1600" b="1"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11. Виновным в преступлении признается лицо, совершившее деяние</a:t>
            </a:r>
            <a:r>
              <a:rPr kumimoji="0" lang="ru-RU" sz="16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6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А) только умышленно;</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6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Б) умышленно или по неосторожности.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1"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12. Преступление признается совершенным с прямым умыслом</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А) если лицо осознавало общественную опасность своих действий (бездействия), предвидело возможность или неизбежность наступления общественно опасных последствий и желало их наступления;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Б) если лицо осознавало общественную опасность своих действий (бездействия), предвидело возможность наступления общественно опасных последствий, не желало, но сознательно допускало эти последствия либо относилось к ним безразлично.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1"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13. Преступление признается совершенным по небрежности</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А) если лицо предвидело возможность наступления общественно опасных последствий своих действий (бездействия), но без достаточных к тому оснований самонадеянно рассчитывало на предотвращение этих последствий;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Б) если лицо не предвидело возможности наступления общественно опасных последствий своих действий (бездействия), хотя при необходимой внимательности и предусмотрительности должно было и могло предвидеть эти последствия.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1"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14. Покушением на преступление признаются</a:t>
            </a:r>
            <a:r>
              <a:rPr kumimoji="0" lang="ru-RU" sz="14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А) умышленные действия (бездействие) лица, непосредственно направленные на совершение преступления, если при этом преступление не было доведено до конца по не зависящим от этого лица обстоятельствам;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Б) приискание, изготовление или приспособление лицом средств или орудий совершения преступления, приискание соучастников преступления, сговор на совершение преступления либо иное умышленное создание условий для совершения преступления, если при этом преступление не было доведено до конца по не зависящим от этого лица обстоятельствам.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1"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15. Предусмотрена ли действующим уголовным законодательством ответственность за приготовление к преступлению?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А) да;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Б) нет;</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ru-RU" sz="1400" b="0" i="0" u="none" strike="noStrike" cap="none" normalizeH="0" baseline="0" dirty="0" smtClean="0">
                <a:ln>
                  <a:noFill/>
                </a:ln>
                <a:solidFill>
                  <a:srgbClr val="000000"/>
                </a:solidFill>
                <a:effectLst/>
                <a:latin typeface="Open Sans" charset="0"/>
                <a:ea typeface="Times New Roman" pitchFamily="18" charset="0"/>
                <a:cs typeface="Times New Roman" pitchFamily="18" charset="0"/>
              </a:rPr>
              <a:t>В) да, но только к тяжкому и особо тяжкому преступлениям.</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92500" lnSpcReduction="20000"/>
          </a:bodyPr>
          <a:lstStyle/>
          <a:p>
            <a:pPr algn="just"/>
            <a:r>
              <a:rPr lang="ru-RU" b="1" dirty="0" smtClean="0"/>
              <a:t>Уголовное право</a:t>
            </a:r>
            <a:r>
              <a:rPr lang="ru-RU" dirty="0" smtClean="0"/>
              <a:t> - как самостоятельная отрасль представляет собой </a:t>
            </a:r>
            <a:r>
              <a:rPr lang="ru-RU" i="1" u="sng" dirty="0" smtClean="0"/>
              <a:t>совокупность однородных норм</a:t>
            </a:r>
            <a:r>
              <a:rPr lang="ru-RU" dirty="0" smtClean="0"/>
              <a:t>, причем эта однородность обусловлена их содержанием. </a:t>
            </a:r>
          </a:p>
          <a:p>
            <a:pPr algn="just"/>
            <a:r>
              <a:rPr lang="ru-RU" dirty="0" smtClean="0"/>
              <a:t>Содержание этих норм </a:t>
            </a:r>
            <a:r>
              <a:rPr lang="ru-RU" i="1" u="sng" dirty="0" smtClean="0"/>
              <a:t>ориентировано,</a:t>
            </a:r>
            <a:r>
              <a:rPr lang="ru-RU" dirty="0" smtClean="0"/>
              <a:t> с одной стороны, на </a:t>
            </a:r>
            <a:r>
              <a:rPr lang="ru-RU" b="1" i="1" dirty="0" smtClean="0"/>
              <a:t>деяние</a:t>
            </a:r>
            <a:r>
              <a:rPr lang="ru-RU" dirty="0" smtClean="0"/>
              <a:t>, которое (согласно действующему на данный период уголовному законодательству) </a:t>
            </a:r>
            <a:r>
              <a:rPr lang="ru-RU" sz="3000" b="1" i="1" dirty="0" smtClean="0"/>
              <a:t>признается преступлением</a:t>
            </a:r>
            <a:r>
              <a:rPr lang="ru-RU" dirty="0" smtClean="0"/>
              <a:t>, а с другой — </a:t>
            </a:r>
            <a:r>
              <a:rPr lang="ru-RU" b="1" i="1" dirty="0" smtClean="0"/>
              <a:t>на </a:t>
            </a:r>
            <a:r>
              <a:rPr lang="ru-RU" b="1" i="1" dirty="0" err="1" smtClean="0"/>
              <a:t>правоприменителя</a:t>
            </a:r>
            <a:r>
              <a:rPr lang="ru-RU" dirty="0" smtClean="0"/>
              <a:t>, который обязан </a:t>
            </a:r>
            <a:r>
              <a:rPr lang="ru-RU" u="sng" dirty="0" smtClean="0"/>
              <a:t>оценивать</a:t>
            </a:r>
            <a:r>
              <a:rPr lang="ru-RU" dirty="0" smtClean="0"/>
              <a:t> совершенное деяние как преступное только в соответствии с требованиями уголовного закона и на основании его.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уп3.jpg"/>
          <p:cNvPicPr>
            <a:picLocks noGrp="1" noChangeAspect="1"/>
          </p:cNvPicPr>
          <p:nvPr>
            <p:ph idx="1"/>
          </p:nvPr>
        </p:nvPicPr>
        <p:blipFill>
          <a:blip r:embed="rId2" cstate="print"/>
          <a:stretch>
            <a:fillRect/>
          </a:stretch>
        </p:blipFill>
        <p:spPr>
          <a:xfrm>
            <a:off x="0" y="0"/>
            <a:ext cx="8892480" cy="61261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rosuchebnik.ru/upload/iblock/083/0838da89d8d08f9e1ccb70101079ac97.jpg"/>
          <p:cNvPicPr>
            <a:picLocks noChangeAspect="1" noChangeArrowheads="1"/>
          </p:cNvPicPr>
          <p:nvPr/>
        </p:nvPicPr>
        <p:blipFill>
          <a:blip r:embed="rId2" cstate="print"/>
          <a:srcRect t="12200" b="6951"/>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80926"/>
          </a:xfrm>
        </p:spPr>
        <p:txBody>
          <a:bodyPr>
            <a:normAutofit fontScale="90000"/>
          </a:bodyPr>
          <a:lstStyle/>
          <a:p>
            <a:r>
              <a:rPr lang="ru-RU" dirty="0" smtClean="0"/>
              <a:t>Правосознание</a:t>
            </a:r>
            <a:endParaRPr lang="ru-RU" dirty="0"/>
          </a:p>
        </p:txBody>
      </p:sp>
      <p:pic>
        <p:nvPicPr>
          <p:cNvPr id="4" name="Picture 2" descr="https://static.rosuchebnik.ru/upload/iblock/a4e/a4e91e23835dddccf915041f52fc3e53.jpg"/>
          <p:cNvPicPr>
            <a:picLocks noGrp="1" noChangeAspect="1" noChangeArrowheads="1"/>
          </p:cNvPicPr>
          <p:nvPr>
            <p:ph idx="1"/>
          </p:nvPr>
        </p:nvPicPr>
        <p:blipFill>
          <a:blip r:embed="rId2" cstate="print"/>
          <a:srcRect t="12103" b="7129"/>
          <a:stretch>
            <a:fillRect/>
          </a:stretch>
        </p:blipFill>
        <p:spPr bwMode="auto">
          <a:xfrm>
            <a:off x="467544" y="908720"/>
            <a:ext cx="8280920" cy="56886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уп1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уп5.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уп11.jpg"/>
          <p:cNvPicPr>
            <a:picLocks noGrp="1" noChangeAspect="1"/>
          </p:cNvPicPr>
          <p:nvPr>
            <p:ph idx="1"/>
          </p:nvPr>
        </p:nvPicPr>
        <p:blipFill>
          <a:blip r:embed="rId2" cstate="print"/>
          <a:srcRect b="6414"/>
          <a:stretch>
            <a:fillRect/>
          </a:stretch>
        </p:blipFill>
        <p:spPr>
          <a:xfrm>
            <a:off x="0" y="0"/>
            <a:ext cx="9143999" cy="6858000"/>
          </a:xfrm>
        </p:spPr>
      </p:pic>
      <p:pic>
        <p:nvPicPr>
          <p:cNvPr id="5" name="Содержимое 3" descr="уп7.jpg"/>
          <p:cNvPicPr>
            <a:picLocks noChangeAspect="1"/>
          </p:cNvPicPr>
          <p:nvPr/>
        </p:nvPicPr>
        <p:blipFill>
          <a:blip r:embed="rId3" cstate="print"/>
          <a:stretch>
            <a:fillRect/>
          </a:stretch>
        </p:blipFill>
        <p:spPr>
          <a:xfrm>
            <a:off x="0" y="0"/>
            <a:ext cx="9143999" cy="6858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1047</Words>
  <Application>Microsoft Office PowerPoint</Application>
  <PresentationFormat>Экран (4:3)</PresentationFormat>
  <Paragraphs>91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Тема 7. Основы уголовного права</vt:lpstr>
      <vt:lpstr>Слайд 2</vt:lpstr>
      <vt:lpstr>Слайд 3</vt:lpstr>
      <vt:lpstr>Слайд 4</vt:lpstr>
      <vt:lpstr>Слайд 5</vt:lpstr>
      <vt:lpstr>Правосознание</vt:lpstr>
      <vt:lpstr>Слайд 7</vt:lpstr>
      <vt:lpstr>Слайд 8</vt:lpstr>
      <vt:lpstr>Слайд 9</vt:lpstr>
      <vt:lpstr>Слайд 10</vt:lpstr>
      <vt:lpstr>Слайд 11</vt:lpstr>
      <vt:lpstr>Слайд 12</vt:lpstr>
      <vt:lpstr>Слайд 13</vt:lpstr>
      <vt:lpstr>Состав преступления</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Основы уголовного права</dc:title>
  <dc:creator>Strinkovskiy</dc:creator>
  <cp:lastModifiedBy>Strinkovskiy</cp:lastModifiedBy>
  <cp:revision>3</cp:revision>
  <dcterms:created xsi:type="dcterms:W3CDTF">2019-11-30T09:44:17Z</dcterms:created>
  <dcterms:modified xsi:type="dcterms:W3CDTF">2021-04-20T18:11:25Z</dcterms:modified>
</cp:coreProperties>
</file>