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6" r:id="rId3"/>
    <p:sldId id="257" r:id="rId4"/>
    <p:sldId id="287" r:id="rId5"/>
    <p:sldId id="288" r:id="rId6"/>
    <p:sldId id="289" r:id="rId7"/>
    <p:sldId id="290" r:id="rId8"/>
    <p:sldId id="291" r:id="rId9"/>
    <p:sldId id="292" r:id="rId10"/>
    <p:sldId id="293" r:id="rId11"/>
    <p:sldId id="294" r:id="rId12"/>
    <p:sldId id="295" r:id="rId13"/>
    <p:sldId id="296" r:id="rId14"/>
    <p:sldId id="297" r:id="rId15"/>
    <p:sldId id="298" r:id="rId16"/>
    <p:sldId id="299" r:id="rId17"/>
    <p:sldId id="300" r:id="rId18"/>
    <p:sldId id="301" r:id="rId19"/>
    <p:sldId id="302" r:id="rId20"/>
    <p:sldId id="303" r:id="rId21"/>
    <p:sldId id="305" r:id="rId22"/>
    <p:sldId id="306" r:id="rId23"/>
    <p:sldId id="304" r:id="rId24"/>
    <p:sldId id="313" r:id="rId25"/>
    <p:sldId id="314" r:id="rId26"/>
    <p:sldId id="316" r:id="rId27"/>
    <p:sldId id="317" r:id="rId28"/>
    <p:sldId id="318" r:id="rId29"/>
    <p:sldId id="319" r:id="rId30"/>
    <p:sldId id="320" r:id="rId31"/>
    <p:sldId id="321" r:id="rId32"/>
    <p:sldId id="259" r:id="rId33"/>
    <p:sldId id="260" r:id="rId34"/>
    <p:sldId id="331" r:id="rId35"/>
    <p:sldId id="332" r:id="rId36"/>
    <p:sldId id="333" r:id="rId37"/>
    <p:sldId id="261" r:id="rId38"/>
    <p:sldId id="262" r:id="rId39"/>
    <p:sldId id="263" r:id="rId40"/>
    <p:sldId id="264" r:id="rId41"/>
    <p:sldId id="265" r:id="rId42"/>
    <p:sldId id="266" r:id="rId43"/>
    <p:sldId id="267" r:id="rId44"/>
    <p:sldId id="268" r:id="rId45"/>
    <p:sldId id="269" r:id="rId46"/>
    <p:sldId id="270" r:id="rId47"/>
    <p:sldId id="271" r:id="rId48"/>
    <p:sldId id="272" r:id="rId49"/>
    <p:sldId id="273" r:id="rId50"/>
    <p:sldId id="274" r:id="rId51"/>
    <p:sldId id="275" r:id="rId52"/>
    <p:sldId id="276" r:id="rId53"/>
    <p:sldId id="277" r:id="rId54"/>
    <p:sldId id="278" r:id="rId55"/>
    <p:sldId id="279" r:id="rId56"/>
    <p:sldId id="280" r:id="rId57"/>
    <p:sldId id="281" r:id="rId58"/>
    <p:sldId id="282" r:id="rId59"/>
    <p:sldId id="283" r:id="rId60"/>
    <p:sldId id="284" r:id="rId61"/>
    <p:sldId id="285" r:id="rId62"/>
    <p:sldId id="286" r:id="rId63"/>
    <p:sldId id="309" r:id="rId64"/>
    <p:sldId id="310" r:id="rId65"/>
    <p:sldId id="311" r:id="rId66"/>
    <p:sldId id="312" r:id="rId67"/>
    <p:sldId id="322" r:id="rId68"/>
    <p:sldId id="336" r:id="rId69"/>
    <p:sldId id="337" r:id="rId70"/>
    <p:sldId id="338" r:id="rId71"/>
    <p:sldId id="339" r:id="rId72"/>
    <p:sldId id="340" r:id="rId73"/>
    <p:sldId id="341" r:id="rId74"/>
    <p:sldId id="342" r:id="rId75"/>
    <p:sldId id="324" r:id="rId76"/>
    <p:sldId id="329" r:id="rId77"/>
    <p:sldId id="323" r:id="rId78"/>
    <p:sldId id="328" r:id="rId79"/>
    <p:sldId id="330" r:id="rId80"/>
    <p:sldId id="326" r:id="rId81"/>
    <p:sldId id="327" r:id="rId82"/>
    <p:sldId id="308" r:id="rId83"/>
    <p:sldId id="307" r:id="rId84"/>
    <p:sldId id="325" r:id="rId8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1122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E9FAF-3685-43AE-8658-2C0F2670AEBB}" type="datetimeFigureOut">
              <a:rPr lang="ru-RU" smtClean="0"/>
              <a:pPr/>
              <a:t>11.12.2018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65677-327A-4124-A721-C2567C657F9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E9FAF-3685-43AE-8658-2C0F2670AEBB}" type="datetimeFigureOut">
              <a:rPr lang="ru-RU" smtClean="0"/>
              <a:pPr/>
              <a:t>11.12.2018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65677-327A-4124-A721-C2567C657F9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E9FAF-3685-43AE-8658-2C0F2670AEBB}" type="datetimeFigureOut">
              <a:rPr lang="ru-RU" smtClean="0"/>
              <a:pPr/>
              <a:t>11.12.2018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65677-327A-4124-A721-C2567C657F9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E9FAF-3685-43AE-8658-2C0F2670AEBB}" type="datetimeFigureOut">
              <a:rPr lang="ru-RU" smtClean="0"/>
              <a:pPr/>
              <a:t>11.12.2018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65677-327A-4124-A721-C2567C657F9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E9FAF-3685-43AE-8658-2C0F2670AEBB}" type="datetimeFigureOut">
              <a:rPr lang="ru-RU" smtClean="0"/>
              <a:pPr/>
              <a:t>11.12.2018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65677-327A-4124-A721-C2567C657F9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E9FAF-3685-43AE-8658-2C0F2670AEBB}" type="datetimeFigureOut">
              <a:rPr lang="ru-RU" smtClean="0"/>
              <a:pPr/>
              <a:t>11.12.2018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65677-327A-4124-A721-C2567C657F9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E9FAF-3685-43AE-8658-2C0F2670AEBB}" type="datetimeFigureOut">
              <a:rPr lang="ru-RU" smtClean="0"/>
              <a:pPr/>
              <a:t>11.12.2018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65677-327A-4124-A721-C2567C657F9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E9FAF-3685-43AE-8658-2C0F2670AEBB}" type="datetimeFigureOut">
              <a:rPr lang="ru-RU" smtClean="0"/>
              <a:pPr/>
              <a:t>11.12.2018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65677-327A-4124-A721-C2567C657F9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E9FAF-3685-43AE-8658-2C0F2670AEBB}" type="datetimeFigureOut">
              <a:rPr lang="ru-RU" smtClean="0"/>
              <a:pPr/>
              <a:t>11.12.2018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65677-327A-4124-A721-C2567C657F9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E9FAF-3685-43AE-8658-2C0F2670AEBB}" type="datetimeFigureOut">
              <a:rPr lang="ru-RU" smtClean="0"/>
              <a:pPr/>
              <a:t>11.12.2018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65677-327A-4124-A721-C2567C657F9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E9FAF-3685-43AE-8658-2C0F2670AEBB}" type="datetimeFigureOut">
              <a:rPr lang="ru-RU" smtClean="0"/>
              <a:pPr/>
              <a:t>11.12.2018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65677-327A-4124-A721-C2567C657F9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1E9FAF-3685-43AE-8658-2C0F2670AEBB}" type="datetimeFigureOut">
              <a:rPr lang="ru-RU" smtClean="0"/>
              <a:pPr/>
              <a:t>11.12.2018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165677-327A-4124-A721-C2567C657F9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Profile\Downloads\Fallingwater.mp4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3.wm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СВЯЗЬ ВНУТРЕННЕГО И ВНЕШНЕГО ПРОСТРАНСТВА</a:t>
            </a:r>
            <a:endParaRPr lang="ru-RU" sz="32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Часть 2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5715016"/>
            <a:ext cx="9144000" cy="85723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00043"/>
            <a:ext cx="8229600" cy="4857784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dirty="0" smtClean="0"/>
              <a:t>    В начале XX века многие архитекторы не замечали  губительных  последствий  промышленного прогресса, и в доказательство технической   мощи  формировали  </a:t>
            </a:r>
            <a:r>
              <a:rPr lang="ru-RU" b="1" dirty="0" smtClean="0"/>
              <a:t>высокоплотные  и  высокорентабельные  </a:t>
            </a:r>
            <a:r>
              <a:rPr lang="ru-RU" dirty="0" smtClean="0"/>
              <a:t>городские  пространства,  поддерживая стилистические  образы  индустриальной     эпохи. </a:t>
            </a:r>
            <a:r>
              <a:rPr lang="ru-RU" dirty="0" err="1" smtClean="0"/>
              <a:t>Техноцентристский</a:t>
            </a:r>
            <a:r>
              <a:rPr lang="ru-RU" dirty="0" smtClean="0"/>
              <a:t> подход к проектированию заменил прежнюю гармонию с окружающей средой на искусственно созданный мир.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5715016"/>
            <a:ext cx="9144000" cy="85723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428605"/>
            <a:ext cx="7901014" cy="442915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     Вопреки  глобальной индустриализации  XX века,  сформировался  органический  подход  к проектированию среды, подчиненный условиям природного ландшафта, то есть, климатическим условиям среды и совокупности ее эстетических качеств.  В  данном  подходе  роль  внешнего  пространства заключается в организации встречного движения природных форм, согласованных с определенным  характером  внутреннего  пространства.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0" y="5715016"/>
            <a:ext cx="9144000" cy="85723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85729"/>
            <a:ext cx="7472386" cy="242889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000" dirty="0" smtClean="0"/>
              <a:t>На  основании  органического  принципа  осуществлял свои проекты выдающийся архитектор </a:t>
            </a:r>
          </a:p>
          <a:p>
            <a:pPr algn="ctr">
              <a:buNone/>
            </a:pPr>
            <a:r>
              <a:rPr lang="ru-RU" sz="2000" dirty="0" smtClean="0"/>
              <a:t>XX века – Фрэнк Ллойд Райт. Он придавал своим сооружениям  органичность  подобно  развитию живого организма.</a:t>
            </a:r>
          </a:p>
          <a:p>
            <a:pPr algn="ctr">
              <a:buNone/>
            </a:pPr>
            <a:r>
              <a:rPr lang="ru-RU" sz="2000" dirty="0" smtClean="0"/>
              <a:t> «Дом над водопадом»</a:t>
            </a:r>
            <a:endParaRPr lang="ru-RU" sz="2000" dirty="0"/>
          </a:p>
        </p:txBody>
      </p:sp>
      <p:pic>
        <p:nvPicPr>
          <p:cNvPr id="5" name="Содержимое 4" descr="1274874536_502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42910" y="2071678"/>
            <a:ext cx="7731395" cy="4187839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75499280_FrankLloydWrightFallingwater6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0100" y="500042"/>
            <a:ext cx="6969850" cy="5526095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sz="half" idx="1"/>
          </p:nvPr>
        </p:nvSpPr>
        <p:spPr>
          <a:xfrm>
            <a:off x="457200" y="714357"/>
            <a:ext cx="6043626" cy="2571767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ru-RU" dirty="0" smtClean="0"/>
              <a:t>     Природа  проникает  во  внутреннее пространство  дома  через  звуковое  присутствие грохота падающей воды и открывающихся видов из окон и террас. Композиция дома формируется относительно центра – очага, и поэтому дизайн внутреннего  пространства  завязан  на  камине. Для  поддержания  его  значимости  в  экстерьере, каминная труба является самой высокой точкой дома снаружи.</a:t>
            </a:r>
            <a:endParaRPr lang="ru-RU" dirty="0"/>
          </a:p>
        </p:txBody>
      </p:sp>
      <p:pic>
        <p:nvPicPr>
          <p:cNvPr id="9" name="Содержимое 8" descr="Fallingwater-27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571868" y="3000372"/>
            <a:ext cx="5038732" cy="3482805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allingwater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738161" y="642918"/>
            <a:ext cx="7548615" cy="56614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2_Wright_1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715000" cy="4286250"/>
          </a:xfrm>
          <a:prstGeom prst="rect">
            <a:avLst/>
          </a:prstGeom>
        </p:spPr>
      </p:pic>
      <p:pic>
        <p:nvPicPr>
          <p:cNvPr id="3" name="Рисунок 2" descr="1274874473_00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0" y="3333750"/>
            <a:ext cx="5715000" cy="352425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610x381_Quality97_650x406_Quality97_AD10840_10_w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500" y="1009650"/>
            <a:ext cx="7747000" cy="48387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a7e868547190f5405fe1adf1fa3905f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711200"/>
            <a:ext cx="8128000" cy="54356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alling-water-fall-house-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4348" y="571480"/>
            <a:ext cx="7858148" cy="5893611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457200" y="571481"/>
            <a:ext cx="8229600" cy="4786346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ru-RU" dirty="0" smtClean="0"/>
              <a:t>     Начало  XIX  века  ознаменовано  возникновением научно-технической революции. Несмотря на  высокий  рост  экономики  и  промышленного производства,  эта  эпоха  породила  ряд  глобальных проблем  во  многих  сферах  человеческой деятельности,  в  том  числе,  и  в  архитектурной среде. А именно, в середине XIX века с увеличением  плотности  населения  в  крупных  европейских  городах  возник  дефицит  свободного  пространства,  а  так  же  статичные  канонизированные  античные  формы  уже  не  способны  были обеспечить  сбалансированное  взаимодействие внутренней  и  внешней среды.  Возникла  необходимость в более гибких объемно-планировочных решениях.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0" y="5715016"/>
            <a:ext cx="9144000" cy="85723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Фрэнк-Ллойд-Райт-дом-над-водопадом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662" y="625058"/>
            <a:ext cx="7032652" cy="527449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allingwater-3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585216"/>
            <a:ext cx="7315200" cy="5687568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om-nad-vodopadom-proekt-fre-nka-rajda-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5" y="219075"/>
            <a:ext cx="8439150" cy="641985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57158" y="142852"/>
            <a:ext cx="8786842" cy="2500330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ru-RU" dirty="0" smtClean="0"/>
              <a:t>     Большое значение в процессе взаимопроникновения  пространств  имеет  работа  </a:t>
            </a:r>
            <a:r>
              <a:rPr lang="ru-RU" dirty="0" err="1" smtClean="0"/>
              <a:t>Френка</a:t>
            </a:r>
            <a:r>
              <a:rPr lang="ru-RU" dirty="0" smtClean="0"/>
              <a:t> Ллойда Райта с естественным освещением в интерьере.</a:t>
            </a:r>
          </a:p>
          <a:p>
            <a:pPr>
              <a:buNone/>
            </a:pPr>
            <a:r>
              <a:rPr lang="ru-RU" dirty="0" smtClean="0"/>
              <a:t>     Как правило, он располагал внутренние пространства таким образом, чтобы свет проникал в них с нескольких сторон. </a:t>
            </a:r>
          </a:p>
          <a:p>
            <a:pPr>
              <a:buNone/>
            </a:pPr>
            <a:r>
              <a:rPr lang="ru-RU" dirty="0" smtClean="0"/>
              <a:t>     Различные углы падения солнечных лучей и отражение на оконном стекле разных участков неба, создавали неповторимую  игру  света  и  тени.</a:t>
            </a:r>
            <a:endParaRPr lang="ru-RU" dirty="0"/>
          </a:p>
        </p:txBody>
      </p:sp>
      <p:pic>
        <p:nvPicPr>
          <p:cNvPr id="5" name="Содержимое 4" descr="724d57d9799a43bc9b70eed673b81418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357290" y="2571744"/>
            <a:ext cx="6752043" cy="4186267"/>
          </a:xfr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ajoblti9MPQ6qaHUPH6LqyHEvhWMMNHGJRoxeLh8MM,Q_eo1m4Zd6sk_PPFTxL8nvhdHhJ765vGBT1vFidZyyk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9511"/>
            <a:ext cx="9144000" cy="6098977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allingwater-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200"/>
            <a:ext cx="9144000" cy="59436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500034" y="785795"/>
            <a:ext cx="8229600" cy="4214842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Путь движения человека в пространстве можно представить себе как </a:t>
            </a:r>
            <a:r>
              <a:rPr lang="ru-RU" sz="2800" dirty="0" err="1" smtClean="0"/>
              <a:t>перцептуальную</a:t>
            </a:r>
            <a:r>
              <a:rPr lang="ru-RU" sz="2800" dirty="0" smtClean="0"/>
              <a:t> нить, которая связывает воедино помещения в здании или те или иные внутренние и внешние пространства. Перемещаясь во времени, через последовательность пространств, мы воспринимаем пространство с сознанием того, откуда мы идём и куда намереваемся прийти.</a:t>
            </a:r>
            <a:endParaRPr lang="ru-RU" sz="28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0" y="5715016"/>
            <a:ext cx="9144000" cy="85723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ПОДХОД С ДАЛЬНИХ ТОЧЕК</a:t>
            </a:r>
            <a:endParaRPr lang="ru-RU" sz="2400" dirty="0"/>
          </a:p>
        </p:txBody>
      </p:sp>
      <p:pic>
        <p:nvPicPr>
          <p:cNvPr id="501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7200" y="2562121"/>
            <a:ext cx="8229600" cy="2602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Вход снаружи внутрь</a:t>
            </a:r>
            <a:endParaRPr lang="ru-RU" sz="2400" dirty="0"/>
          </a:p>
        </p:txBody>
      </p:sp>
      <p:pic>
        <p:nvPicPr>
          <p:cNvPr id="512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7200" y="2685270"/>
            <a:ext cx="8229600" cy="2355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82726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КОНФИГУРАЦИЯ ПРОХОДА</a:t>
            </a:r>
            <a:br>
              <a:rPr lang="ru-RU" sz="2400" dirty="0" smtClean="0"/>
            </a:br>
            <a:r>
              <a:rPr lang="ru-RU" sz="2400" dirty="0" smtClean="0"/>
              <a:t>ПОСЛЕДОВАТЕЛЬНОСТЬ ПРОСТРАНСТВ</a:t>
            </a:r>
            <a:endParaRPr lang="ru-RU" sz="2400" dirty="0"/>
          </a:p>
        </p:txBody>
      </p:sp>
      <p:pic>
        <p:nvPicPr>
          <p:cNvPr id="522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7200" y="2579321"/>
            <a:ext cx="8229600" cy="2567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buNone/>
            </a:pPr>
            <a:r>
              <a:rPr lang="ru-RU" dirty="0" smtClean="0"/>
              <a:t>Одним из первых примеров нового подхода к </a:t>
            </a:r>
          </a:p>
          <a:p>
            <a:pPr>
              <a:buNone/>
            </a:pPr>
            <a:r>
              <a:rPr lang="ru-RU" dirty="0" smtClean="0"/>
              <a:t>формированию единства внутреннего и внешне-</a:t>
            </a:r>
          </a:p>
          <a:p>
            <a:pPr>
              <a:buNone/>
            </a:pPr>
            <a:r>
              <a:rPr lang="ru-RU" dirty="0" smtClean="0"/>
              <a:t>го пространства в архитектурной среде является </a:t>
            </a:r>
          </a:p>
          <a:p>
            <a:pPr>
              <a:buNone/>
            </a:pPr>
            <a:r>
              <a:rPr lang="ru-RU" dirty="0" smtClean="0"/>
              <a:t>здание  «</a:t>
            </a:r>
            <a:r>
              <a:rPr lang="ru-RU" dirty="0" err="1" smtClean="0"/>
              <a:t>Radhouse</a:t>
            </a:r>
            <a:r>
              <a:rPr lang="ru-RU" dirty="0" smtClean="0"/>
              <a:t>»  ,  спроектированное </a:t>
            </a:r>
          </a:p>
          <a:p>
            <a:pPr>
              <a:buNone/>
            </a:pPr>
            <a:r>
              <a:rPr lang="ru-RU" dirty="0" smtClean="0"/>
              <a:t>английским  архитектором  Филиппом  </a:t>
            </a:r>
            <a:r>
              <a:rPr lang="ru-RU" dirty="0" err="1" smtClean="0"/>
              <a:t>Уэббом</a:t>
            </a:r>
            <a:r>
              <a:rPr lang="ru-RU" dirty="0" smtClean="0"/>
              <a:t>  в </a:t>
            </a:r>
          </a:p>
          <a:p>
            <a:pPr>
              <a:buNone/>
            </a:pPr>
            <a:r>
              <a:rPr lang="ru-RU" dirty="0" smtClean="0"/>
              <a:t>1859  году.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5715016"/>
            <a:ext cx="9144000" cy="85723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82726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ПРОСТРАНСТВЕННОЕ СОГЛАСОВАНИЕ ЭЛЕМЕНТОВ ПРОХОДА</a:t>
            </a:r>
            <a:br>
              <a:rPr lang="ru-RU" sz="2400" dirty="0" smtClean="0"/>
            </a:br>
            <a:r>
              <a:rPr lang="ru-RU" sz="2400" dirty="0" smtClean="0"/>
              <a:t>СТОРОНЫ, РАЗВЯЗКИ, КОНЕЧНЫЕ ПУНКТЫ</a:t>
            </a:r>
            <a:endParaRPr lang="ru-RU" sz="2400" dirty="0"/>
          </a:p>
        </p:txBody>
      </p:sp>
      <p:pic>
        <p:nvPicPr>
          <p:cNvPr id="532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7200" y="2600808"/>
            <a:ext cx="8229600" cy="2524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11288"/>
          </a:xfrm>
        </p:spPr>
        <p:txBody>
          <a:bodyPr>
            <a:normAutofit/>
          </a:bodyPr>
          <a:lstStyle/>
          <a:p>
            <a:r>
              <a:rPr lang="ru-RU" sz="2400" dirty="0" smtClean="0"/>
              <a:t>ФОРМЫ МИГРАЦИОННЫХ ПРОСТРАНСТВ</a:t>
            </a:r>
            <a:br>
              <a:rPr lang="ru-RU" sz="2400" dirty="0" smtClean="0"/>
            </a:br>
            <a:r>
              <a:rPr lang="ru-RU" sz="2400" dirty="0" smtClean="0"/>
              <a:t>КОРИДОРЫ, ВЕСТИБЮЛИ, ГАЛЕРЕИ, ЛЕСТНИЦЫ, ХОЛЛЫ</a:t>
            </a:r>
            <a:endParaRPr lang="ru-RU" sz="2400" dirty="0"/>
          </a:p>
        </p:txBody>
      </p:sp>
      <p:pic>
        <p:nvPicPr>
          <p:cNvPr id="542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7200" y="2576791"/>
            <a:ext cx="8229600" cy="2572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97040"/>
          </a:xfrm>
        </p:spPr>
        <p:txBody>
          <a:bodyPr>
            <a:noAutofit/>
          </a:bodyPr>
          <a:lstStyle/>
          <a:p>
            <a:r>
              <a:rPr lang="ru-RU" sz="2400" dirty="0" smtClean="0"/>
              <a:t>Его воронка город является своего рода искусственной долиной с домами, выходящими внутрь воронки. Конструкция террас, внутри корпуса расположены компактно и обеспечивают хороший свет и видимость. </a:t>
            </a:r>
            <a:endParaRPr lang="ru-RU" sz="2400" dirty="0"/>
          </a:p>
        </p:txBody>
      </p:sp>
      <p:pic>
        <p:nvPicPr>
          <p:cNvPr id="7" name="Содержимое 6" descr="intrapolis2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28596" y="2214554"/>
            <a:ext cx="4357718" cy="4275151"/>
          </a:xfrm>
        </p:spPr>
      </p:pic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4648200" y="3071810"/>
            <a:ext cx="4038600" cy="3054353"/>
          </a:xfrm>
        </p:spPr>
        <p:txBody>
          <a:bodyPr/>
          <a:lstStyle/>
          <a:p>
            <a:r>
              <a:rPr lang="en-US" dirty="0" smtClean="0"/>
              <a:t>Funnel city '</a:t>
            </a:r>
            <a:r>
              <a:rPr lang="en-US" dirty="0" err="1" smtClean="0"/>
              <a:t>Intrapolis</a:t>
            </a:r>
            <a:r>
              <a:rPr lang="en-US" dirty="0" smtClean="0"/>
              <a:t>' (Walter Jonas 1960)</a:t>
            </a:r>
            <a:endParaRPr lang="ru-RU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yona4a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357290" y="1857364"/>
            <a:ext cx="5900750" cy="4064092"/>
          </a:xfrm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500298" y="214291"/>
            <a:ext cx="6186502" cy="785818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YONA FRIEDMAN</a:t>
            </a:r>
            <a:endParaRPr lang="ru-RU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154230"/>
          </a:xfrm>
        </p:spPr>
        <p:txBody>
          <a:bodyPr>
            <a:normAutofit/>
          </a:bodyPr>
          <a:lstStyle/>
          <a:p>
            <a:r>
              <a:rPr lang="ru-RU" sz="2400" dirty="0" err="1" smtClean="0"/>
              <a:t>Йона</a:t>
            </a:r>
            <a:r>
              <a:rPr lang="ru-RU" sz="2400" dirty="0" smtClean="0"/>
              <a:t> Фридман (родился в Будапеште, Венгрия, в 1923 году, живет и работает в Париже) является легендарным пионером  и </a:t>
            </a:r>
            <a:r>
              <a:rPr lang="ru-RU" sz="2400" dirty="0" err="1" smtClean="0"/>
              <a:t>провидецем</a:t>
            </a:r>
            <a:r>
              <a:rPr lang="ru-RU" sz="2400" dirty="0" smtClean="0"/>
              <a:t> так называемой мобильной архитектуры и реальных утопий в новом и более широком городском и социальном пространстве.</a:t>
            </a:r>
            <a:endParaRPr lang="ru-RU" sz="2400" dirty="0"/>
          </a:p>
        </p:txBody>
      </p:sp>
      <p:pic>
        <p:nvPicPr>
          <p:cNvPr id="4" name="Содержимое 3" descr="Yona Friedman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5720" y="2571744"/>
            <a:ext cx="5626108" cy="3731985"/>
          </a:xfr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3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6720" y="478536"/>
            <a:ext cx="8290560" cy="5900928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6b5d88e73e4c440ebcb2ca744e104d9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00" y="1381760"/>
            <a:ext cx="7874000" cy="409448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Yona Friedman 04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71538" y="1357298"/>
            <a:ext cx="3786214" cy="5023539"/>
          </a:xfrm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14291"/>
            <a:ext cx="4038600" cy="1071570"/>
          </a:xfrm>
        </p:spPr>
        <p:txBody>
          <a:bodyPr>
            <a:normAutofit/>
          </a:bodyPr>
          <a:lstStyle/>
          <a:p>
            <a:r>
              <a:rPr lang="en-US" dirty="0" smtClean="0"/>
              <a:t>Space city (</a:t>
            </a:r>
            <a:r>
              <a:rPr lang="en-US" dirty="0" err="1" smtClean="0"/>
              <a:t>Yona</a:t>
            </a:r>
            <a:r>
              <a:rPr lang="en-US" dirty="0" smtClean="0"/>
              <a:t> Friedman 1959-63)</a:t>
            </a:r>
            <a:endParaRPr lang="ru-RU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duuoTiLYv2s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57158" y="2214554"/>
            <a:ext cx="4217469" cy="3163102"/>
          </a:xfrm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 smtClean="0"/>
              <a:t>Данный дом в Японии не мог быть построен без вырубки деревьев на участке. Однако дизайнер </a:t>
            </a:r>
            <a:r>
              <a:rPr lang="ru-RU" dirty="0" err="1" smtClean="0"/>
              <a:t>Hironaka</a:t>
            </a:r>
            <a:r>
              <a:rPr lang="ru-RU" dirty="0" smtClean="0"/>
              <a:t> </a:t>
            </a:r>
            <a:r>
              <a:rPr lang="ru-RU" dirty="0" err="1" smtClean="0"/>
              <a:t>Ogawa</a:t>
            </a:r>
            <a:r>
              <a:rPr lang="ru-RU" dirty="0" smtClean="0"/>
              <a:t> &amp; </a:t>
            </a:r>
            <a:r>
              <a:rPr lang="ru-RU" dirty="0" err="1" smtClean="0"/>
              <a:t>Associates</a:t>
            </a:r>
            <a:r>
              <a:rPr lang="ru-RU" dirty="0" smtClean="0"/>
              <a:t> решил все же сохранить их природную красоту и интегрировал их в систему поддержки здания. Результат вышел впечатляющим.</a:t>
            </a:r>
            <a:endParaRPr lang="ru-RU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eQR9Bl0wnU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20" y="428604"/>
            <a:ext cx="4314825" cy="5753100"/>
          </a:xfrm>
          <a:prstGeom prst="rect">
            <a:avLst/>
          </a:prstGeom>
        </p:spPr>
      </p:pic>
      <p:pic>
        <p:nvPicPr>
          <p:cNvPr id="3" name="Рисунок 2" descr="oFFNDKCs9_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3438" y="357166"/>
            <a:ext cx="4314825" cy="57531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_5cd64_35c2f538_X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786" y="571480"/>
            <a:ext cx="7858148" cy="5608753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lUTLhhx4cVw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869950"/>
            <a:ext cx="3810000" cy="511810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BtCmbt3d0N4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28595" y="2285992"/>
            <a:ext cx="4516415" cy="2700993"/>
          </a:xfrm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86314" y="571480"/>
            <a:ext cx="3900486" cy="5554683"/>
          </a:xfrm>
        </p:spPr>
        <p:txBody>
          <a:bodyPr>
            <a:normAutofit fontScale="62500" lnSpcReduction="20000"/>
          </a:bodyPr>
          <a:lstStyle/>
          <a:p>
            <a:r>
              <a:rPr lang="ru-RU" dirty="0" smtClean="0"/>
              <a:t>Это бетонное здание выглядит так, будто его завернули в прозрачную фату, но его скульптурный внешний продиктован более специфической функцией, чем просто эстетикой.</a:t>
            </a:r>
            <a:br>
              <a:rPr lang="ru-RU" dirty="0" smtClean="0"/>
            </a:br>
            <a:r>
              <a:rPr lang="ru-RU" dirty="0" smtClean="0"/>
              <a:t>Архитектурная студия </a:t>
            </a:r>
            <a:r>
              <a:rPr lang="ru-RU" dirty="0" err="1" smtClean="0"/>
              <a:t>Кенго</a:t>
            </a:r>
            <a:r>
              <a:rPr lang="ru-RU" dirty="0" smtClean="0"/>
              <a:t> Кумы превратила бывшее офисное здание в демонстрационный зал для текстильной компании </a:t>
            </a:r>
            <a:r>
              <a:rPr lang="ru-RU" dirty="0" err="1" smtClean="0"/>
              <a:t>Komatsu</a:t>
            </a:r>
            <a:r>
              <a:rPr lang="ru-RU" dirty="0" smtClean="0"/>
              <a:t> </a:t>
            </a:r>
            <a:r>
              <a:rPr lang="ru-RU" dirty="0" err="1" smtClean="0"/>
              <a:t>Seiren</a:t>
            </a:r>
            <a:r>
              <a:rPr lang="ru-RU" dirty="0" smtClean="0"/>
              <a:t>, прикрепив постройку к поверхности земли карбоновыми стержнями для защиты от землетрясений. </a:t>
            </a:r>
            <a:br>
              <a:rPr lang="ru-RU" dirty="0" smtClean="0"/>
            </a:br>
            <a:r>
              <a:rPr lang="ru-RU" dirty="0" smtClean="0"/>
              <a:t>Расположенное в </a:t>
            </a:r>
            <a:r>
              <a:rPr lang="ru-RU" dirty="0" err="1" smtClean="0"/>
              <a:t>Номи</a:t>
            </a:r>
            <a:r>
              <a:rPr lang="ru-RU" dirty="0" smtClean="0"/>
              <a:t> строение увенчано зеленой травянистой крышей, оно демонстрирует сущность компании клиентам как внешним, так и внутренним своим обликом.</a:t>
            </a:r>
            <a:endParaRPr lang="ru-RU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rNtIQLcNALU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82" y="214290"/>
            <a:ext cx="7677795" cy="4591623"/>
          </a:xfrm>
          <a:prstGeom prst="rect">
            <a:avLst/>
          </a:prstGeom>
        </p:spPr>
      </p:pic>
      <p:pic>
        <p:nvPicPr>
          <p:cNvPr id="3" name="Рисунок 2" descr="rt-Row-vpjI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4942" y="1928802"/>
            <a:ext cx="3724275" cy="4581525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u0Xqe33iQ5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1670" y="142852"/>
            <a:ext cx="4458734" cy="6500834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Earth House</a:t>
            </a:r>
            <a:br>
              <a:rPr lang="en-US" sz="3200" dirty="0" smtClean="0"/>
            </a:br>
            <a:r>
              <a:rPr lang="en-US" sz="3200" dirty="0" smtClean="0"/>
              <a:t>Misato, Saitama | Japan | Completed 2010</a:t>
            </a:r>
            <a:endParaRPr lang="ru-RU" sz="3200" dirty="0"/>
          </a:p>
        </p:txBody>
      </p:sp>
      <p:pic>
        <p:nvPicPr>
          <p:cNvPr id="4" name="Содержимое 3" descr="xh0J8XPGgbU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0034" y="1643050"/>
            <a:ext cx="5954505" cy="3340105"/>
          </a:xfrm>
        </p:spPr>
      </p:pic>
      <p:pic>
        <p:nvPicPr>
          <p:cNvPr id="5" name="Рисунок 4" descr="rbs0tBTIa6I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6724" y="3714752"/>
            <a:ext cx="4707276" cy="3026106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8tswbw6tq4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6407" y="142852"/>
            <a:ext cx="4577593" cy="5482404"/>
          </a:xfrm>
          <a:prstGeom prst="rect">
            <a:avLst/>
          </a:prstGeom>
        </p:spPr>
      </p:pic>
      <p:pic>
        <p:nvPicPr>
          <p:cNvPr id="3" name="Рисунок 2" descr="jpYo_aY4uF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282" y="3571876"/>
            <a:ext cx="5592256" cy="3136906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3390900" y="3084513"/>
          <a:ext cx="2362200" cy="687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Объект упаковщика для оболочки" showAsIcon="1" r:id="rId3" imgW="2362320" imgH="686880" progId="Package">
                  <p:embed/>
                </p:oleObj>
              </mc:Choice>
              <mc:Fallback>
                <p:oleObj name="Объект упаковщика для оболочки" showAsIcon="1" r:id="rId3" imgW="2362320" imgH="686880" progId="Package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90900" y="3084513"/>
                        <a:ext cx="2362200" cy="687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dirty="0" smtClean="0"/>
              <a:t>Общежития студентов-выпускников </a:t>
            </a:r>
            <a:r>
              <a:rPr lang="ru-RU" sz="2800" dirty="0" err="1" smtClean="0"/>
              <a:t>Корнелтского</a:t>
            </a:r>
            <a:r>
              <a:rPr lang="ru-RU" sz="2800" dirty="0" smtClean="0"/>
              <a:t> университета</a:t>
            </a:r>
            <a:br>
              <a:rPr lang="ru-RU" sz="2800" dirty="0" smtClean="0"/>
            </a:br>
            <a:r>
              <a:rPr lang="ru-RU" sz="2800" dirty="0" smtClean="0"/>
              <a:t>Итака, штат Нью-Йорк ,</a:t>
            </a:r>
            <a:br>
              <a:rPr lang="ru-RU" sz="2800" dirty="0" smtClean="0"/>
            </a:br>
            <a:r>
              <a:rPr lang="ru-RU" sz="2800" dirty="0" smtClean="0"/>
              <a:t> Ричард Мейер </a:t>
            </a:r>
            <a:endParaRPr lang="ru-RU" sz="2800" dirty="0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ЗОНИРОВАНИЕ</a:t>
            </a:r>
            <a:endParaRPr lang="ru-RU" sz="2800" dirty="0"/>
          </a:p>
        </p:txBody>
      </p:sp>
      <p:pic>
        <p:nvPicPr>
          <p:cNvPr id="4" name="Содержимое 3" descr="1c871709d76424ec5ec812e31849c085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4348" y="1714488"/>
            <a:ext cx="3400177" cy="4525963"/>
          </a:xfrm>
        </p:spPr>
      </p:pic>
      <p:pic>
        <p:nvPicPr>
          <p:cNvPr id="5" name="Рисунок 4" descr="03e51af2a604ae6312d1900d75422d2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7818" y="1357298"/>
            <a:ext cx="3238523" cy="4857784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a0bd9b442d38aecad2afaa280cf6e6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662" y="428604"/>
            <a:ext cx="2376265" cy="6429396"/>
          </a:xfrm>
          <a:prstGeom prst="rect">
            <a:avLst/>
          </a:prstGeom>
        </p:spPr>
      </p:pic>
      <p:pic>
        <p:nvPicPr>
          <p:cNvPr id="3" name="Рисунок 2" descr="5e46520bfc95ed4ae8c5125b8ad9aa8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9058" y="285728"/>
            <a:ext cx="4929204" cy="6572272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14290"/>
            <a:ext cx="8229600" cy="5911873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2800" dirty="0" smtClean="0"/>
              <a:t>     Границы  данного  здания  имеют  Г-образную форму, силуэт продиктован особенностями  ландшафта,  </a:t>
            </a:r>
            <a:r>
              <a:rPr lang="ru-RU" sz="2800" dirty="0" smtClean="0">
                <a:solidFill>
                  <a:srgbClr val="FF0000"/>
                </a:solidFill>
              </a:rPr>
              <a:t>дом  огибает  фруктовый  сад</a:t>
            </a:r>
            <a:r>
              <a:rPr lang="ru-RU" sz="2800" dirty="0" smtClean="0"/>
              <a:t>, тем  самым  формируя внутренний двор. Планировочное решение, </a:t>
            </a:r>
            <a:r>
              <a:rPr lang="ru-RU" sz="2800" dirty="0" smtClean="0">
                <a:solidFill>
                  <a:srgbClr val="FF0000"/>
                </a:solidFill>
              </a:rPr>
              <a:t>характер входных групп, уклон  крыши  и  внутреннее  пространство  </a:t>
            </a:r>
            <a:r>
              <a:rPr lang="ru-RU" sz="2800" dirty="0" smtClean="0"/>
              <a:t>формируются исходя из особенностей внешней среды. Взаимопроникновение пространств осуществляется еще и через интеграцию отдельных элементов одного пространства в другое</a:t>
            </a:r>
            <a:endParaRPr lang="ru-RU" sz="2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5715016"/>
            <a:ext cx="9144000" cy="85723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6dfac39b6336d4fa134bf082ee67f07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0750" y="252412"/>
            <a:ext cx="4762500" cy="6353175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00f0a853dce8b91cbd9cb4d2957018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5984" y="571480"/>
            <a:ext cx="4130139" cy="6041427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518fa081a20fffab75e42fef1dc87ff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3174" y="214290"/>
            <a:ext cx="4238639" cy="6357958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674d7461cb96655a4947d39baa439dc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3174" y="428604"/>
            <a:ext cx="4048137" cy="6072206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6810daaa57d7fc8767f94ba9093e9d5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8381b9df922f707faac6365cc933c01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3108" y="214290"/>
            <a:ext cx="4788614" cy="6379148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a95e7c48059dc4a249cec0284cf372e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1736" y="214290"/>
            <a:ext cx="4339019" cy="6500834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b128170bb2dc17d2d9781e83e508c7a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0298" y="214290"/>
            <a:ext cx="4241232" cy="6489687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48db6f6003865952c3b7ee17791042b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7422" y="0"/>
            <a:ext cx="4500578" cy="6750867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ff33015b7a8bfcbc06e59b63ee5f44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571500"/>
            <a:ext cx="3810000" cy="5715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_5d5c3_335585ff_X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0"/>
            <a:ext cx="838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3ddd45218d0b5fbdbb3beb1dafcd3e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034" y="785794"/>
            <a:ext cx="4381500" cy="3333750"/>
          </a:xfrm>
          <a:prstGeom prst="rect">
            <a:avLst/>
          </a:prstGeom>
        </p:spPr>
      </p:pic>
      <p:pic>
        <p:nvPicPr>
          <p:cNvPr id="3" name="Рисунок 2" descr="f99d4d69ac063256045a9ccfa250cd0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3570" y="928670"/>
            <a:ext cx="2933700" cy="4762500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f40f842bb427d2edddca1d0512ad689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8860" y="214290"/>
            <a:ext cx="4263839" cy="6357958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КАЧЕСТВО ВИЗУАЛЬНЫХ СВЯЗЕЙ</a:t>
            </a:r>
            <a:endParaRPr lang="ru-RU" sz="2800" dirty="0"/>
          </a:p>
        </p:txBody>
      </p:sp>
      <p:pic>
        <p:nvPicPr>
          <p:cNvPr id="6" name="Содержимое 5" descr="Снимок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50854" y="1600200"/>
            <a:ext cx="6442291" cy="4525963"/>
          </a:xfr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СРЕДСТВА КООРДИНАЦИИ ВОСПРИЯТИЯ</a:t>
            </a:r>
            <a:endParaRPr lang="ru-RU" sz="2800" dirty="0"/>
          </a:p>
        </p:txBody>
      </p:sp>
      <p:pic>
        <p:nvPicPr>
          <p:cNvPr id="4" name="Содержимое 3" descr="гпрсчс.jpeg"/>
          <p:cNvPicPr>
            <a:picLocks noGrp="1" noChangeAspect="1"/>
          </p:cNvPicPr>
          <p:nvPr>
            <p:ph idx="1"/>
          </p:nvPr>
        </p:nvPicPr>
        <p:blipFill>
          <a:blip r:embed="rId2"/>
          <a:srcRect b="10205"/>
          <a:stretch>
            <a:fillRect/>
          </a:stretch>
        </p:blipFill>
        <p:spPr>
          <a:xfrm>
            <a:off x="428596" y="1500174"/>
            <a:ext cx="8267003" cy="4000528"/>
          </a:xfr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3082924"/>
          </a:xfrm>
        </p:spPr>
        <p:txBody>
          <a:bodyPr>
            <a:noAutofit/>
          </a:bodyPr>
          <a:lstStyle/>
          <a:p>
            <a:pPr algn="l"/>
            <a:r>
              <a:rPr lang="ru-RU" sz="2000" dirty="0" smtClean="0">
                <a:solidFill>
                  <a:srgbClr val="FF0000"/>
                </a:solidFill>
              </a:rPr>
              <a:t>Варианты ориентации профессионального внимания при работе со средовыми комплексами.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1- пространственные компоненты среды</a:t>
            </a:r>
            <a:br>
              <a:rPr lang="ru-RU" sz="2000" dirty="0" smtClean="0"/>
            </a:br>
            <a:r>
              <a:rPr lang="ru-RU" sz="2000" dirty="0" smtClean="0"/>
              <a:t>2- объёмные</a:t>
            </a:r>
            <a:br>
              <a:rPr lang="ru-RU" sz="2000" dirty="0" smtClean="0"/>
            </a:br>
            <a:r>
              <a:rPr lang="ru-RU" sz="2000" dirty="0" smtClean="0"/>
              <a:t>3- элементы благоустройства и наполнения средового пространства</a:t>
            </a:r>
            <a:br>
              <a:rPr lang="ru-RU" sz="2000" dirty="0" smtClean="0"/>
            </a:br>
            <a:r>
              <a:rPr lang="ru-RU" sz="2000" dirty="0" smtClean="0"/>
              <a:t>Проработка «горизонтальных» комбинаций и связей, изучение визуально- прагматических слагаемых площадки в целом, дифференциация их на смысловые группировки, определение композиционных принципов взаимодействия этих группировок.</a:t>
            </a:r>
            <a:br>
              <a:rPr lang="ru-RU" sz="2000" dirty="0" smtClean="0"/>
            </a:br>
            <a:endParaRPr lang="ru-RU" sz="2000" dirty="0"/>
          </a:p>
        </p:txBody>
      </p:sp>
      <p:pic>
        <p:nvPicPr>
          <p:cNvPr id="491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42910" y="3429000"/>
            <a:ext cx="8229600" cy="3255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368544"/>
          </a:xfrm>
        </p:spPr>
        <p:txBody>
          <a:bodyPr>
            <a:normAutofit/>
          </a:bodyPr>
          <a:lstStyle/>
          <a:p>
            <a:r>
              <a:rPr lang="ru-RU" sz="2000" dirty="0" smtClean="0"/>
              <a:t>Уровни восприятия и построения средовой композиции</a:t>
            </a:r>
            <a:br>
              <a:rPr lang="ru-RU" sz="2000" dirty="0" smtClean="0"/>
            </a:br>
            <a:r>
              <a:rPr lang="ru-RU" sz="2000" dirty="0" smtClean="0"/>
              <a:t>1 – композиция деталей – объёмов, поверхностей, пятен, тел.</a:t>
            </a:r>
            <a:br>
              <a:rPr lang="ru-RU" sz="2000" dirty="0" smtClean="0"/>
            </a:br>
            <a:r>
              <a:rPr lang="ru-RU" sz="2000" dirty="0" smtClean="0"/>
              <a:t>2- композиция фрагментов среды</a:t>
            </a:r>
            <a:br>
              <a:rPr lang="ru-RU" sz="2000" dirty="0" smtClean="0"/>
            </a:br>
            <a:r>
              <a:rPr lang="ru-RU" sz="2000" dirty="0" smtClean="0"/>
              <a:t>3 – композиция среды в целом</a:t>
            </a:r>
            <a:br>
              <a:rPr lang="ru-RU" sz="2000" dirty="0" smtClean="0"/>
            </a:br>
            <a:endParaRPr lang="ru-RU" sz="2000" dirty="0"/>
          </a:p>
        </p:txBody>
      </p:sp>
      <p:pic>
        <p:nvPicPr>
          <p:cNvPr id="50180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 rot="-60000">
            <a:off x="878957" y="2706639"/>
            <a:ext cx="7294271" cy="255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57166"/>
            <a:ext cx="8229600" cy="576899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14290"/>
            <a:ext cx="8780226" cy="6068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480" y="285728"/>
            <a:ext cx="5400000" cy="61957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925" y="0"/>
            <a:ext cx="65341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4999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/>
              <a:t>Башня Теней </a:t>
            </a:r>
            <a:r>
              <a:rPr lang="en-US" sz="2800" dirty="0" smtClean="0"/>
              <a:t>, </a:t>
            </a:r>
            <a:r>
              <a:rPr lang="ru-RU" sz="2800" dirty="0" err="1"/>
              <a:t>Чандигарх</a:t>
            </a:r>
            <a:r>
              <a:rPr lang="ru-RU" sz="2800" dirty="0"/>
              <a:t> </a:t>
            </a:r>
            <a:r>
              <a:rPr lang="ru-RU" sz="2800" dirty="0" smtClean="0"/>
              <a:t>,</a:t>
            </a:r>
            <a:br>
              <a:rPr lang="ru-RU" sz="2800" dirty="0" smtClean="0"/>
            </a:br>
            <a:r>
              <a:rPr lang="en-US" sz="2800" dirty="0" smtClean="0"/>
              <a:t> </a:t>
            </a:r>
            <a:r>
              <a:rPr lang="ru-RU" sz="2800" dirty="0"/>
              <a:t>Ле </a:t>
            </a:r>
            <a:r>
              <a:rPr lang="ru-RU" sz="2800" dirty="0" err="1" smtClean="0"/>
              <a:t>Корбюзье,Индия</a:t>
            </a:r>
            <a:r>
              <a:rPr lang="ru-RU" sz="2800" dirty="0"/>
              <a:t>. 1950-1965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758156"/>
            <a:ext cx="7620000" cy="4210050"/>
          </a:xfrm>
        </p:spPr>
      </p:pic>
    </p:spTree>
    <p:extLst>
      <p:ext uri="{BB962C8B-B14F-4D97-AF65-F5344CB8AC3E}">
        <p14:creationId xmlns:p14="http://schemas.microsoft.com/office/powerpoint/2010/main" val="21352949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sz="2800" dirty="0" smtClean="0"/>
              <a:t>    Объект иллюстрирует  комплексный  подход  к  организации пространства,  в  основе  которого  заложено  единение с окружающей средой.</a:t>
            </a:r>
            <a:endParaRPr lang="ru-RU" sz="2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5715016"/>
            <a:ext cx="9144000" cy="85723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67544" y="4581128"/>
            <a:ext cx="8168191" cy="1545035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dirty="0"/>
              <a:t>Сооружение предназначено для практического изучения взаимодействия архитектурного объекта и солнечного света, подтверждая тезис Ле Корбюзье, что «возможно контролировать инсоляцию во всех углах здания, и даже играть с солнцем в жаркой стране и получить свет и прохладу одновременно».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6150" y="374835"/>
            <a:ext cx="6581887" cy="3990269"/>
          </a:xfrm>
        </p:spPr>
      </p:pic>
    </p:spTree>
    <p:extLst>
      <p:ext uri="{BB962C8B-B14F-4D97-AF65-F5344CB8AC3E}">
        <p14:creationId xmlns:p14="http://schemas.microsoft.com/office/powerpoint/2010/main" val="396955206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923925"/>
            <a:ext cx="7620000" cy="501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54899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942975"/>
            <a:ext cx="7620000" cy="497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57703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60648"/>
            <a:ext cx="3882008" cy="256212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2822773"/>
            <a:ext cx="4386064" cy="3766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58353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260648"/>
            <a:ext cx="4810388" cy="6397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40799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25602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Независимо от формы пространства, в которое ведёт вход, и формы ограждающих его элементов, вход лучше всего устраивать в реальной или воображаемой плоскости, перпендикулярной направлению подхода.</a:t>
            </a:r>
            <a:endParaRPr lang="ru-RU" sz="2400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7200" y="2286284"/>
            <a:ext cx="8229600" cy="3153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Фокусировка и ориентированность окна</a:t>
            </a:r>
            <a:endParaRPr lang="ru-RU" sz="2400" dirty="0"/>
          </a:p>
        </p:txBody>
      </p:sp>
      <p:pic>
        <p:nvPicPr>
          <p:cNvPr id="645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728818" y="1600200"/>
            <a:ext cx="3686364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Жилой комплекс «</a:t>
            </a:r>
            <a:r>
              <a:rPr lang="en-US" sz="2400" dirty="0" smtClean="0"/>
              <a:t>Habitat</a:t>
            </a:r>
            <a:r>
              <a:rPr lang="ru-RU" sz="2400" dirty="0" smtClean="0"/>
              <a:t>»</a:t>
            </a:r>
            <a:br>
              <a:rPr lang="ru-RU" sz="2400" dirty="0" smtClean="0"/>
            </a:br>
            <a:r>
              <a:rPr lang="ru-RU" sz="2400" dirty="0" smtClean="0"/>
              <a:t>Монреаль 1967 год. </a:t>
            </a:r>
            <a:r>
              <a:rPr lang="ru-RU" sz="2400" dirty="0" err="1" smtClean="0"/>
              <a:t>Моше</a:t>
            </a:r>
            <a:r>
              <a:rPr lang="ru-RU" sz="2400" dirty="0" smtClean="0"/>
              <a:t> </a:t>
            </a:r>
            <a:r>
              <a:rPr lang="ru-RU" sz="2400" dirty="0" err="1" smtClean="0"/>
              <a:t>Сафди</a:t>
            </a:r>
            <a:endParaRPr lang="ru-RU" sz="2400" dirty="0"/>
          </a:p>
        </p:txBody>
      </p:sp>
      <p:pic>
        <p:nvPicPr>
          <p:cNvPr id="6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43812" y="1600200"/>
            <a:ext cx="7056375" cy="4757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sz="2400" dirty="0"/>
          </a:p>
        </p:txBody>
      </p:sp>
      <p:pic>
        <p:nvPicPr>
          <p:cNvPr id="634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91333" y="1600200"/>
            <a:ext cx="8161333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Внутренние проёмы, открывающие виды из одного помещения в другое</a:t>
            </a:r>
            <a:endParaRPr lang="ru-RU" sz="2400" dirty="0"/>
          </a:p>
        </p:txBody>
      </p:sp>
      <p:pic>
        <p:nvPicPr>
          <p:cNvPr id="655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b="10958"/>
          <a:stretch>
            <a:fillRect/>
          </a:stretch>
        </p:blipFill>
        <p:spPr bwMode="auto">
          <a:xfrm>
            <a:off x="457200" y="1949009"/>
            <a:ext cx="8229600" cy="3408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11288"/>
          </a:xfrm>
        </p:spPr>
        <p:txBody>
          <a:bodyPr>
            <a:normAutofit fontScale="90000"/>
          </a:bodyPr>
          <a:lstStyle/>
          <a:p>
            <a:r>
              <a:rPr lang="ru-RU" sz="2700" dirty="0" smtClean="0"/>
              <a:t>В XIX веке велось активное строительство остекленных оранжерей и зимних садов, способствующее  включению  природных  элементов  во внутреннее  пространство  здания.</a:t>
            </a:r>
            <a:br>
              <a:rPr lang="ru-RU" sz="2700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1500174"/>
            <a:ext cx="8229600" cy="459740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800" dirty="0" smtClean="0"/>
              <a:t>Джозеф  </a:t>
            </a:r>
            <a:r>
              <a:rPr lang="ru-RU" sz="2800" dirty="0" err="1" smtClean="0"/>
              <a:t>Пэкстон</a:t>
            </a:r>
            <a:r>
              <a:rPr lang="ru-RU" sz="2800" dirty="0" smtClean="0"/>
              <a:t>  </a:t>
            </a:r>
            <a:endParaRPr lang="ru-RU" sz="2800" dirty="0"/>
          </a:p>
        </p:txBody>
      </p:sp>
      <p:pic>
        <p:nvPicPr>
          <p:cNvPr id="4" name="Рисунок 3" descr="xrustalnyj-dvore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224" y="2071678"/>
            <a:ext cx="5643602" cy="4232702"/>
          </a:xfrm>
          <a:prstGeom prst="rect">
            <a:avLst/>
          </a:prstGeom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dirty="0" smtClean="0"/>
              <a:t>Хабитат-67 – необычное здание, что видно и по внешнему виду. Канадский архитектор израильского происхождения </a:t>
            </a:r>
            <a:r>
              <a:rPr lang="ru-RU" sz="2400" dirty="0" err="1" smtClean="0"/>
              <a:t>Моше</a:t>
            </a:r>
            <a:r>
              <a:rPr lang="ru-RU" sz="2400" dirty="0" smtClean="0"/>
              <a:t> </a:t>
            </a:r>
            <a:r>
              <a:rPr lang="ru-RU" sz="2400" dirty="0" err="1" smtClean="0"/>
              <a:t>Сафди</a:t>
            </a:r>
            <a:r>
              <a:rPr lang="ru-RU" sz="2400" dirty="0" smtClean="0"/>
              <a:t> воплотил в жизнь свой давно лелеемый проект – жилой дом, в котором, по его мнению, жить будет удобно и комфортно всем.</a:t>
            </a:r>
            <a:endParaRPr lang="ru-RU" sz="2400" dirty="0"/>
          </a:p>
        </p:txBody>
      </p:sp>
      <p:pic>
        <p:nvPicPr>
          <p:cNvPr id="4" name="Содержимое 3" descr="0_50a23_21537a19_XL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7881" y="1600200"/>
            <a:ext cx="6028238" cy="4525963"/>
          </a:xfrm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82726"/>
          </a:xfrm>
        </p:spPr>
        <p:txBody>
          <a:bodyPr>
            <a:normAutofit fontScale="90000"/>
          </a:bodyPr>
          <a:lstStyle/>
          <a:p>
            <a:r>
              <a:rPr lang="ru-RU" sz="2400" dirty="0" smtClean="0"/>
              <a:t>В доме, название которого переводится как «среда обитания», разместилось 146 квартир, каждая со своим садом и самостоятельной, независимой от соседей жилой площадью, словно это не квартира, а дом, выстроенный на отдельном участке.</a:t>
            </a:r>
            <a:endParaRPr lang="ru-RU" sz="2400" dirty="0"/>
          </a:p>
        </p:txBody>
      </p:sp>
      <p:pic>
        <p:nvPicPr>
          <p:cNvPr id="4" name="Содержимое 3" descr="0_50a1f_146d7ce5_XL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43042" y="1928802"/>
            <a:ext cx="6028238" cy="4525963"/>
          </a:xfrm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8130" name="Picture 2" descr="D:\Документы\композиционное моделирование\5 семестр\3_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7200" y="1782207"/>
            <a:ext cx="8229600" cy="416194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57884" y="274638"/>
            <a:ext cx="2828916" cy="1143000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Копенгаген Баня</a:t>
            </a:r>
            <a:br>
              <a:rPr lang="ru-RU" b="1" dirty="0"/>
            </a:br>
            <a:endParaRPr lang="ru-RU" dirty="0"/>
          </a:p>
        </p:txBody>
      </p:sp>
      <p:pic>
        <p:nvPicPr>
          <p:cNvPr id="4" name="Содержимое 3" descr="Без названия (1)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4282" y="228553"/>
            <a:ext cx="2857520" cy="6629447"/>
          </a:xfrm>
        </p:spPr>
      </p:pic>
      <p:pic>
        <p:nvPicPr>
          <p:cNvPr id="5" name="Рисунок 4" descr="fdaa55729b014e534542cd5c303a0bf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0430" y="214290"/>
            <a:ext cx="1708432" cy="6429396"/>
          </a:xfrm>
          <a:prstGeom prst="rect">
            <a:avLst/>
          </a:prstGeom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1604" y="66699"/>
            <a:ext cx="6215106" cy="6791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357166"/>
            <a:ext cx="3686172" cy="5768997"/>
          </a:xfrm>
        </p:spPr>
        <p:txBody>
          <a:bodyPr>
            <a:normAutofit fontScale="85000" lnSpcReduction="20000"/>
          </a:bodyPr>
          <a:lstStyle/>
          <a:p>
            <a:r>
              <a:rPr lang="ru-RU" dirty="0"/>
              <a:t>Хрустальный дворец, построенный в 1851 году по проекту садовника Джозефа </a:t>
            </a:r>
            <a:r>
              <a:rPr lang="ru-RU" dirty="0" err="1"/>
              <a:t>Пэкстона</a:t>
            </a:r>
            <a:r>
              <a:rPr lang="ru-RU" dirty="0"/>
              <a:t>, не только положил начало Всемирным выставкам инженерных и технологических чудес со всего мира. Не только воплотил чаяния жителей Туманного Альбиона о зданиях, пронизанных солнечным светом. Но и явился настоящей революцией в архитектуре.</a:t>
            </a:r>
          </a:p>
        </p:txBody>
      </p:sp>
      <p:pic>
        <p:nvPicPr>
          <p:cNvPr id="5" name="Содержимое 4" descr="cryst-palace-008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357686" y="571480"/>
            <a:ext cx="4638715" cy="5340369"/>
          </a:xfr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653</TotalTime>
  <Words>946</Words>
  <Application>Microsoft Office PowerPoint</Application>
  <PresentationFormat>Экран (4:3)</PresentationFormat>
  <Paragraphs>52</Paragraphs>
  <Slides>84</Slides>
  <Notes>0</Notes>
  <HiddenSlides>0</HiddenSlides>
  <MMClips>1</MMClips>
  <ScaleCrop>false</ScaleCrop>
  <HeadingPairs>
    <vt:vector size="8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84</vt:i4>
      </vt:variant>
    </vt:vector>
  </HeadingPairs>
  <TitlesOfParts>
    <vt:vector size="88" baseType="lpstr">
      <vt:lpstr>Arial</vt:lpstr>
      <vt:lpstr>Calibri</vt:lpstr>
      <vt:lpstr>Тема Office</vt:lpstr>
      <vt:lpstr>Объект упаковщика для оболочки</vt:lpstr>
      <vt:lpstr>СВЯЗЬ ВНУТРЕННЕГО И ВНЕШНЕГО ПРОСТРАНСТВА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 XIX веке велось активное строительство остекленных оранжерей и зимних садов, способствующее  включению  природных  элементов  во внутреннее  пространство  здания.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ПОДХОД С ДАЛЬНИХ ТОЧЕК</vt:lpstr>
      <vt:lpstr>Вход снаружи внутрь</vt:lpstr>
      <vt:lpstr>КОНФИГУРАЦИЯ ПРОХОДА ПОСЛЕДОВАТЕЛЬНОСТЬ ПРОСТРАНСТВ</vt:lpstr>
      <vt:lpstr>ПРОСТРАНСТВЕННОЕ СОГЛАСОВАНИЕ ЭЛЕМЕНТОВ ПРОХОДА СТОРОНЫ, РАЗВЯЗКИ, КОНЕЧНЫЕ ПУНКТЫ</vt:lpstr>
      <vt:lpstr>ФОРМЫ МИГРАЦИОННЫХ ПРОСТРАНСТВ КОРИДОРЫ, ВЕСТИБЮЛИ, ГАЛЕРЕИ, ЛЕСТНИЦЫ, ХОЛЛЫ</vt:lpstr>
      <vt:lpstr>Его воронка город является своего рода искусственной долиной с домами, выходящими внутрь воронки. Конструкция террас, внутри корпуса расположены компактно и обеспечивают хороший свет и видимость. </vt:lpstr>
      <vt:lpstr>Презентация PowerPoint</vt:lpstr>
      <vt:lpstr>Йона Фридман (родился в Будапеште, Венгрия, в 1923 году, живет и работает в Париже) является легендарным пионером  и провидецем так называемой мобильной архитектуры и реальных утопий в новом и более широком городском и социальном пространстве.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Earth House Misato, Saitama | Japan | Completed 2010</vt:lpstr>
      <vt:lpstr>Презентация PowerPoint</vt:lpstr>
      <vt:lpstr>Презентация PowerPoint</vt:lpstr>
      <vt:lpstr>Общежития студентов-выпускников Корнелтского университета Итака, штат Нью-Йорк ,  Ричард Мейер </vt:lpstr>
      <vt:lpstr>ЗОНИРОВАНИЕ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КАЧЕСТВО ВИЗУАЛЬНЫХ СВЯЗЕЙ</vt:lpstr>
      <vt:lpstr>СРЕДСТВА КООРДИНАЦИИ ВОСПРИЯТИЯ</vt:lpstr>
      <vt:lpstr>Варианты ориентации профессионального внимания при работе со средовыми комплексами. 1- пространственные компоненты среды 2- объёмные 3- элементы благоустройства и наполнения средового пространства Проработка «горизонтальных» комбинаций и связей, изучение визуально- прагматических слагаемых площадки в целом, дифференциация их на смысловые группировки, определение композиционных принципов взаимодействия этих группировок. </vt:lpstr>
      <vt:lpstr>Уровни восприятия и построения средовой композиции 1 – композиция деталей – объёмов, поверхностей, пятен, тел. 2- композиция фрагментов среды 3 – композиция среды в целом </vt:lpstr>
      <vt:lpstr>Презентация PowerPoint</vt:lpstr>
      <vt:lpstr>Презентация PowerPoint</vt:lpstr>
      <vt:lpstr>Презентация PowerPoint</vt:lpstr>
      <vt:lpstr>Башня Теней , Чандигарх ,  Ле Корбюзье,Индия. 1950-1965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Независимо от формы пространства, в которое ведёт вход, и формы ограждающих его элементов, вход лучше всего устраивать в реальной или воображаемой плоскости, перпендикулярной направлению подхода.</vt:lpstr>
      <vt:lpstr>Фокусировка и ориентированность окна</vt:lpstr>
      <vt:lpstr>Жилой комплекс «Habitat» Монреаль 1967 год. Моше Сафди</vt:lpstr>
      <vt:lpstr>Презентация PowerPoint</vt:lpstr>
      <vt:lpstr>Внутренние проёмы, открывающие виды из одного помещения в другое</vt:lpstr>
      <vt:lpstr>Хабитат-67 – необычное здание, что видно и по внешнему виду. Канадский архитектор израильского происхождения Моше Сафди воплотил в жизнь свой давно лелеемый проект – жилой дом, в котором, по его мнению, жить будет удобно и комфортно всем.</vt:lpstr>
      <vt:lpstr>В доме, название которого переводится как «среда обитания», разместилось 146 квартир, каждая со своим садом и самостоятельной, независимой от соседей жилой площадью, словно это не квартира, а дом, выстроенный на отдельном участке.</vt:lpstr>
      <vt:lpstr>Презентация PowerPoint</vt:lpstr>
      <vt:lpstr>Копенгаген Баня 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Связь внутреннего и внешнего пространства</dc:title>
  <dc:creator>Евгения</dc:creator>
  <cp:lastModifiedBy>User</cp:lastModifiedBy>
  <cp:revision>53</cp:revision>
  <dcterms:created xsi:type="dcterms:W3CDTF">2016-11-20T06:16:59Z</dcterms:created>
  <dcterms:modified xsi:type="dcterms:W3CDTF">2018-12-11T13:19:33Z</dcterms:modified>
</cp:coreProperties>
</file>