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7" r:id="rId3"/>
    <p:sldId id="308" r:id="rId4"/>
    <p:sldId id="258" r:id="rId5"/>
    <p:sldId id="259" r:id="rId6"/>
    <p:sldId id="260" r:id="rId7"/>
    <p:sldId id="261" r:id="rId8"/>
    <p:sldId id="257" r:id="rId9"/>
    <p:sldId id="262" r:id="rId10"/>
    <p:sldId id="263" r:id="rId11"/>
    <p:sldId id="264" r:id="rId12"/>
    <p:sldId id="265" r:id="rId13"/>
    <p:sldId id="267" r:id="rId14"/>
    <p:sldId id="306" r:id="rId15"/>
    <p:sldId id="305" r:id="rId16"/>
    <p:sldId id="303" r:id="rId17"/>
    <p:sldId id="302" r:id="rId18"/>
    <p:sldId id="301" r:id="rId19"/>
    <p:sldId id="300" r:id="rId20"/>
    <p:sldId id="299" r:id="rId21"/>
    <p:sldId id="268" r:id="rId22"/>
    <p:sldId id="275" r:id="rId23"/>
    <p:sldId id="277" r:id="rId24"/>
    <p:sldId id="278" r:id="rId25"/>
    <p:sldId id="279" r:id="rId26"/>
    <p:sldId id="269" r:id="rId27"/>
    <p:sldId id="271" r:id="rId28"/>
    <p:sldId id="272" r:id="rId29"/>
    <p:sldId id="273" r:id="rId30"/>
    <p:sldId id="274" r:id="rId31"/>
    <p:sldId id="276" r:id="rId32"/>
    <p:sldId id="270" r:id="rId33"/>
    <p:sldId id="309" r:id="rId34"/>
    <p:sldId id="310" r:id="rId35"/>
    <p:sldId id="281" r:id="rId36"/>
    <p:sldId id="280" r:id="rId37"/>
    <p:sldId id="284" r:id="rId38"/>
    <p:sldId id="285" r:id="rId39"/>
    <p:sldId id="286" r:id="rId40"/>
    <p:sldId id="287" r:id="rId41"/>
    <p:sldId id="282" r:id="rId42"/>
    <p:sldId id="288" r:id="rId43"/>
    <p:sldId id="295" r:id="rId44"/>
    <p:sldId id="283" r:id="rId45"/>
    <p:sldId id="289" r:id="rId46"/>
    <p:sldId id="290" r:id="rId47"/>
    <p:sldId id="291" r:id="rId48"/>
    <p:sldId id="292" r:id="rId49"/>
    <p:sldId id="293" r:id="rId50"/>
    <p:sldId id="311" r:id="rId51"/>
    <p:sldId id="304" r:id="rId52"/>
    <p:sldId id="298" r:id="rId53"/>
    <p:sldId id="322" r:id="rId54"/>
    <p:sldId id="332" r:id="rId55"/>
    <p:sldId id="333" r:id="rId56"/>
    <p:sldId id="294" r:id="rId57"/>
    <p:sldId id="312" r:id="rId58"/>
    <p:sldId id="313" r:id="rId59"/>
    <p:sldId id="314" r:id="rId60"/>
    <p:sldId id="323" r:id="rId61"/>
    <p:sldId id="324" r:id="rId62"/>
    <p:sldId id="315" r:id="rId63"/>
    <p:sldId id="316" r:id="rId64"/>
    <p:sldId id="317" r:id="rId65"/>
    <p:sldId id="318" r:id="rId66"/>
    <p:sldId id="319" r:id="rId67"/>
    <p:sldId id="320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4" r:id="rId76"/>
    <p:sldId id="321" r:id="rId77"/>
    <p:sldId id="297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600" dirty="0"/>
              <a:t> </a:t>
            </a:r>
            <a:r>
              <a:rPr lang="ru-RU" sz="2400" dirty="0" smtClean="0"/>
              <a:t>Рассмотрение </a:t>
            </a:r>
            <a:r>
              <a:rPr lang="ru-RU" sz="2400" dirty="0"/>
              <a:t>образа архитектурного объекта как структуры, каждая составляющая которой складывается под влиянием </a:t>
            </a:r>
            <a:br>
              <a:rPr lang="ru-RU" sz="2400" dirty="0"/>
            </a:br>
            <a:r>
              <a:rPr lang="ru-RU" sz="2400" dirty="0" smtClean="0"/>
              <a:t> </a:t>
            </a:r>
            <a:r>
              <a:rPr lang="ru-RU" sz="2400" dirty="0"/>
              <a:t>чувственного восприятия определенных морфологических характеристик объекта и семиотических механизмов их интерпретации; в соответствии с образной структурой моделируется структура морфологическая; эти базовые структуры лежат в основе субъектно-ориентированной концепции </a:t>
            </a:r>
            <a:r>
              <a:rPr lang="ru-RU" sz="2400" dirty="0" smtClean="0"/>
              <a:t>формообразования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9215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выделим предельные ситуации для контура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точки зрения кардинального ограничения движения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упаковка - невозможность движения ни в одном направлении и затруднение/невозможность ориентации в зависимость от геометрических характеристик (прямоугольная призма дает возможность ориентироваться по системе плоскостей и их стыков, цилиндр - ориентация только "верх-низ", шар - невозможность ориентации); </a:t>
            </a:r>
            <a:endParaRPr lang="ru-RU" dirty="0" smtClean="0"/>
          </a:p>
          <a:p>
            <a:r>
              <a:rPr lang="ru-RU" dirty="0" smtClean="0"/>
              <a:t>развитие </a:t>
            </a:r>
            <a:r>
              <a:rPr lang="ru-RU" dirty="0"/>
              <a:t>упаковки по одной из координатных осей дает еще одну крайнюю характеристику - труба, когда движение возможно только в одном направлении. </a:t>
            </a:r>
          </a:p>
        </p:txBody>
      </p:sp>
    </p:spTree>
    <p:extLst>
      <p:ext uri="{BB962C8B-B14F-4D97-AF65-F5344CB8AC3E}">
        <p14:creationId xmlns:p14="http://schemas.microsoft.com/office/powerpoint/2010/main" val="113037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перфорация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6" y="1688951"/>
            <a:ext cx="7855090" cy="4302172"/>
          </a:xfrm>
        </p:spPr>
      </p:pic>
    </p:spTree>
    <p:extLst>
      <p:ext uri="{BB962C8B-B14F-4D97-AF65-F5344CB8AC3E}">
        <p14:creationId xmlns:p14="http://schemas.microsoft.com/office/powerpoint/2010/main" val="127725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Через изменения характеристик контура и плоскости описываются остальные пространственные ситуации в той или иной степени ограничивающие и координирующие действия человека.</a:t>
            </a:r>
            <a:br>
              <a:rPr lang="ru-RU" sz="2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Помещение (замкнутый контур, непроницаемые вертикальные и горизонтальные плоскости) - выделение пространства, возможность движения и ориентации в пределах выделенного пространства. </a:t>
            </a:r>
            <a:endParaRPr lang="ru-RU" dirty="0" smtClean="0"/>
          </a:p>
          <a:p>
            <a:r>
              <a:rPr lang="ru-RU" dirty="0" smtClean="0"/>
              <a:t>Изменение </a:t>
            </a:r>
            <a:r>
              <a:rPr lang="ru-RU" dirty="0"/>
              <a:t>проницаемости вертикальных плоскостей за счет их перфорации способствует: созданию проемов, выступающих в качестве ориентиров в помещении и дающих возможность перемещения или соотнесения с наружной средой (за пределами помещения</a:t>
            </a:r>
            <a:r>
              <a:rPr lang="ru-RU" dirty="0" smtClean="0"/>
              <a:t>).</a:t>
            </a:r>
          </a:p>
          <a:p>
            <a:r>
              <a:rPr lang="ru-RU" dirty="0"/>
              <a:t> Крайние ситуации - прозрачность плоскостей дает возможность ориентации и соотнесения себя с окружающей средой, ограничивая только пространство возможного перемещения;</a:t>
            </a:r>
          </a:p>
        </p:txBody>
      </p:sp>
    </p:spTree>
    <p:extLst>
      <p:ext uri="{BB962C8B-B14F-4D97-AF65-F5344CB8AC3E}">
        <p14:creationId xmlns:p14="http://schemas.microsoft.com/office/powerpoint/2010/main" val="428488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отсутствие </a:t>
            </a:r>
            <a:r>
              <a:rPr lang="ru-RU" dirty="0"/>
              <a:t>вертикальной </a:t>
            </a:r>
            <a:r>
              <a:rPr lang="ru-RU" dirty="0" smtClean="0"/>
              <a:t>плоскости, </a:t>
            </a:r>
            <a:r>
              <a:rPr lang="ru-RU" dirty="0"/>
              <a:t>изменяющаяся по высоте, что сказывается на возможности/ невозможности ее преодоления и свободе ориентации </a:t>
            </a:r>
            <a:r>
              <a:rPr lang="ru-RU" dirty="0" smtClean="0"/>
              <a:t>вовне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73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0" y="152375"/>
            <a:ext cx="10655800" cy="49682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8100" y="512064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Пример русского барокко – Екатерининский дворец, архитектор Б. Ф. Растрелли. Посмотрите, сколько на фасаде колонн, лепнины и статуй. Взгляд все время перескакивает с детали на деталь. </a:t>
            </a:r>
          </a:p>
        </p:txBody>
      </p:sp>
    </p:spTree>
    <p:extLst>
      <p:ext uri="{BB962C8B-B14F-4D97-AF65-F5344CB8AC3E}">
        <p14:creationId xmlns:p14="http://schemas.microsoft.com/office/powerpoint/2010/main" val="151143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11" y="92813"/>
            <a:ext cx="10058400" cy="668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4" y="1170510"/>
            <a:ext cx="71437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4" y="456395"/>
            <a:ext cx="8064674" cy="54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32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92" y="934206"/>
            <a:ext cx="7474436" cy="497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8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6" y="865822"/>
            <a:ext cx="6845674" cy="51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1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68506"/>
          </a:xfrm>
        </p:spPr>
        <p:txBody>
          <a:bodyPr/>
          <a:lstStyle/>
          <a:p>
            <a:r>
              <a:rPr lang="ru-RU" sz="3600" dirty="0"/>
              <a:t>Морфологическая структура архитектурного объекта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определяет </a:t>
            </a:r>
            <a:r>
              <a:rPr lang="ru-RU" dirty="0"/>
              <a:t>совокупность воздействий на человека </a:t>
            </a:r>
            <a:endParaRPr lang="ru-RU" dirty="0" smtClean="0"/>
          </a:p>
          <a:p>
            <a:r>
              <a:rPr lang="ru-RU" sz="3200" dirty="0" smtClean="0"/>
              <a:t>пространственных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smtClean="0"/>
              <a:t>сенсорных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smtClean="0"/>
              <a:t>объемно планировочных  </a:t>
            </a:r>
          </a:p>
          <a:p>
            <a:r>
              <a:rPr lang="ru-RU" sz="3200" dirty="0" smtClean="0"/>
              <a:t>пластических </a:t>
            </a:r>
            <a:r>
              <a:rPr lang="ru-RU" sz="3200" dirty="0"/>
              <a:t>характеристик </a:t>
            </a:r>
            <a:r>
              <a:rPr lang="ru-RU" sz="3200" dirty="0" smtClean="0"/>
              <a:t>объекта</a:t>
            </a:r>
          </a:p>
          <a:p>
            <a:pPr marL="0" indent="0">
              <a:buNone/>
            </a:pPr>
            <a:r>
              <a:rPr lang="ru-RU" dirty="0"/>
              <a:t>и реализацию этого воздействия в формировании образа</a:t>
            </a:r>
          </a:p>
        </p:txBody>
      </p:sp>
    </p:spTree>
    <p:extLst>
      <p:ext uri="{BB962C8B-B14F-4D97-AF65-F5344CB8AC3E}">
        <p14:creationId xmlns:p14="http://schemas.microsoft.com/office/powerpoint/2010/main" val="136609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316" y="3411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Берлинская стена в районе Бранденбургских ворот через год после начала строительства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55" y="1301675"/>
            <a:ext cx="5819257" cy="529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0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бордюр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минимальное </a:t>
            </a:r>
            <a:r>
              <a:rPr lang="ru-RU" dirty="0"/>
              <a:t>ограждение по высоте, условно очерчивающее пространство действия, </a:t>
            </a:r>
          </a:p>
        </p:txBody>
      </p:sp>
    </p:spTree>
    <p:extLst>
      <p:ext uri="{BB962C8B-B14F-4D97-AF65-F5344CB8AC3E}">
        <p14:creationId xmlns:p14="http://schemas.microsoft.com/office/powerpoint/2010/main" val="3212487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2" y="645459"/>
            <a:ext cx="4672359" cy="54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6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1" y="398034"/>
            <a:ext cx="9130598" cy="59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08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Фрэнк Ллойд </a:t>
            </a:r>
            <a:r>
              <a:rPr lang="ru-RU" dirty="0" smtClean="0"/>
              <a:t>Райт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/>
              <a:t>Здания Райта тянутся вдоль, а не ввысь. «Дом не должен возвышаться на холме. Он должен быть или холмом, или его частью». Даже постройки выше двух этажей, если речь о стиле прерий, сливаются с рельефом, припадая к земле, будто кусты, валуны и травы.</a:t>
            </a:r>
          </a:p>
          <a:p>
            <a:r>
              <a:rPr lang="ru-RU" dirty="0" smtClean="0"/>
              <a:t>Принцип </a:t>
            </a:r>
            <a:r>
              <a:rPr lang="ru-RU" dirty="0"/>
              <a:t>органичности Райт подсмотрел не только у природы. Его сильно впечатляли японский экстерьер, облик восточных храмов и минимализм, который в те годы начинал восхождение на архитектурный пьедестал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682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9" y="1061982"/>
            <a:ext cx="10058400" cy="46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5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площадка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выделение пространства действия за счет перепада высоты горизонтальной плоскости, на которой находится человек, от базовой плоскости (крайней ситуацией при росте высоты перепада становится пропасть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91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2" y="451821"/>
            <a:ext cx="10058400" cy="58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3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91" y="1031837"/>
            <a:ext cx="6916270" cy="46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2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387946"/>
            <a:ext cx="6124911" cy="61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Морфологическая структура архитектурного объекта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Для анализа этого воздействия на примере архитектуры гражданских зданий конструируется морфологическая основа каждой составляющей образной структуры архитектурного объекта (табл. 4.1.1— 4.1.4): </a:t>
            </a:r>
            <a:endParaRPr lang="ru-RU" dirty="0" smtClean="0"/>
          </a:p>
          <a:p>
            <a:r>
              <a:rPr lang="ru-RU" dirty="0" smtClean="0"/>
              <a:t> пространственная </a:t>
            </a:r>
            <a:r>
              <a:rPr lang="ru-RU" dirty="0"/>
              <a:t>модель - основа образа ориентации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сенсорная - основа образа интуиции, </a:t>
            </a:r>
            <a:endParaRPr lang="ru-RU" dirty="0" smtClean="0"/>
          </a:p>
          <a:p>
            <a:r>
              <a:rPr lang="ru-RU" dirty="0" smtClean="0"/>
              <a:t> морфо-типическая </a:t>
            </a:r>
            <a:r>
              <a:rPr lang="ru-RU" dirty="0"/>
              <a:t>- основа образа узнавания и интерпретации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На основе их обобщения </a:t>
            </a:r>
            <a:r>
              <a:rPr lang="ru-RU" dirty="0" smtClean="0"/>
              <a:t>создана </a:t>
            </a:r>
            <a:r>
              <a:rPr lang="ru-RU" dirty="0"/>
              <a:t>модель морфологической структуры архитектурного объекта (табл. 4.1.5), модель характеризуется соответствием "материальный элемент-поведенческий стереотип". Специфика данного подхода определяется способом пространственно-телесного описания взаимодействия "человек-объект", характеризующимся введением человека с его телесностью в пространство, где тело (а не геометрия) определяет серию возможных взаимодействий с объектом.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641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" y="194869"/>
            <a:ext cx="4265855" cy="6391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04" y="194869"/>
            <a:ext cx="3558308" cy="63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3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8777" y="53999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трехкилометровой </a:t>
            </a:r>
            <a:r>
              <a:rPr lang="ru-RU" dirty="0"/>
              <a:t>высоте над уровнем моря и в 900 метрах над долиной </a:t>
            </a:r>
            <a:r>
              <a:rPr lang="ru-RU" dirty="0" err="1"/>
              <a:t>Паро</a:t>
            </a:r>
            <a:r>
              <a:rPr lang="ru-RU" dirty="0"/>
              <a:t> в 1692 году был основан известный на весь мир монастырь </a:t>
            </a:r>
            <a:r>
              <a:rPr lang="ru-RU" dirty="0" err="1"/>
              <a:t>Таксанг-лакханг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9" y="753036"/>
            <a:ext cx="5666639" cy="44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6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Характеристики "преграды" определяют основные способы взаимодействия человека с пространством действия, переменные "стимула" (вместимость, направленность и мотивация) их </a:t>
            </a:r>
            <a:r>
              <a:rPr lang="ru-RU" dirty="0" smtClean="0"/>
              <a:t>дополняют (табл. 4.1.1).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50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пространственные характеристики барьера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(</a:t>
            </a:r>
            <a:r>
              <a:rPr lang="ru-RU" dirty="0"/>
              <a:t>вертикальной преграды), выделим предельные ситуации для </a:t>
            </a:r>
            <a:r>
              <a:rPr lang="ru-RU" dirty="0" smtClean="0"/>
              <a:t>контура, </a:t>
            </a:r>
            <a:r>
              <a:rPr lang="ru-RU" dirty="0"/>
              <a:t>с точки зрения кардинального ограничения движения: упаковка - невозможность движения ни в одном направлении и затруднение/невозможность ориентации в зависимость от геометрических характеристик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прямоугольная призма дает возможность ориентироваться по системе плоскостей и их стыков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цилиндр - ориентация только "верх-низ", </a:t>
            </a:r>
            <a:endParaRPr lang="ru-RU" dirty="0" smtClean="0"/>
          </a:p>
          <a:p>
            <a:r>
              <a:rPr lang="ru-RU" dirty="0" smtClean="0"/>
              <a:t>шар </a:t>
            </a:r>
            <a:r>
              <a:rPr lang="ru-RU" dirty="0"/>
              <a:t>- невозможность ориентации); </a:t>
            </a:r>
            <a:endParaRPr lang="ru-RU" dirty="0" smtClean="0"/>
          </a:p>
          <a:p>
            <a:r>
              <a:rPr lang="ru-RU" dirty="0" smtClean="0"/>
              <a:t>развитие </a:t>
            </a:r>
            <a:r>
              <a:rPr lang="ru-RU" dirty="0"/>
              <a:t>упаковки по одной из координатных осей дает еще одну крайнюю характеристику - труба, когда движение возможно только в одном направлении. </a:t>
            </a:r>
          </a:p>
        </p:txBody>
      </p:sp>
    </p:spTree>
    <p:extLst>
      <p:ext uri="{BB962C8B-B14F-4D97-AF65-F5344CB8AC3E}">
        <p14:creationId xmlns:p14="http://schemas.microsoft.com/office/powerpoint/2010/main" val="3193413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Через изменения характеристик контура и плоскости описываются остальные пространственные </a:t>
            </a:r>
            <a:r>
              <a:rPr lang="ru-RU" sz="2800" dirty="0" smtClean="0"/>
              <a:t>ситуации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978" y="1853248"/>
            <a:ext cx="8946541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/>
              <a:t> </a:t>
            </a:r>
            <a:r>
              <a:rPr lang="ru-RU" sz="1200" dirty="0"/>
              <a:t>в той или иной степени ограничивающие и координирующие действия человека. Рассмотрим некоторые из них</a:t>
            </a:r>
            <a:r>
              <a:rPr lang="ru-RU" sz="1200" dirty="0" smtClean="0"/>
              <a:t>.</a:t>
            </a:r>
          </a:p>
          <a:p>
            <a:pPr marL="0" indent="0">
              <a:buNone/>
            </a:pPr>
            <a:r>
              <a:rPr lang="ru-RU" sz="1200" dirty="0" smtClean="0"/>
              <a:t> </a:t>
            </a:r>
            <a:r>
              <a:rPr lang="ru-RU" sz="1200" dirty="0"/>
              <a:t>Помещение (замкнутый контур, непроницаемые вертикальные и горизонтальные плоскости) - выделение пространства, возможность движения и ориентации в </a:t>
            </a:r>
            <a:r>
              <a:rPr lang="ru-RU" sz="1200" dirty="0" smtClean="0"/>
              <a:t>пределах </a:t>
            </a:r>
            <a:r>
              <a:rPr lang="ru-RU" sz="1200" dirty="0"/>
              <a:t>выделенного пространства</a:t>
            </a:r>
            <a:r>
              <a:rPr lang="ru-RU" sz="1200" dirty="0" smtClean="0"/>
              <a:t>.</a:t>
            </a:r>
          </a:p>
          <a:p>
            <a:pPr marL="0" indent="0">
              <a:buNone/>
            </a:pPr>
            <a:r>
              <a:rPr lang="ru-RU" sz="1200" dirty="0" smtClean="0"/>
              <a:t> </a:t>
            </a:r>
            <a:r>
              <a:rPr lang="ru-RU" sz="1200" dirty="0"/>
              <a:t>Изменение проницаемости вертикальных плоскостей за счет их перфорации способствует: </a:t>
            </a:r>
            <a:endParaRPr lang="ru-RU" sz="1200" dirty="0" smtClean="0"/>
          </a:p>
          <a:p>
            <a:r>
              <a:rPr lang="ru-RU" sz="1200" dirty="0" smtClean="0"/>
              <a:t>созданию </a:t>
            </a:r>
            <a:r>
              <a:rPr lang="ru-RU" sz="1200" dirty="0"/>
              <a:t>проемов, выступающих в качестве ориентиров в помещении и дающих возможность перемещения или соотнесения с наружной средой (за пределами помещения). </a:t>
            </a:r>
            <a:endParaRPr lang="ru-RU" sz="1200" dirty="0" smtClean="0"/>
          </a:p>
          <a:p>
            <a:r>
              <a:rPr lang="ru-RU" sz="1200" dirty="0" smtClean="0"/>
              <a:t>Крайние </a:t>
            </a:r>
            <a:r>
              <a:rPr lang="ru-RU" sz="1200" dirty="0"/>
              <a:t>ситуации - прозрачность плоскостей дает возможность ориентации и соотнесения себя с окружающей средой, ограничивая только пространство возможного перемещения; нивелирование плоскостей путем их чрезмерной перфорации (где плоскость стремится к небытию) приводит нас к описанной выше пространственной ситуации - пустыня; </a:t>
            </a:r>
            <a:endParaRPr lang="ru-RU" sz="1200" dirty="0" smtClean="0"/>
          </a:p>
          <a:p>
            <a:r>
              <a:rPr lang="ru-RU" sz="1200" dirty="0" smtClean="0"/>
              <a:t>некоторые </a:t>
            </a:r>
            <a:r>
              <a:rPr lang="ru-RU" sz="1200" dirty="0"/>
              <a:t>промежуточные ситуации изображены как: ограда (отсутствие вертикальной плоскости), изменяющаяся по высоте, что сказывается на возможности/ невозможности ее преодоления и свободе ориентации вовне, </a:t>
            </a:r>
            <a:endParaRPr lang="ru-RU" sz="1200" dirty="0" smtClean="0"/>
          </a:p>
          <a:p>
            <a:r>
              <a:rPr lang="ru-RU" sz="1200" dirty="0" smtClean="0"/>
              <a:t>бордюр </a:t>
            </a:r>
            <a:r>
              <a:rPr lang="ru-RU" sz="1200" dirty="0"/>
              <a:t>- минимальное ограждение по высоте, условно очерчивающее пространство действия, </a:t>
            </a:r>
            <a:endParaRPr lang="ru-RU" sz="1200" dirty="0" smtClean="0"/>
          </a:p>
          <a:p>
            <a:r>
              <a:rPr lang="ru-RU" sz="1200" dirty="0" smtClean="0"/>
              <a:t>площадка </a:t>
            </a:r>
            <a:r>
              <a:rPr lang="ru-RU" sz="1200" dirty="0"/>
              <a:t>- выделение пространства действия за счет перепада высоты горизонтальной плоскости, на которой находится человек, от базовой плоскости (крайней ситуацией при росте высоты перепада становится пропасть</a:t>
            </a:r>
            <a:r>
              <a:rPr lang="ru-RU" sz="1200" dirty="0" smtClean="0"/>
              <a:t>).</a:t>
            </a:r>
          </a:p>
          <a:p>
            <a:r>
              <a:rPr lang="ru-RU" sz="1200" dirty="0" smtClean="0"/>
              <a:t> </a:t>
            </a:r>
            <a:r>
              <a:rPr lang="ru-RU" sz="1200" dirty="0"/>
              <a:t>Перфорация "плоскости" дает понимание возможности/ невозможности проникновения или визуальной связи с пространством вовне. </a:t>
            </a:r>
          </a:p>
        </p:txBody>
      </p:sp>
    </p:spTree>
    <p:extLst>
      <p:ext uri="{BB962C8B-B14F-4D97-AF65-F5344CB8AC3E}">
        <p14:creationId xmlns:p14="http://schemas.microsoft.com/office/powerpoint/2010/main" val="567314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6" y="652074"/>
            <a:ext cx="10836792" cy="57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69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Вместимость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обусловливает </a:t>
            </a:r>
            <a:r>
              <a:rPr lang="ru-RU" dirty="0"/>
              <a:t>возможность индивидуального/ коллективного действия, исходя из абсолютных размеров выделенного пространства и их </a:t>
            </a:r>
            <a:r>
              <a:rPr lang="ru-RU" dirty="0" err="1"/>
              <a:t>соотносимостью</a:t>
            </a:r>
            <a:r>
              <a:rPr lang="ru-RU" dirty="0"/>
              <a:t> с человеком/ группой/ коллективом/ массой людей; за базовые характеристики вместимости взяты существующие в теории композиции представления о "видах пространств по признаку размерности".</a:t>
            </a:r>
          </a:p>
        </p:txBody>
      </p:sp>
    </p:spTree>
    <p:extLst>
      <p:ext uri="{BB962C8B-B14F-4D97-AF65-F5344CB8AC3E}">
        <p14:creationId xmlns:p14="http://schemas.microsoft.com/office/powerpoint/2010/main" val="3033529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9" y="622263"/>
            <a:ext cx="1005840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6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94" y="441064"/>
            <a:ext cx="5834253" cy="62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69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07" y="204395"/>
            <a:ext cx="5909175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8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Морфологическая основа образа ориентации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пространственная модель (табл. 4.1.1). На пространственной модели демонстрируются формообразующие характеристики архитектурного объекта с точки зрения выделения пространства действия, ограничивающего, </a:t>
            </a:r>
            <a:r>
              <a:rPr lang="ru-RU" dirty="0" smtClean="0"/>
              <a:t>координирующего </a:t>
            </a:r>
            <a:r>
              <a:rPr lang="ru-RU" dirty="0"/>
              <a:t>и стимулирующего возможные движения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1341588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88" y="591671"/>
            <a:ext cx="3917004" cy="58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3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определяет </a:t>
            </a:r>
            <a:r>
              <a:rPr lang="ru-RU" dirty="0"/>
              <a:t>иерархию (по вертикальному размеру и его </a:t>
            </a:r>
            <a:r>
              <a:rPr lang="ru-RU" dirty="0" err="1"/>
              <a:t>соотносимостью</a:t>
            </a:r>
            <a:r>
              <a:rPr lang="ru-RU" dirty="0"/>
              <a:t> с ростом человека), выбор (в горизонтальной плоскости), возможность и продолжительность движения (в </a:t>
            </a:r>
            <a:r>
              <a:rPr lang="ru-RU" dirty="0" smtClean="0"/>
              <a:t>са</a:t>
            </a:r>
            <a:r>
              <a:rPr lang="ru-RU" dirty="0"/>
              <a:t>гиттальном направлении).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859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8" y="473056"/>
            <a:ext cx="5715000" cy="4276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09" y="944998"/>
            <a:ext cx="4639684" cy="3332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738787"/>
            <a:ext cx="3843618" cy="29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5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711" y="2994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Задуманная по воле Папы Римского Юлия еще в начале 16 века, она получила соответствующее название – </a:t>
            </a:r>
            <a:r>
              <a:rPr lang="ru-RU" dirty="0" err="1"/>
              <a:t>виа</a:t>
            </a:r>
            <a:r>
              <a:rPr lang="ru-RU" dirty="0"/>
              <a:t> Джулия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02" y="1302291"/>
            <a:ext cx="7508838" cy="50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4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Мотивация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раскрывает </a:t>
            </a:r>
            <a:r>
              <a:rPr lang="ru-RU" dirty="0"/>
              <a:t>определение направления движения. Описывается как </a:t>
            </a:r>
            <a:endParaRPr lang="ru-RU" dirty="0" smtClean="0"/>
          </a:p>
          <a:p>
            <a:r>
              <a:rPr lang="ru-RU" dirty="0" smtClean="0"/>
              <a:t>цель </a:t>
            </a:r>
            <a:r>
              <a:rPr lang="ru-RU" dirty="0"/>
              <a:t>- движение к доминанте; </a:t>
            </a:r>
            <a:endParaRPr lang="ru-RU" dirty="0" smtClean="0"/>
          </a:p>
          <a:p>
            <a:r>
              <a:rPr lang="ru-RU" dirty="0" smtClean="0"/>
              <a:t>связь </a:t>
            </a:r>
            <a:r>
              <a:rPr lang="ru-RU" dirty="0"/>
              <a:t>- выбор направления движения, исходя из ориентационной системы исходного пространства действия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центр - ориентация через круговой обзор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ось - ориентация через направленное движение и последовательность видовых кадров, перетекание - сложный маршрут движения и невозможность единовременного обзора и представления 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val="325887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5537" y="673256"/>
            <a:ext cx="5910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ГОЛУБЫЕ ПЕЩЕРЫ, ЗАКИНФ, ГРЕЦИЯ (</a:t>
            </a:r>
            <a:r>
              <a:rPr lang="en-US" dirty="0"/>
              <a:t>BLUE CAVES)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" y="1226373"/>
            <a:ext cx="7930279" cy="50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71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87" y="753035"/>
            <a:ext cx="7485388" cy="54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9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7985" y="479619"/>
            <a:ext cx="419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г. Суздаль, Владимирская 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2" y="1236514"/>
            <a:ext cx="3580194" cy="2410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68" y="1236514"/>
            <a:ext cx="7595739" cy="5063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1" y="3840580"/>
            <a:ext cx="3615311" cy="24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35" y="1208125"/>
            <a:ext cx="8566447" cy="5392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8587" y="284795"/>
            <a:ext cx="6569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Василий Поленов написал картину «Русская деревня» в 1889 году. На ней он изобразил типичное селение на русском Севере. </a:t>
            </a:r>
          </a:p>
        </p:txBody>
      </p:sp>
    </p:spTree>
    <p:extLst>
      <p:ext uri="{BB962C8B-B14F-4D97-AF65-F5344CB8AC3E}">
        <p14:creationId xmlns:p14="http://schemas.microsoft.com/office/powerpoint/2010/main" val="437238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505609"/>
            <a:ext cx="4842052" cy="60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4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Формирование пространства действия описывается через две базовые характеристики: </a:t>
            </a:r>
            <a:br>
              <a:rPr lang="ru-RU" sz="28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dirty="0" smtClean="0">
                <a:solidFill>
                  <a:srgbClr val="C00000"/>
                </a:solidFill>
              </a:rPr>
              <a:t>ограничение</a:t>
            </a:r>
            <a:r>
              <a:rPr lang="ru-RU" dirty="0"/>
              <a:t>, </a:t>
            </a:r>
            <a:r>
              <a:rPr lang="ru-RU" dirty="0" smtClean="0"/>
              <a:t>определяющее </a:t>
            </a:r>
            <a:r>
              <a:rPr lang="ru-RU" dirty="0"/>
              <a:t>возможность движения и возможность ориентации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стимулирование</a:t>
            </a:r>
            <a:r>
              <a:rPr lang="ru-RU" dirty="0" smtClean="0"/>
              <a:t>, </a:t>
            </a:r>
            <a:r>
              <a:rPr lang="ru-RU" dirty="0"/>
              <a:t>определяющее приоритет ориентации (доминанту), выбор направления движения, временное измерение.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384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"преграда - стимул 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Исходя из вышеизложенного, пространственная модель любого как архитектурного, так и природного объекта, может быть сведена к переменным характеристикам "преграды", выделяющим пространство действия и определяющим возможность перемещения и дополнена переменными "стимула", определяющими выбор приоритета ориентации/ направления движения/ действия и т.д. Описанная система "преграда - стимул " - универсальное природное коммуникационное средство. </a:t>
            </a:r>
          </a:p>
        </p:txBody>
      </p:sp>
    </p:spTree>
    <p:extLst>
      <p:ext uri="{BB962C8B-B14F-4D97-AF65-F5344CB8AC3E}">
        <p14:creationId xmlns:p14="http://schemas.microsoft.com/office/powerpoint/2010/main" val="1080525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Морфологическая характеристика образа интуиции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сенсорная </a:t>
            </a:r>
            <a:r>
              <a:rPr lang="ru-RU" dirty="0" smtClean="0"/>
              <a:t>модель </a:t>
            </a:r>
            <a:r>
              <a:rPr lang="ru-RU" dirty="0"/>
              <a:t>(табл. 4.1.2), строится на основе базовой пространственной модели. В отличие от пространственной модели, она демонстрирует специфику выделения обитаемого пространства как укрытия от неблагоприятных внешних факторов. Сенсорная модель характеризует специфику отношения человек - внешняя среда, степень изоляции и взаимодействия с окружающей средой за счет изменения морфологических характеристик "преграды". Характер ограничивающих элементов способствует созданию сенсорного </a:t>
            </a:r>
            <a:r>
              <a:rPr lang="ru-RU" dirty="0" smtClean="0"/>
              <a:t>микроклимата </a:t>
            </a:r>
            <a:r>
              <a:rPr lang="ru-RU" dirty="0"/>
              <a:t>в выделенном пространстве, который определяется биоклиматическими характеристиками (температурно-влажностный, световой и воздушный режим, </a:t>
            </a:r>
            <a:r>
              <a:rPr lang="ru-RU" dirty="0" err="1" smtClean="0"/>
              <a:t>энергоактивность</a:t>
            </a:r>
            <a:r>
              <a:rPr lang="ru-RU" dirty="0" smtClean="0"/>
              <a:t>) </a:t>
            </a:r>
            <a:r>
              <a:rPr lang="ru-RU" dirty="0"/>
              <a:t>и акустическими и тактильными характеристиками. </a:t>
            </a:r>
          </a:p>
        </p:txBody>
      </p:sp>
    </p:spTree>
    <p:extLst>
      <p:ext uri="{BB962C8B-B14F-4D97-AF65-F5344CB8AC3E}">
        <p14:creationId xmlns:p14="http://schemas.microsoft.com/office/powerpoint/2010/main" val="1903196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3413" r="3143" b="7050"/>
          <a:stretch/>
        </p:blipFill>
        <p:spPr>
          <a:xfrm>
            <a:off x="817582" y="231018"/>
            <a:ext cx="9488500" cy="639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56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92" y="4158168"/>
            <a:ext cx="7049484" cy="2372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4" y="322032"/>
            <a:ext cx="8392696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55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5" y="626183"/>
            <a:ext cx="5297133" cy="3397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76" y="626182"/>
            <a:ext cx="5223377" cy="33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91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9"/>
          <a:stretch/>
        </p:blipFill>
        <p:spPr>
          <a:xfrm>
            <a:off x="634701" y="404454"/>
            <a:ext cx="8287635" cy="49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76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0282" y="1472004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Недавно появилось уникальное нервное расстройство — «агорафобия». Многие люди говорят, что страдают от нее, неизменно испытывая некий страх или дискомфорт, всякий раз, когда им нужно </a:t>
            </a:r>
            <a:r>
              <a:rPr lang="ru-RU" dirty="0" smtClean="0"/>
              <a:t>перейти через </a:t>
            </a:r>
            <a:r>
              <a:rPr lang="ru-RU" dirty="0"/>
              <a:t>большое пустое пространство... Агорафобия — это </a:t>
            </a:r>
            <a:r>
              <a:rPr lang="ru-RU" dirty="0" smtClean="0"/>
              <a:t>совершенно новый </a:t>
            </a:r>
            <a:r>
              <a:rPr lang="ru-RU" dirty="0"/>
              <a:t>и современный недуг. Ощущение уюта на небольших старых площадях вполне естественно, и они кажутся такими огромными </a:t>
            </a:r>
            <a:r>
              <a:rPr lang="ru-RU" dirty="0" smtClean="0"/>
              <a:t>только в </a:t>
            </a:r>
            <a:r>
              <a:rPr lang="ru-RU" dirty="0"/>
              <a:t>нашей памяти, так как в нашем воображении величина художественного воздействия подменяет собой действительные размеры. На наших </a:t>
            </a:r>
            <a:r>
              <a:rPr lang="ru-RU" dirty="0" smtClean="0"/>
              <a:t>же современных </a:t>
            </a:r>
            <a:r>
              <a:rPr lang="ru-RU" dirty="0"/>
              <a:t>гигантских площадях с их зияющей пустотой и подавляющей скукой жители милых старых городков испытывают приступы </a:t>
            </a:r>
            <a:r>
              <a:rPr lang="ru-RU" dirty="0" smtClean="0"/>
              <a:t>этой распространенной </a:t>
            </a:r>
            <a:r>
              <a:rPr lang="ru-RU" dirty="0"/>
              <a:t>агорафобии.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317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Сенсорная модель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В отличие от пространственной модели, она демонстрирует специфику выделения обитаемого пространства как укрытия от неблагоприятных внешних факторов. Сенсорная модель характеризует специфику отношения человек - внешняя среда, степень изоляции и взаимодействия с окружающей средой за счет изменения морфологических характеристик "преграды". Характер ограничивающих элементов способствует созданию сенсорного </a:t>
            </a:r>
            <a:r>
              <a:rPr lang="ru-RU" dirty="0" smtClean="0"/>
              <a:t>микроклимата </a:t>
            </a:r>
            <a:r>
              <a:rPr lang="ru-RU" dirty="0"/>
              <a:t>в выделенном пространстве, который определяется биоклиматическими характеристиками(температурно-влажностный, световой и воздушный режим, </a:t>
            </a:r>
            <a:r>
              <a:rPr lang="ru-RU" dirty="0" err="1" smtClean="0"/>
              <a:t>энергоактивность</a:t>
            </a:r>
            <a:r>
              <a:rPr lang="ru-RU" dirty="0" smtClean="0"/>
              <a:t>) </a:t>
            </a:r>
            <a:r>
              <a:rPr lang="ru-RU" dirty="0"/>
              <a:t>акустическими и тактильными характеристиками.  </a:t>
            </a:r>
          </a:p>
        </p:txBody>
      </p:sp>
    </p:spTree>
    <p:extLst>
      <p:ext uri="{BB962C8B-B14F-4D97-AF65-F5344CB8AC3E}">
        <p14:creationId xmlns:p14="http://schemas.microsoft.com/office/powerpoint/2010/main" val="3160061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За основу построения модели взята связь морфологических характеристик "преграды" и биоклиматических характеристик микроклимата в выделенном пространстве. </a:t>
            </a:r>
            <a:endParaRPr lang="ru-RU" dirty="0" smtClean="0"/>
          </a:p>
          <a:p>
            <a:r>
              <a:rPr lang="ru-RU" dirty="0"/>
              <a:t>Рассмотрение "преграды" аналогично пространственной модели. В плоскости: барьер - защита от неблагоприятных воздействий, пустыня - полная открытость внешней среде. В пространстве: вертикальная "преграда" описывается через переменные "плоскость" и "контур". Крайняя пространственная ситуация - упаковка - полная изоляция от внешних воздействий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Промежуточные ситуации: помещение - выделение обитаемого пространства, изолированного от внешней среды, характеризуется переменными "контура": вместимость и направленность, условно определяя температурно-влажностный режим, воздушный режим, акустические характеристики, </a:t>
            </a:r>
            <a:r>
              <a:rPr lang="ru-RU" dirty="0" err="1"/>
              <a:t>энергоактивность</a:t>
            </a:r>
            <a:r>
              <a:rPr lang="ru-RU" dirty="0"/>
              <a:t>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6568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Изменяющийся характер "контура" преграды в зависимости от условно принятых благоприятных/ неблагоприятных внешних воздействий приобретает следующие характеристики: </a:t>
            </a:r>
            <a:br>
              <a:rPr lang="ru-RU" sz="28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786231"/>
            <a:ext cx="8946541" cy="3462168"/>
          </a:xfrm>
        </p:spPr>
        <p:txBody>
          <a:bodyPr/>
          <a:lstStyle/>
          <a:p>
            <a:r>
              <a:rPr lang="ru-RU" dirty="0" smtClean="0"/>
              <a:t>пластичность-линейность,</a:t>
            </a:r>
          </a:p>
          <a:p>
            <a:r>
              <a:rPr lang="ru-RU" dirty="0" smtClean="0"/>
              <a:t> </a:t>
            </a:r>
            <a:r>
              <a:rPr lang="ru-RU" dirty="0"/>
              <a:t>открытость-изоляция, </a:t>
            </a:r>
            <a:endParaRPr lang="ru-RU" dirty="0" smtClean="0"/>
          </a:p>
          <a:p>
            <a:r>
              <a:rPr lang="ru-RU" dirty="0" smtClean="0"/>
              <a:t>проницаемость-непроницаемость.</a:t>
            </a:r>
          </a:p>
          <a:p>
            <a:r>
              <a:rPr lang="ru-RU" dirty="0" smtClean="0"/>
              <a:t> </a:t>
            </a:r>
            <a:r>
              <a:rPr lang="ru-RU" dirty="0"/>
              <a:t>В сенсорной модели "плоскость" имеет дополнительные тактильные характеристики рельеф, фактура, текстура.</a:t>
            </a:r>
          </a:p>
        </p:txBody>
      </p:sp>
    </p:spTree>
    <p:extLst>
      <p:ext uri="{BB962C8B-B14F-4D97-AF65-F5344CB8AC3E}">
        <p14:creationId xmlns:p14="http://schemas.microsoft.com/office/powerpoint/2010/main" val="1445923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Основой ограничения/выделения пространства действия является "преграда". </a:t>
            </a:r>
            <a:br>
              <a:rPr lang="ru-RU" sz="28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Преграда </a:t>
            </a:r>
            <a:r>
              <a:rPr lang="ru-RU" dirty="0"/>
              <a:t>фиксирует границу, очерчивающую пространство действия человека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Моделирование ведется через определение пределов - крайних состояний.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Существование </a:t>
            </a:r>
            <a:r>
              <a:rPr lang="ru-RU" dirty="0"/>
              <a:t>горизонтальной плоскости как исходной точки для человека в пространстве принимается </a:t>
            </a:r>
            <a:r>
              <a:rPr lang="ru-RU" dirty="0" smtClean="0"/>
              <a:t>априори.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7964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1151684"/>
            <a:ext cx="4762500" cy="41243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81475" y="12931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Приена</a:t>
            </a:r>
            <a:r>
              <a:rPr lang="ru-RU" dirty="0"/>
              <a:t>. Жилой дом XXXIII (дом Патриция</a:t>
            </a:r>
            <a:r>
              <a:rPr lang="ru-RU" dirty="0" smtClean="0"/>
              <a:t>):</a:t>
            </a:r>
          </a:p>
          <a:p>
            <a:r>
              <a:rPr lang="ru-RU" dirty="0" smtClean="0"/>
              <a:t> </a:t>
            </a:r>
            <a:r>
              <a:rPr lang="ru-RU" dirty="0"/>
              <a:t>а — вход; б — двор; в — </a:t>
            </a:r>
            <a:r>
              <a:rPr lang="ru-RU" dirty="0" err="1"/>
              <a:t>ойкос</a:t>
            </a:r>
            <a:r>
              <a:rPr lang="ru-RU" dirty="0"/>
              <a:t>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60183" y="255048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Наиболее распространенным типом жилища в эпоху эллинизма был перистильный дом, сформировавшийся еще в V—IV вв. </a:t>
            </a:r>
            <a:r>
              <a:rPr lang="ru-RU" dirty="0"/>
              <a:t>до н.э. и особенно подходящий к условиям южного климата.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81475" y="431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От </a:t>
            </a:r>
            <a:r>
              <a:rPr lang="ru-RU" dirty="0" err="1"/>
              <a:t>греч.oikos</a:t>
            </a:r>
            <a:r>
              <a:rPr lang="ru-RU" dirty="0"/>
              <a:t> — жилище, дом, имущество, состояние, добро</a:t>
            </a:r>
          </a:p>
        </p:txBody>
      </p:sp>
    </p:spTree>
    <p:extLst>
      <p:ext uri="{BB962C8B-B14F-4D97-AF65-F5344CB8AC3E}">
        <p14:creationId xmlns:p14="http://schemas.microsoft.com/office/powerpoint/2010/main" val="3369877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0" y="559399"/>
            <a:ext cx="8697887" cy="43598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647" y="5363591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Делос. Дом на «Холме». Разрез, план</a:t>
            </a:r>
          </a:p>
        </p:txBody>
      </p:sp>
    </p:spTree>
    <p:extLst>
      <p:ext uri="{BB962C8B-B14F-4D97-AF65-F5344CB8AC3E}">
        <p14:creationId xmlns:p14="http://schemas.microsoft.com/office/powerpoint/2010/main" val="597583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образа узнавания </a:t>
            </a:r>
            <a:br>
              <a:rPr lang="ru-RU" dirty="0"/>
            </a:br>
            <a:r>
              <a:rPr lang="ru-RU" dirty="0"/>
              <a:t>образа интерпретации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3141233"/>
            <a:ext cx="8946541" cy="3107166"/>
          </a:xfrm>
        </p:spPr>
        <p:txBody>
          <a:bodyPr/>
          <a:lstStyle/>
          <a:p>
            <a:r>
              <a:rPr lang="ru-RU" dirty="0"/>
              <a:t>Морфологическая основа образа узнавания и образа интерпретации морфо-типическая модель, демонстрирующая связь морфологических характеристик с речевым эквивалентом, генерацию, накопление и сохранение </a:t>
            </a:r>
            <a:r>
              <a:rPr lang="ru-RU" dirty="0" smtClean="0"/>
              <a:t>информации.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318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Опознание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345167"/>
            <a:ext cx="8946541" cy="3903232"/>
          </a:xfrm>
        </p:spPr>
        <p:txBody>
          <a:bodyPr>
            <a:normAutofit/>
          </a:bodyPr>
          <a:lstStyle/>
          <a:p>
            <a:r>
              <a:rPr lang="ru-RU" dirty="0"/>
              <a:t>Опознание фиксирует более сложный характер связи объект - слово, основанный на анализе визуально воспринимаемой структуры облика архитектурного объекта и сопоставлении с существующим в сознании представлением о "типе" здания (по функциональному назначению). </a:t>
            </a:r>
            <a:endParaRPr lang="ru-RU" dirty="0" smtClean="0"/>
          </a:p>
          <a:p>
            <a:r>
              <a:rPr lang="ru-RU" dirty="0" smtClean="0"/>
              <a:t>"</a:t>
            </a:r>
            <a:r>
              <a:rPr lang="ru-RU" dirty="0"/>
              <a:t>Тип" в своей основе имеет структурный аналог, связывающий объемно-планировочную структуру здания и ее выражение в пластической структуре ограждающих "плоскостей" и "контура" здания. </a:t>
            </a:r>
          </a:p>
        </p:txBody>
      </p:sp>
    </p:spTree>
    <p:extLst>
      <p:ext uri="{BB962C8B-B14F-4D97-AF65-F5344CB8AC3E}">
        <p14:creationId xmlns:p14="http://schemas.microsoft.com/office/powerpoint/2010/main" val="33464400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828340"/>
            <a:ext cx="8946541" cy="5420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Объемно-планировочная структура здания определяется особенностями социального действия происходящего в нем, и характеризуется переменными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коммуникационный каркас и заполнение, зависящими от </a:t>
            </a:r>
            <a:r>
              <a:rPr lang="ru-RU" dirty="0" smtClean="0"/>
              <a:t>вместимости и </a:t>
            </a:r>
            <a:r>
              <a:rPr lang="ru-RU" dirty="0"/>
              <a:t>направленности 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Коммуникационный каркас определяет вертикальную (лестница, пандус, лифт и т.д.) и сагиттальную (коридор, галерея, холл) характеристику внутреннего пространства и их взаимосвязь (например, </a:t>
            </a:r>
            <a:r>
              <a:rPr lang="ru-RU" dirty="0" err="1"/>
              <a:t>многосветный</a:t>
            </a:r>
            <a:r>
              <a:rPr lang="ru-RU" dirty="0"/>
              <a:t> атриум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</a:t>
            </a:r>
            <a:r>
              <a:rPr lang="ru-RU" dirty="0"/>
              <a:t>заполнение - ячейки/залы различаются по вместимости в зависимости от необходимых пространственных характеристик предполагаемого социального </a:t>
            </a:r>
            <a:r>
              <a:rPr lang="ru-RU" dirty="0" smtClean="0"/>
              <a:t>взаимодействия </a:t>
            </a:r>
            <a:r>
              <a:rPr lang="ru-RU" dirty="0"/>
              <a:t>и определяют горизонтальную характеристику внутреннего пространства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Анфилада одновременно является и характеристикой заполнения и каркаса, т.к. является и местом пребывания и путем связи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Объемно планировочная структура здания может быть редуцирована до переменных "плоскость" и "контур", изменяющийся характер плоскостей (проницаемость/ непроницаемость), ограничивающих контур архитектурного объекта лежит в основе его пластической структуры.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916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Переменные, информирующие </a:t>
            </a:r>
            <a:r>
              <a:rPr lang="ru-RU" sz="2800" dirty="0"/>
              <a:t>о масштабе объекта и характере его поэтажных членений, являются рутинные формы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4877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Визуально воспринимаемая </a:t>
            </a:r>
            <a:r>
              <a:rPr lang="ru-RU" dirty="0"/>
              <a:t>структура облика не идентична пластической структуре объекта, т.к. предполагает сравнение, наличие эталона "рутинных форм" и его речевого эквивалента в сознании воспринимающего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Рутинные формы - традиционные элементы здания следует разделить на основные группы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указатели (окна, двери, лестницы/ пандусы</a:t>
            </a:r>
            <a:r>
              <a:rPr lang="ru-RU" dirty="0" smtClean="0"/>
              <a:t>),</a:t>
            </a:r>
          </a:p>
          <a:p>
            <a:r>
              <a:rPr lang="ru-RU" dirty="0" smtClean="0"/>
              <a:t> </a:t>
            </a:r>
            <a:r>
              <a:rPr lang="ru-RU" dirty="0"/>
              <a:t>входная группа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элементы соединения с землей (цоколь, решение первого этажа), </a:t>
            </a:r>
            <a:endParaRPr lang="ru-RU" dirty="0" smtClean="0"/>
          </a:p>
          <a:p>
            <a:r>
              <a:rPr lang="ru-RU" dirty="0" smtClean="0"/>
              <a:t>завершение </a:t>
            </a:r>
            <a:r>
              <a:rPr lang="ru-RU" dirty="0"/>
              <a:t>здания (кровля)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дополняют список типологические элементы здания, определяющие специфику и характер возможного социального взаимодействия (эркер, балкон, лоджия, терраса, солнце- и </a:t>
            </a:r>
            <a:r>
              <a:rPr lang="ru-RU" dirty="0" err="1"/>
              <a:t>осадкозащита</a:t>
            </a:r>
            <a:r>
              <a:rPr lang="ru-RU" dirty="0"/>
              <a:t> и т.д.). </a:t>
            </a:r>
          </a:p>
        </p:txBody>
      </p:sp>
    </p:spTree>
    <p:extLst>
      <p:ext uri="{BB962C8B-B14F-4D97-AF65-F5344CB8AC3E}">
        <p14:creationId xmlns:p14="http://schemas.microsoft.com/office/powerpoint/2010/main" val="733269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В зависимости от характера преграды складывается динамика отношений человек - объект - среда, раскрывающаяся: </a:t>
            </a:r>
            <a:br>
              <a:rPr lang="ru-RU" sz="28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- </a:t>
            </a:r>
            <a:r>
              <a:rPr lang="ru-RU" dirty="0"/>
              <a:t>в фиксации/ разрушении (и создании нового) пространственного уровня ориентации;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в определении степени включенности или изоляции внутреннего пространства объекта в пространственно-временной контекст окружения (одновременность переживания внешнего и внутреннего); </a:t>
            </a:r>
          </a:p>
          <a:p>
            <a:r>
              <a:rPr lang="ru-RU" dirty="0"/>
              <a:t>- в определении пластического отношения к окружению через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- традиционные приемы пластики непроницаемой ограждающей плоскости,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дезорганизацию, дублирование, искажение в зеркальном отражении ограждающей поверхности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- нивелирование, исчезновение, призрачность визуально проницаемой преграды,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поэтапное </a:t>
            </a:r>
            <a:r>
              <a:rPr lang="ru-RU" dirty="0" err="1"/>
              <a:t>дистанцирование</a:t>
            </a:r>
            <a:r>
              <a:rPr lang="ru-RU" dirty="0"/>
              <a:t> многоуровневой преграды,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неустойчивую геометрию контура, растворяющую форму объекта в среде, противопоставляющую себя традиционной </a:t>
            </a:r>
            <a:r>
              <a:rPr lang="ru-RU" dirty="0" err="1"/>
              <a:t>ортогональ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8909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Отношение объекта с культурой, историей раскрывается также через характеристики плоскости ограждения: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-традиционность рутинных форм визуально непроницаемых преград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-событийность нестабильных визуальных полей, создающих новые ориентационные системы объектов с прозрачными, отражающими, изменяющими свой контур преградами; </a:t>
            </a:r>
          </a:p>
          <a:p>
            <a:r>
              <a:rPr lang="ru-RU" dirty="0" smtClean="0"/>
              <a:t> </a:t>
            </a:r>
            <a:r>
              <a:rPr lang="ru-RU" dirty="0"/>
              <a:t>-парадоксальность геометрических смещений плоскостей ограждения. </a:t>
            </a:r>
          </a:p>
        </p:txBody>
      </p:sp>
    </p:spTree>
    <p:extLst>
      <p:ext uri="{BB962C8B-B14F-4D97-AF65-F5344CB8AC3E}">
        <p14:creationId xmlns:p14="http://schemas.microsoft.com/office/powerpoint/2010/main" val="1720029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3017" y="54617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Приена</a:t>
            </a:r>
            <a:r>
              <a:rPr lang="ru-RU" dirty="0"/>
              <a:t>. </a:t>
            </a:r>
            <a:r>
              <a:rPr lang="ru-RU" dirty="0" err="1"/>
              <a:t>Экклесиастерий</a:t>
            </a:r>
            <a:r>
              <a:rPr lang="ru-RU" dirty="0"/>
              <a:t>. Разрез, реконструкция интерьера, современный вид, план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85" y="952273"/>
            <a:ext cx="10058400" cy="4051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4027653"/>
            <a:ext cx="38100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5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806823"/>
            <a:ext cx="7881183" cy="47573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8898" y="56567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Приена</a:t>
            </a:r>
            <a:r>
              <a:rPr lang="ru-RU" dirty="0"/>
              <a:t>. </a:t>
            </a:r>
            <a:r>
              <a:rPr lang="ru-RU" dirty="0" smtClean="0"/>
              <a:t>Современный </a:t>
            </a:r>
            <a:r>
              <a:rPr lang="ru-RU" dirty="0"/>
              <a:t>вид, план, реконструкция общего вида со скеной, разрез, реконструкция скены</a:t>
            </a:r>
          </a:p>
        </p:txBody>
      </p:sp>
    </p:spTree>
    <p:extLst>
      <p:ext uri="{BB962C8B-B14F-4D97-AF65-F5344CB8AC3E}">
        <p14:creationId xmlns:p14="http://schemas.microsoft.com/office/powerpoint/2010/main" val="1626371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В плоскости "спереди-сзади" рассматривается два крайних проявления "преграды", фиксирующих запрет движения вперед: </a:t>
            </a:r>
            <a:br>
              <a:rPr lang="ru-RU" sz="2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отсутствие </a:t>
            </a:r>
            <a:r>
              <a:rPr lang="ru-RU" dirty="0"/>
              <a:t>продолжения горизонтальной поверхности - пропасть (запрет движения как фиксация опасности для жизнедеятельности организма)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невозможность движения из-за наличия вертикального препятствия барьера.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пропасть, и барьер являются элементарными ориентирами, фиксируя границу как запрет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7308329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2" y="707444"/>
            <a:ext cx="10058400" cy="4384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822" y="54402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Милет</a:t>
            </a:r>
            <a:r>
              <a:rPr lang="ru-RU" dirty="0"/>
              <a:t>. </a:t>
            </a:r>
            <a:r>
              <a:rPr lang="ru-RU" dirty="0" err="1"/>
              <a:t>Гимнасий</a:t>
            </a:r>
            <a:r>
              <a:rPr lang="ru-RU" dirty="0"/>
              <a:t>. План. Реконструкция внутреннего двора</a:t>
            </a:r>
          </a:p>
        </p:txBody>
      </p:sp>
    </p:spTree>
    <p:extLst>
      <p:ext uri="{BB962C8B-B14F-4D97-AF65-F5344CB8AC3E}">
        <p14:creationId xmlns:p14="http://schemas.microsoft.com/office/powerpoint/2010/main" val="3991153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2" y="361781"/>
            <a:ext cx="76200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53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9" y="408791"/>
            <a:ext cx="2570810" cy="3160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9" y="408791"/>
            <a:ext cx="7620000" cy="4476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4829" y="53864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Пергам. Вид на </a:t>
            </a:r>
            <a:r>
              <a:rPr lang="ru-RU" dirty="0" smtClean="0"/>
              <a:t>--------------- </a:t>
            </a:r>
            <a:r>
              <a:rPr lang="ru-RU" dirty="0"/>
              <a:t>в святилище Афины </a:t>
            </a:r>
            <a:r>
              <a:rPr lang="ru-RU" dirty="0" err="1"/>
              <a:t>Никофоры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37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621" y="56231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Магнесия</a:t>
            </a:r>
            <a:r>
              <a:rPr lang="ru-RU" dirty="0"/>
              <a:t> на Меандре. </a:t>
            </a:r>
            <a:r>
              <a:rPr lang="ru-RU" dirty="0" smtClean="0"/>
              <a:t>-------------------------Артемиды </a:t>
            </a:r>
            <a:r>
              <a:rPr lang="ru-RU" dirty="0" err="1"/>
              <a:t>Левкофриены</a:t>
            </a:r>
            <a:r>
              <a:rPr lang="ru-RU" dirty="0"/>
              <a:t>. План, фасад, разрез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1301620"/>
            <a:ext cx="4610714" cy="3308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79" y="1301620"/>
            <a:ext cx="6666371" cy="33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8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395" y="5944504"/>
            <a:ext cx="550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Элевсин</a:t>
            </a:r>
            <a:r>
              <a:rPr lang="ru-RU" dirty="0"/>
              <a:t>. Пропилеи. Капитель. Реконструкция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9" y="557324"/>
            <a:ext cx="5715000" cy="4581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47" y="709669"/>
            <a:ext cx="28575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4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92" y="338874"/>
            <a:ext cx="3259679" cy="54501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17884" y="6142274"/>
            <a:ext cx="225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Эфес. «Трофей»</a:t>
            </a:r>
          </a:p>
        </p:txBody>
      </p:sp>
    </p:spTree>
    <p:extLst>
      <p:ext uri="{BB962C8B-B14F-4D97-AF65-F5344CB8AC3E}">
        <p14:creationId xmlns:p14="http://schemas.microsoft.com/office/powerpoint/2010/main" val="1320955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70934" cy="1400530"/>
          </a:xfrm>
        </p:spPr>
        <p:txBody>
          <a:bodyPr/>
          <a:lstStyle/>
          <a:p>
            <a:r>
              <a:rPr lang="ru-RU" sz="3200" dirty="0" smtClean="0"/>
              <a:t>невербальная коммуникация </a:t>
            </a:r>
            <a:br>
              <a:rPr lang="ru-RU" sz="3200" dirty="0" smtClean="0"/>
            </a:br>
            <a:r>
              <a:rPr lang="ru-RU" sz="3200" dirty="0" smtClean="0"/>
              <a:t>человек </a:t>
            </a:r>
            <a:r>
              <a:rPr lang="ru-RU" sz="3200" dirty="0"/>
              <a:t>- предметно-пространственная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Переменные характеристики "преграды и стимула " определяют специфику невербальной коммуникации человек - предметно-пространственная среда и их можно считать естественным (природным) средством восприятия и взаимодействия с окружением. Эта коммуникативная система — привилегия не только архитектуры, но и природного окружения. В качестве "преграды " и "стимула " и архитектурный, и любой природный объект равноценны. </a:t>
            </a:r>
          </a:p>
        </p:txBody>
      </p:sp>
    </p:spTree>
    <p:extLst>
      <p:ext uri="{BB962C8B-B14F-4D97-AF65-F5344CB8AC3E}">
        <p14:creationId xmlns:p14="http://schemas.microsoft.com/office/powerpoint/2010/main" val="34978538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Джон Фрисби</a:t>
            </a:r>
          </a:p>
          <a:p>
            <a:pPr marL="0" indent="0">
              <a:buNone/>
            </a:pPr>
            <a:r>
              <a:rPr lang="ru-RU" dirty="0" smtClean="0"/>
              <a:t>Прямые </a:t>
            </a:r>
            <a:r>
              <a:rPr lang="ru-RU" dirty="0"/>
              <a:t>или изогнутые улицы:</a:t>
            </a:r>
          </a:p>
          <a:p>
            <a:pPr marL="0" indent="0">
              <a:buNone/>
            </a:pPr>
            <a:r>
              <a:rPr lang="ru-RU" dirty="0"/>
              <a:t>спорный рациональный дух</a:t>
            </a:r>
          </a:p>
          <a:p>
            <a:pPr marL="0" indent="0">
              <a:buNone/>
            </a:pPr>
            <a:r>
              <a:rPr lang="ru-RU" dirty="0"/>
              <a:t>современного </a:t>
            </a:r>
            <a:r>
              <a:rPr lang="ru-RU" dirty="0" err="1" smtClean="0"/>
              <a:t>метрополиса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93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6" y="271508"/>
            <a:ext cx="10058400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Барьер </a:t>
            </a:r>
            <a:r>
              <a:rPr lang="ru-RU" sz="2800" dirty="0"/>
              <a:t>в трехмерном пространстве описывается через две </a:t>
            </a:r>
            <a:r>
              <a:rPr lang="ru-RU" sz="2800" dirty="0" smtClean="0"/>
              <a:t>переменные: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плоскость (характеризуется проницаемостью/ непроницаемостью)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контур (характеризуется замкнутостью/ открытостью). </a:t>
            </a:r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переменными контур и плоскость описываются характеристики объема (преграда - точечный элемент); объем характеризуется формой, отвечающей за опознание объема и величиной, характеризующей возможные предметные действия (опереться, приподняться, сесть, лечь, обойти и т.д.). </a:t>
            </a:r>
          </a:p>
        </p:txBody>
      </p:sp>
    </p:spTree>
    <p:extLst>
      <p:ext uri="{BB962C8B-B14F-4D97-AF65-F5344CB8AC3E}">
        <p14:creationId xmlns:p14="http://schemas.microsoft.com/office/powerpoint/2010/main" val="39230839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442</TotalTime>
  <Words>2535</Words>
  <Application>Microsoft Office PowerPoint</Application>
  <PresentationFormat>Широкоэкранный</PresentationFormat>
  <Paragraphs>157</Paragraphs>
  <Slides>77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1" baseType="lpstr">
      <vt:lpstr>Arial</vt:lpstr>
      <vt:lpstr>Century Gothic</vt:lpstr>
      <vt:lpstr>Wingdings 3</vt:lpstr>
      <vt:lpstr>Ион</vt:lpstr>
      <vt:lpstr> Рассмотрение образа архитектурного объекта как структуры, каждая составляющая которой складывается под влиянием   чувственного восприятия определенных морфологических характеристик объекта и семиотических механизмов их интерпретации; в соответствии с образной структурой моделируется структура морфологическая; эти базовые структуры лежат в основе субъектно-ориентированной концепции формообразования</vt:lpstr>
      <vt:lpstr>Морфологическая структура архитектурного объекта </vt:lpstr>
      <vt:lpstr>Морфологическая структура архитектурного объекта </vt:lpstr>
      <vt:lpstr>Морфологическая основа образа ориентации</vt:lpstr>
      <vt:lpstr>Формирование пространства действия описывается через две базовые характеристики:  </vt:lpstr>
      <vt:lpstr>Основой ограничения/выделения пространства действия является "преграда".  </vt:lpstr>
      <vt:lpstr>В плоскости "спереди-сзади" рассматривается два крайних проявления "преграды", фиксирующих запрет движения вперед:  </vt:lpstr>
      <vt:lpstr>Презентация PowerPoint</vt:lpstr>
      <vt:lpstr> Барьер в трехмерном пространстве описывается через две переменные:</vt:lpstr>
      <vt:lpstr>выделим предельные ситуации для контура</vt:lpstr>
      <vt:lpstr>перфорация</vt:lpstr>
      <vt:lpstr>Через изменения характеристик контура и плоскости описываются остальные пространственные ситуации в той или иной степени ограничивающие и координирующие действия человека. </vt:lpstr>
      <vt:lpstr>ограда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бордюр</vt:lpstr>
      <vt:lpstr>Презентация PowerPoint</vt:lpstr>
      <vt:lpstr>Презентация PowerPoint</vt:lpstr>
      <vt:lpstr>Фрэнк Ллойд Райт </vt:lpstr>
      <vt:lpstr>Презентация PowerPoint</vt:lpstr>
      <vt:lpstr>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пространственные характеристики барьера </vt:lpstr>
      <vt:lpstr>Через изменения характеристик контура и плоскости описываются остальные пространственные ситуации</vt:lpstr>
      <vt:lpstr>Презентация PowerPoint</vt:lpstr>
      <vt:lpstr>Вместимость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Направленность</vt:lpstr>
      <vt:lpstr>Презентация PowerPoint</vt:lpstr>
      <vt:lpstr>Презентация PowerPoint</vt:lpstr>
      <vt:lpstr>Мотивация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"преграда - стимул "</vt:lpstr>
      <vt:lpstr>Морфологическая характеристика образа интуиции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Сенсорная модель</vt:lpstr>
      <vt:lpstr>Презентация PowerPoint</vt:lpstr>
      <vt:lpstr>Изменяющийся характер "контура" преграды в зависимости от условно принятых благоприятных/ неблагоприятных внешних воздействий приобретает следующие характеристики:  </vt:lpstr>
      <vt:lpstr>Презентация PowerPoint</vt:lpstr>
      <vt:lpstr>Презентация PowerPoint</vt:lpstr>
      <vt:lpstr>образа узнавания  образа интерпретации</vt:lpstr>
      <vt:lpstr>Опознание</vt:lpstr>
      <vt:lpstr>Презентация PowerPoint</vt:lpstr>
      <vt:lpstr>Переменные, информирующие о масштабе объекта и характере его поэтажных членений, являются рутинные формы</vt:lpstr>
      <vt:lpstr>В зависимости от характера преграды складывается динамика отношений человек - объект - среда, раскрывающаяся:  </vt:lpstr>
      <vt:lpstr>Отношение объекта с культурой, историей раскрывается также через характеристики плоскости ограждения: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невербальная коммуникация  человек - предметно-пространственная среда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2020-10-22T13:40:03Z</dcterms:created>
  <dcterms:modified xsi:type="dcterms:W3CDTF">2020-11-05T16:45:57Z</dcterms:modified>
</cp:coreProperties>
</file>