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3" r:id="rId6"/>
    <p:sldId id="267" r:id="rId7"/>
    <p:sldId id="264" r:id="rId8"/>
    <p:sldId id="265" r:id="rId9"/>
    <p:sldId id="266" r:id="rId10"/>
    <p:sldId id="261" r:id="rId11"/>
    <p:sldId id="268" r:id="rId12"/>
    <p:sldId id="262" r:id="rId13"/>
    <p:sldId id="269"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A46AC-06FE-40DF-9AA6-32972E2D6DE5}" type="datetimeFigureOut">
              <a:rPr lang="ru-RU" smtClean="0"/>
              <a:t>07.05.2020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DFC3E-2A39-4161-9842-019E32D513BD}"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B6DFC3E-2A39-4161-9842-019E32D513BD}" type="slidenum">
              <a:rPr lang="ru-RU" smtClean="0"/>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484784"/>
            <a:ext cx="7772400" cy="1470025"/>
          </a:xfrm>
        </p:spPr>
        <p:txBody>
          <a:bodyPr>
            <a:noAutofit/>
          </a:bodyPr>
          <a:lstStyle/>
          <a:p>
            <a:r>
              <a:rPr lang="ru-RU" sz="4800" b="1" dirty="0" smtClean="0"/>
              <a:t>Основы </a:t>
            </a:r>
            <a:r>
              <a:rPr lang="ru-RU" sz="4800" b="1" dirty="0" err="1" smtClean="0"/>
              <a:t>автотехнической</a:t>
            </a:r>
            <a:r>
              <a:rPr lang="ru-RU" sz="4800" b="1" dirty="0" smtClean="0"/>
              <a:t> экспертизы</a:t>
            </a:r>
            <a:endParaRPr lang="ru-RU" sz="4800" b="1" dirty="0"/>
          </a:p>
        </p:txBody>
      </p:sp>
      <p:sp>
        <p:nvSpPr>
          <p:cNvPr id="2050" name="AutoShape 2" descr="Как правильно измерять штангенциркулем размеры: устройство прибора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Как правильно измерять штангенциркулем размеры: устройство прибора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6" name="Picture 8" descr="Проверка компрессии двигателя автомобиля - результаты измерения"/>
          <p:cNvPicPr>
            <a:picLocks noChangeAspect="1" noChangeArrowheads="1"/>
          </p:cNvPicPr>
          <p:nvPr/>
        </p:nvPicPr>
        <p:blipFill>
          <a:blip r:embed="rId2" cstate="print"/>
          <a:srcRect/>
          <a:stretch>
            <a:fillRect/>
          </a:stretch>
        </p:blipFill>
        <p:spPr bwMode="auto">
          <a:xfrm>
            <a:off x="1763688" y="3068960"/>
            <a:ext cx="5569716" cy="33843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Autofit/>
          </a:bodyPr>
          <a:lstStyle/>
          <a:p>
            <a:r>
              <a:rPr lang="ru-RU" sz="3200" b="1" dirty="0" smtClean="0"/>
              <a:t>Исследование технического состояния деталей и узлов автотранспортных </a:t>
            </a:r>
            <a:r>
              <a:rPr lang="ru-RU" sz="3200" b="1" dirty="0" smtClean="0"/>
              <a:t>средств</a:t>
            </a:r>
            <a:endParaRPr lang="ru-RU" sz="3200" b="1" dirty="0"/>
          </a:p>
        </p:txBody>
      </p:sp>
      <p:sp>
        <p:nvSpPr>
          <p:cNvPr id="3" name="Содержимое 2"/>
          <p:cNvSpPr>
            <a:spLocks noGrp="1"/>
          </p:cNvSpPr>
          <p:nvPr>
            <p:ph idx="1"/>
          </p:nvPr>
        </p:nvSpPr>
        <p:spPr>
          <a:xfrm>
            <a:off x="467544" y="1988840"/>
            <a:ext cx="8229600" cy="3312368"/>
          </a:xfrm>
        </p:spPr>
        <p:txBody>
          <a:bodyPr>
            <a:normAutofit/>
          </a:bodyPr>
          <a:lstStyle/>
          <a:p>
            <a:pPr marL="0" indent="354013" algn="just">
              <a:buNone/>
            </a:pPr>
            <a:r>
              <a:rPr lang="ru-RU" sz="2400" b="1" dirty="0" smtClean="0"/>
              <a:t>Техническое состояние автомобиля </a:t>
            </a:r>
            <a:r>
              <a:rPr lang="ru-RU" sz="2400" dirty="0" smtClean="0"/>
              <a:t>(агрегата, механизма, соединения) определяется совокупностью изменяющихся свойств его элементов, характеризующих текущим значением </a:t>
            </a:r>
            <a:r>
              <a:rPr lang="ru-RU" sz="2400" dirty="0" smtClean="0"/>
              <a:t>конструктивных </a:t>
            </a:r>
            <a:r>
              <a:rPr lang="ru-RU" sz="2400" dirty="0" smtClean="0"/>
              <a:t>параметров</a:t>
            </a:r>
            <a:r>
              <a:rPr lang="ru-RU" sz="2400" dirty="0" smtClean="0"/>
              <a:t>.</a:t>
            </a:r>
          </a:p>
          <a:p>
            <a:pPr marL="0" indent="354013" algn="just">
              <a:buNone/>
            </a:pPr>
            <a:r>
              <a:rPr lang="ru-RU" sz="2400" dirty="0" smtClean="0"/>
              <a:t>Каждый агрегат, механизм и соединение характеризуется соответствующими конструктивными параметрами. Например, деталь может иметь такие конструктивные параметры как размер, вид материала, конфигурация и т.п.</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Autofit/>
          </a:bodyPr>
          <a:lstStyle/>
          <a:p>
            <a:r>
              <a:rPr lang="ru-RU" sz="3200" b="1" dirty="0" smtClean="0"/>
              <a:t>Исследование технического состояния деталей и узлов автотранспортных средств</a:t>
            </a:r>
            <a:endParaRPr lang="ru-RU" sz="3200" b="1" dirty="0"/>
          </a:p>
        </p:txBody>
      </p:sp>
      <p:graphicFrame>
        <p:nvGraphicFramePr>
          <p:cNvPr id="4" name="Таблица 3"/>
          <p:cNvGraphicFramePr>
            <a:graphicFrameLocks noGrp="1"/>
          </p:cNvGraphicFramePr>
          <p:nvPr/>
        </p:nvGraphicFramePr>
        <p:xfrm>
          <a:off x="395536" y="1844824"/>
          <a:ext cx="8424937" cy="4185666"/>
        </p:xfrm>
        <a:graphic>
          <a:graphicData uri="http://schemas.openxmlformats.org/drawingml/2006/table">
            <a:tbl>
              <a:tblPr/>
              <a:tblGrid>
                <a:gridCol w="2091490"/>
                <a:gridCol w="1248204"/>
                <a:gridCol w="5085243"/>
              </a:tblGrid>
              <a:tr h="0">
                <a:tc>
                  <a:txBody>
                    <a:bodyPr/>
                    <a:lstStyle/>
                    <a:p>
                      <a:pPr algn="ctr">
                        <a:lnSpc>
                          <a:spcPct val="115000"/>
                        </a:lnSpc>
                        <a:spcAft>
                          <a:spcPts val="0"/>
                        </a:spcAft>
                      </a:pPr>
                      <a:r>
                        <a:rPr lang="ru-RU" sz="2000" b="1" dirty="0">
                          <a:latin typeface="Calibri"/>
                          <a:ea typeface="Calibri"/>
                          <a:cs typeface="Times New Roman"/>
                        </a:rPr>
                        <a:t>Конструктивный элемент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Calibri"/>
                          <a:ea typeface="Calibri"/>
                          <a:cs typeface="Times New Roman"/>
                        </a:rPr>
                        <a:t>Число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Calibri"/>
                          <a:ea typeface="Calibri"/>
                          <a:cs typeface="Times New Roman"/>
                        </a:rPr>
                        <a:t>Конструктивный параметр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2000" dirty="0">
                          <a:latin typeface="Calibri"/>
                          <a:ea typeface="Calibri"/>
                          <a:cs typeface="Times New Roman"/>
                        </a:rPr>
                        <a:t>Агрегат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Calibri"/>
                          <a:ea typeface="Calibri"/>
                          <a:cs typeface="Times New Roman"/>
                        </a:rPr>
                        <a:t>15…20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Calibri"/>
                          <a:ea typeface="Calibri"/>
                          <a:cs typeface="Times New Roman"/>
                        </a:rPr>
                        <a:t>Кинематическая схема, степень подвижности, структурная формула. Вид соединения, передач, опор и уплотнений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2000">
                          <a:latin typeface="Calibri"/>
                          <a:ea typeface="Calibri"/>
                          <a:cs typeface="Times New Roman"/>
                        </a:rPr>
                        <a:t>Узел, механизм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Calibri"/>
                          <a:ea typeface="Calibri"/>
                          <a:cs typeface="Times New Roman"/>
                        </a:rPr>
                        <a:t>70…90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Calibri"/>
                          <a:ea typeface="Calibri"/>
                          <a:cs typeface="Times New Roman"/>
                        </a:rPr>
                        <a:t>Взаимное расположение деталей и узлов. Присоединенные размеры, зазоры, люфты, ходы.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2000">
                          <a:latin typeface="Calibri"/>
                          <a:ea typeface="Calibri"/>
                          <a:cs typeface="Times New Roman"/>
                        </a:rPr>
                        <a:t>Деталь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Calibri"/>
                          <a:ea typeface="Calibri"/>
                          <a:cs typeface="Times New Roman"/>
                        </a:rPr>
                        <a:t>15 000…. …..25 000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Calibri"/>
                          <a:ea typeface="Calibri"/>
                          <a:cs typeface="Times New Roman"/>
                        </a:rPr>
                        <a:t>Размер и конфигурация Вид материала, прочность Качество и точность обработки Характер взаимодействия и перемещения и др.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395536" y="1412776"/>
            <a:ext cx="7527702" cy="400110"/>
          </a:xfrm>
          <a:prstGeom prst="rect">
            <a:avLst/>
          </a:prstGeom>
        </p:spPr>
        <p:txBody>
          <a:bodyPr wrap="none">
            <a:spAutoFit/>
          </a:bodyPr>
          <a:lstStyle/>
          <a:p>
            <a:r>
              <a:rPr lang="ru-RU" sz="2000" dirty="0" smtClean="0"/>
              <a:t>Таблица 1 - Конструктивные элементы автомобиля и их параметры</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38138"/>
          </a:xfrm>
        </p:spPr>
        <p:txBody>
          <a:bodyPr>
            <a:noAutofit/>
          </a:bodyPr>
          <a:lstStyle/>
          <a:p>
            <a:r>
              <a:rPr lang="ru-RU" sz="3200" b="1" dirty="0" smtClean="0"/>
              <a:t>Исследование технического состояния деталей и узлов автотранспортных </a:t>
            </a:r>
            <a:r>
              <a:rPr lang="ru-RU" sz="3200" b="1" dirty="0" smtClean="0"/>
              <a:t>средств</a:t>
            </a:r>
            <a:endParaRPr lang="ru-RU" sz="3200" b="1" dirty="0"/>
          </a:p>
        </p:txBody>
      </p:sp>
      <p:sp>
        <p:nvSpPr>
          <p:cNvPr id="3" name="Содержимое 2"/>
          <p:cNvSpPr>
            <a:spLocks noGrp="1"/>
          </p:cNvSpPr>
          <p:nvPr>
            <p:ph idx="1"/>
          </p:nvPr>
        </p:nvSpPr>
        <p:spPr>
          <a:xfrm>
            <a:off x="467544" y="1484784"/>
            <a:ext cx="8229600" cy="4752528"/>
          </a:xfrm>
        </p:spPr>
        <p:txBody>
          <a:bodyPr>
            <a:normAutofit/>
          </a:bodyPr>
          <a:lstStyle/>
          <a:p>
            <a:pPr marL="0" indent="354013" algn="just">
              <a:buNone/>
            </a:pPr>
            <a:r>
              <a:rPr lang="ru-RU" sz="2000" dirty="0" smtClean="0"/>
              <a:t>Основными постоянно действующими причинами изменения технического состояния автомобиля (агрегатов, механизмов и соединения) являются следующие: 1) </a:t>
            </a:r>
            <a:r>
              <a:rPr lang="ru-RU" sz="2000" dirty="0" err="1" smtClean="0"/>
              <a:t>нагружение</a:t>
            </a:r>
            <a:r>
              <a:rPr lang="ru-RU" sz="2000" dirty="0" smtClean="0"/>
              <a:t> элементов; 2) взаимное перемещение элементов; 3) воздействие тепловой и электрической энергии; 4) воздействие химических активных элементов; 5) воздействие внешней среды (влага, ветер, температура, солнечная радиация); 6) воздействие оператора и др</a:t>
            </a:r>
            <a:r>
              <a:rPr lang="ru-RU" sz="2000" dirty="0" smtClean="0"/>
              <a:t>.</a:t>
            </a:r>
          </a:p>
          <a:p>
            <a:pPr marL="0" indent="354013" algn="just">
              <a:buNone/>
            </a:pPr>
            <a:r>
              <a:rPr lang="ru-RU" sz="2000" dirty="0" smtClean="0"/>
              <a:t>К внешним признакам проявления воздействия на автомобиль (агрегаты, механизмы и соединения) основных постоянно действующих причин следует отнести: 1) изнашивание; 2) коррозию; 3) усталостное разрушение; 4) пластические деформации и разрушения; 5) температурные разрушения и изменения; 6) старение и др. Следует отметить, что такое внешнее проявление воздействие вызывает нарушение в работе </a:t>
            </a:r>
            <a:r>
              <a:rPr lang="ru-RU" sz="2000" dirty="0" smtClean="0"/>
              <a:t>автомобиля.</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38138"/>
          </a:xfrm>
        </p:spPr>
        <p:txBody>
          <a:bodyPr>
            <a:noAutofit/>
          </a:bodyPr>
          <a:lstStyle/>
          <a:p>
            <a:r>
              <a:rPr lang="ru-RU" sz="3200" b="1" dirty="0" smtClean="0"/>
              <a:t>Исследование технического состояния деталей и узлов автотранспортных </a:t>
            </a:r>
            <a:r>
              <a:rPr lang="ru-RU" sz="3200" b="1" dirty="0" smtClean="0"/>
              <a:t>средств.</a:t>
            </a:r>
            <a:br>
              <a:rPr lang="ru-RU" sz="3200" b="1" dirty="0" smtClean="0"/>
            </a:br>
            <a:r>
              <a:rPr lang="ru-RU" sz="3200" dirty="0" smtClean="0"/>
              <a:t> </a:t>
            </a:r>
            <a:r>
              <a:rPr lang="ru-RU" sz="3200" b="1" dirty="0" smtClean="0"/>
              <a:t>Методы, способы и средства определения технического </a:t>
            </a:r>
            <a:r>
              <a:rPr lang="ru-RU" sz="3200" b="1" dirty="0" smtClean="0"/>
              <a:t>состояния</a:t>
            </a:r>
            <a:endParaRPr lang="ru-RU" sz="3200" b="1" dirty="0"/>
          </a:p>
        </p:txBody>
      </p:sp>
      <p:sp>
        <p:nvSpPr>
          <p:cNvPr id="3" name="Содержимое 2"/>
          <p:cNvSpPr>
            <a:spLocks noGrp="1"/>
          </p:cNvSpPr>
          <p:nvPr>
            <p:ph idx="1"/>
          </p:nvPr>
        </p:nvSpPr>
        <p:spPr>
          <a:xfrm>
            <a:off x="467544" y="2204864"/>
            <a:ext cx="8229600" cy="4248472"/>
          </a:xfrm>
        </p:spPr>
        <p:txBody>
          <a:bodyPr>
            <a:normAutofit lnSpcReduction="10000"/>
          </a:bodyPr>
          <a:lstStyle/>
          <a:p>
            <a:pPr marL="0" indent="354013" algn="just">
              <a:buAutoNum type="arabicPeriod"/>
            </a:pPr>
            <a:r>
              <a:rPr lang="ru-RU" sz="2000" b="1" dirty="0" smtClean="0"/>
              <a:t>Прямой - контактный метод </a:t>
            </a:r>
            <a:r>
              <a:rPr lang="ru-RU" sz="2000" dirty="0" smtClean="0"/>
              <a:t>непосредственного измерения конструктивного параметра.</a:t>
            </a:r>
          </a:p>
          <a:p>
            <a:pPr marL="0" indent="354013" algn="just">
              <a:buNone/>
            </a:pPr>
            <a:r>
              <a:rPr lang="ru-RU" sz="2000" u="sng" dirty="0" smtClean="0"/>
              <a:t>Преимущества</a:t>
            </a:r>
            <a:r>
              <a:rPr lang="ru-RU" sz="2000" dirty="0" smtClean="0"/>
              <a:t>: </a:t>
            </a:r>
            <a:r>
              <a:rPr lang="ru-RU" sz="2000" dirty="0" smtClean="0">
                <a:ea typeface="Calibri"/>
                <a:cs typeface="Times New Roman"/>
              </a:rPr>
              <a:t>наглядность, достоверность, </a:t>
            </a:r>
            <a:r>
              <a:rPr lang="ru-RU" sz="2000" dirty="0" smtClean="0">
                <a:ea typeface="Calibri"/>
                <a:cs typeface="Times New Roman"/>
              </a:rPr>
              <a:t>достаточно простой инструмент </a:t>
            </a:r>
            <a:r>
              <a:rPr lang="ru-RU" sz="2000" dirty="0" smtClean="0">
                <a:ea typeface="Calibri"/>
                <a:cs typeface="Times New Roman"/>
              </a:rPr>
              <a:t>, </a:t>
            </a:r>
            <a:r>
              <a:rPr lang="ru-RU" sz="2000" dirty="0" smtClean="0">
                <a:ea typeface="Calibri"/>
                <a:cs typeface="Times New Roman"/>
              </a:rPr>
              <a:t>простые </a:t>
            </a:r>
            <a:r>
              <a:rPr lang="ru-RU" sz="2000" dirty="0" smtClean="0">
                <a:ea typeface="Calibri"/>
                <a:cs typeface="Times New Roman"/>
              </a:rPr>
              <a:t>технологии.</a:t>
            </a:r>
            <a:endParaRPr lang="ru-RU" sz="2000" dirty="0" smtClean="0"/>
          </a:p>
          <a:p>
            <a:pPr marL="0" indent="354013" algn="just">
              <a:buNone/>
            </a:pPr>
            <a:r>
              <a:rPr lang="ru-RU" sz="2000" u="sng" dirty="0" smtClean="0"/>
              <a:t>Недостатки</a:t>
            </a:r>
            <a:r>
              <a:rPr lang="ru-RU" sz="2000" dirty="0" smtClean="0"/>
              <a:t>: </a:t>
            </a:r>
            <a:r>
              <a:rPr lang="ru-RU" sz="2000" dirty="0" smtClean="0">
                <a:ea typeface="Calibri"/>
                <a:cs typeface="Times New Roman"/>
              </a:rPr>
              <a:t>необходимость </a:t>
            </a:r>
            <a:r>
              <a:rPr lang="ru-RU" sz="2000" dirty="0" smtClean="0">
                <a:ea typeface="Calibri"/>
                <a:cs typeface="Times New Roman"/>
              </a:rPr>
              <a:t>частичной или полной разборки </a:t>
            </a:r>
            <a:r>
              <a:rPr lang="ru-RU" sz="2000" dirty="0" smtClean="0">
                <a:ea typeface="Calibri"/>
                <a:cs typeface="Times New Roman"/>
              </a:rPr>
              <a:t>,большая трудоемкость, нарушение приработки, невозможность  комплексного контроля сложных систем.</a:t>
            </a:r>
            <a:endParaRPr lang="ru-RU" sz="2000" dirty="0" smtClean="0"/>
          </a:p>
          <a:p>
            <a:pPr marL="0" indent="0" algn="just">
              <a:buNone/>
            </a:pPr>
            <a:r>
              <a:rPr lang="ru-RU" sz="2000" b="1" dirty="0" smtClean="0"/>
              <a:t>2. Косвенный – диагностический метод </a:t>
            </a:r>
            <a:r>
              <a:rPr lang="ru-RU" sz="2000" dirty="0" smtClean="0"/>
              <a:t>определения технического состояния по косвенным </a:t>
            </a:r>
            <a:r>
              <a:rPr lang="ru-RU" sz="2000" dirty="0" err="1" smtClean="0"/>
              <a:t>диагностичесим</a:t>
            </a:r>
            <a:r>
              <a:rPr lang="ru-RU" sz="2000" dirty="0" smtClean="0"/>
              <a:t> параметрам.</a:t>
            </a:r>
          </a:p>
          <a:p>
            <a:pPr marL="0" indent="354013" algn="just">
              <a:buNone/>
            </a:pPr>
            <a:r>
              <a:rPr lang="ru-RU" sz="2000" u="sng" dirty="0" smtClean="0"/>
              <a:t>Преимущества</a:t>
            </a:r>
            <a:r>
              <a:rPr lang="ru-RU" sz="2000" dirty="0" smtClean="0"/>
              <a:t>: </a:t>
            </a:r>
            <a:r>
              <a:rPr lang="ru-RU" sz="2000" dirty="0" smtClean="0">
                <a:ea typeface="Calibri"/>
                <a:cs typeface="Times New Roman"/>
              </a:rPr>
              <a:t>меньшая </a:t>
            </a:r>
            <a:r>
              <a:rPr lang="ru-RU" sz="2000" dirty="0" smtClean="0">
                <a:ea typeface="Calibri"/>
                <a:cs typeface="Times New Roman"/>
              </a:rPr>
              <a:t>трудоемкость </a:t>
            </a:r>
            <a:r>
              <a:rPr lang="ru-RU" sz="2000" dirty="0" smtClean="0">
                <a:ea typeface="Calibri"/>
                <a:cs typeface="Times New Roman"/>
              </a:rPr>
              <a:t>, </a:t>
            </a:r>
            <a:r>
              <a:rPr lang="ru-RU" sz="2000" dirty="0" smtClean="0">
                <a:ea typeface="Calibri"/>
                <a:cs typeface="Times New Roman"/>
              </a:rPr>
              <a:t>оперативность </a:t>
            </a:r>
            <a:r>
              <a:rPr lang="ru-RU" sz="2000" dirty="0" smtClean="0">
                <a:ea typeface="Calibri"/>
                <a:cs typeface="Times New Roman"/>
              </a:rPr>
              <a:t>, </a:t>
            </a:r>
            <a:r>
              <a:rPr lang="ru-RU" sz="2000" dirty="0" smtClean="0">
                <a:ea typeface="Calibri"/>
                <a:cs typeface="Times New Roman"/>
              </a:rPr>
              <a:t>возможность контроля </a:t>
            </a:r>
            <a:r>
              <a:rPr lang="ru-RU" sz="2000" dirty="0" err="1" smtClean="0">
                <a:ea typeface="Calibri"/>
                <a:cs typeface="Times New Roman"/>
              </a:rPr>
              <a:t>неразбираемых</a:t>
            </a:r>
            <a:r>
              <a:rPr lang="ru-RU" sz="2000" dirty="0" smtClean="0">
                <a:ea typeface="Calibri"/>
                <a:cs typeface="Times New Roman"/>
              </a:rPr>
              <a:t> систем </a:t>
            </a:r>
            <a:r>
              <a:rPr lang="ru-RU" sz="2000" dirty="0" smtClean="0">
                <a:ea typeface="Calibri"/>
                <a:cs typeface="Times New Roman"/>
              </a:rPr>
              <a:t>, </a:t>
            </a:r>
            <a:endParaRPr lang="ru-RU" sz="2000" dirty="0" smtClean="0"/>
          </a:p>
          <a:p>
            <a:pPr marL="0" indent="354013" algn="just">
              <a:buNone/>
            </a:pPr>
            <a:r>
              <a:rPr lang="ru-RU" sz="2000" u="sng" dirty="0" smtClean="0"/>
              <a:t>Недостатки:</a:t>
            </a:r>
            <a:r>
              <a:rPr lang="ru-RU" sz="2000" dirty="0" smtClean="0"/>
              <a:t> </a:t>
            </a:r>
            <a:r>
              <a:rPr lang="ru-RU" sz="2000" dirty="0" smtClean="0">
                <a:ea typeface="Calibri"/>
                <a:cs typeface="Times New Roman"/>
              </a:rPr>
              <a:t>сложность и </a:t>
            </a:r>
            <a:r>
              <a:rPr lang="ru-RU" sz="2000" dirty="0" smtClean="0">
                <a:ea typeface="Calibri"/>
                <a:cs typeface="Times New Roman"/>
              </a:rPr>
              <a:t>большая </a:t>
            </a:r>
            <a:r>
              <a:rPr lang="ru-RU" sz="2000" dirty="0" smtClean="0">
                <a:ea typeface="Calibri"/>
                <a:cs typeface="Times New Roman"/>
              </a:rPr>
              <a:t>стоимость диагностического оборудования, повышенные требования к </a:t>
            </a:r>
            <a:r>
              <a:rPr lang="ru-RU" sz="2000" dirty="0" err="1" smtClean="0">
                <a:ea typeface="Calibri"/>
                <a:cs typeface="Times New Roman"/>
              </a:rPr>
              <a:t>валификации</a:t>
            </a:r>
            <a:r>
              <a:rPr lang="ru-RU" sz="2000" dirty="0" smtClean="0">
                <a:ea typeface="Calibri"/>
                <a:cs typeface="Times New Roman"/>
              </a:rPr>
              <a:t> персонала, необходимость метрологического контроля оборудования.</a:t>
            </a:r>
            <a:endParaRPr lang="ru-RU" sz="2000" dirty="0" smtClean="0"/>
          </a:p>
          <a:p>
            <a:pPr marL="0" indent="354013" algn="just">
              <a:buAutoNum type="arabicPeriod"/>
            </a:pPr>
            <a:endParaRPr lang="ru-RU" sz="2000" dirty="0" smtClean="0"/>
          </a:p>
          <a:p>
            <a:pPr marL="0" indent="354013" algn="just">
              <a:buAutoNum type="arabicPeriod"/>
            </a:pP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48072"/>
          </a:xfrm>
        </p:spPr>
        <p:txBody>
          <a:bodyPr>
            <a:noAutofit/>
          </a:bodyPr>
          <a:lstStyle/>
          <a:p>
            <a:r>
              <a:rPr lang="ru-RU" sz="2400" b="1" dirty="0" smtClean="0"/>
              <a:t/>
            </a:r>
            <a:br>
              <a:rPr lang="ru-RU" sz="2400" b="1" dirty="0" smtClean="0"/>
            </a:br>
            <a:r>
              <a:rPr lang="ru-RU" sz="2400" dirty="0" smtClean="0"/>
              <a:t> </a:t>
            </a:r>
            <a:r>
              <a:rPr lang="ru-RU" sz="2400" b="1" dirty="0" smtClean="0"/>
              <a:t>Методы, способы и средства определения технического </a:t>
            </a:r>
            <a:r>
              <a:rPr lang="ru-RU" sz="2400" b="1" dirty="0" smtClean="0"/>
              <a:t>состояния автомобилей</a:t>
            </a:r>
            <a:endParaRPr lang="ru-RU" sz="2400" b="1" dirty="0"/>
          </a:p>
        </p:txBody>
      </p:sp>
      <p:sp>
        <p:nvSpPr>
          <p:cNvPr id="3" name="Содержимое 2"/>
          <p:cNvSpPr>
            <a:spLocks noGrp="1"/>
          </p:cNvSpPr>
          <p:nvPr>
            <p:ph idx="1"/>
          </p:nvPr>
        </p:nvSpPr>
        <p:spPr>
          <a:xfrm>
            <a:off x="467544" y="1124744"/>
            <a:ext cx="8229600" cy="1080120"/>
          </a:xfrm>
        </p:spPr>
        <p:txBody>
          <a:bodyPr>
            <a:normAutofit/>
          </a:bodyPr>
          <a:lstStyle/>
          <a:p>
            <a:pPr marL="0" indent="354013" algn="just">
              <a:buNone/>
            </a:pPr>
            <a:r>
              <a:rPr lang="ru-RU" sz="2000" b="1" dirty="0" smtClean="0"/>
              <a:t>Примеры </a:t>
            </a:r>
            <a:r>
              <a:rPr lang="ru-RU" sz="2000" b="1" dirty="0" err="1" smtClean="0"/>
              <a:t>примененя</a:t>
            </a:r>
            <a:r>
              <a:rPr lang="ru-RU" sz="2000" b="1" dirty="0" smtClean="0"/>
              <a:t> прямого - контактного метода </a:t>
            </a:r>
            <a:r>
              <a:rPr lang="ru-RU" sz="2000" dirty="0" smtClean="0"/>
              <a:t>непосредственного измерения конструктивных параметров при проведении </a:t>
            </a:r>
            <a:r>
              <a:rPr lang="ru-RU" sz="2000" dirty="0" err="1" smtClean="0"/>
              <a:t>автотехнической</a:t>
            </a:r>
            <a:r>
              <a:rPr lang="ru-RU" sz="2000" dirty="0" smtClean="0"/>
              <a:t> экспертизы.</a:t>
            </a:r>
          </a:p>
          <a:p>
            <a:pPr marL="0" indent="354013" algn="just">
              <a:buNone/>
            </a:pPr>
            <a:endParaRPr lang="ru-RU" sz="2000" dirty="0" smtClean="0"/>
          </a:p>
          <a:p>
            <a:pPr marL="0" indent="354013" algn="just">
              <a:buAutoNum type="arabicPeriod"/>
            </a:pPr>
            <a:endParaRPr lang="ru-RU" sz="2000" dirty="0"/>
          </a:p>
        </p:txBody>
      </p:sp>
      <p:sp>
        <p:nvSpPr>
          <p:cNvPr id="26626" name="AutoShape 2" descr="Коленвал ВАЗ 2106: шлифовка, установка, замена подшипников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6628" name="AutoShape 4" descr="Коленвал ВАЗ 2106: шлифовка, установка, замена подшипников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30" name="Picture 6" descr="Коленвал ВАЗ 2106: шлифовка, установка, замена подшипников ..."/>
          <p:cNvPicPr>
            <a:picLocks noChangeAspect="1" noChangeArrowheads="1"/>
          </p:cNvPicPr>
          <p:nvPr/>
        </p:nvPicPr>
        <p:blipFill>
          <a:blip r:embed="rId2" cstate="print"/>
          <a:srcRect/>
          <a:stretch>
            <a:fillRect/>
          </a:stretch>
        </p:blipFill>
        <p:spPr bwMode="auto">
          <a:xfrm>
            <a:off x="539552" y="2204864"/>
            <a:ext cx="2592288" cy="1729291"/>
          </a:xfrm>
          <a:prstGeom prst="rect">
            <a:avLst/>
          </a:prstGeom>
          <a:noFill/>
        </p:spPr>
      </p:pic>
      <p:pic>
        <p:nvPicPr>
          <p:cNvPr id="26632" name="Picture 8" descr="Как измерить диаметр цилиндра двигателя? - Онлайн журнал для ..."/>
          <p:cNvPicPr>
            <a:picLocks noChangeAspect="1" noChangeArrowheads="1"/>
          </p:cNvPicPr>
          <p:nvPr/>
        </p:nvPicPr>
        <p:blipFill>
          <a:blip r:embed="rId3" cstate="print"/>
          <a:srcRect/>
          <a:stretch>
            <a:fillRect/>
          </a:stretch>
        </p:blipFill>
        <p:spPr bwMode="auto">
          <a:xfrm>
            <a:off x="467544" y="4653136"/>
            <a:ext cx="2828886" cy="1584176"/>
          </a:xfrm>
          <a:prstGeom prst="rect">
            <a:avLst/>
          </a:prstGeom>
          <a:noFill/>
        </p:spPr>
      </p:pic>
      <p:sp>
        <p:nvSpPr>
          <p:cNvPr id="10" name="Прямоугольник 9"/>
          <p:cNvSpPr/>
          <p:nvPr/>
        </p:nvSpPr>
        <p:spPr>
          <a:xfrm>
            <a:off x="251520" y="3933056"/>
            <a:ext cx="3074303" cy="646331"/>
          </a:xfrm>
          <a:prstGeom prst="rect">
            <a:avLst/>
          </a:prstGeom>
        </p:spPr>
        <p:txBody>
          <a:bodyPr wrap="none">
            <a:spAutoFit/>
          </a:bodyPr>
          <a:lstStyle/>
          <a:p>
            <a:pPr algn="ctr"/>
            <a:r>
              <a:rPr lang="ru-RU" dirty="0" smtClean="0"/>
              <a:t>Измерение диаметра шейки</a:t>
            </a:r>
          </a:p>
          <a:p>
            <a:pPr algn="ctr"/>
            <a:r>
              <a:rPr lang="ru-RU" dirty="0" smtClean="0"/>
              <a:t> коленчатого вала</a:t>
            </a:r>
            <a:endParaRPr lang="ru-RU" dirty="0"/>
          </a:p>
        </p:txBody>
      </p:sp>
      <p:sp>
        <p:nvSpPr>
          <p:cNvPr id="11" name="Прямоугольник 10"/>
          <p:cNvSpPr/>
          <p:nvPr/>
        </p:nvSpPr>
        <p:spPr>
          <a:xfrm>
            <a:off x="179512" y="6211669"/>
            <a:ext cx="3340082" cy="646331"/>
          </a:xfrm>
          <a:prstGeom prst="rect">
            <a:avLst/>
          </a:prstGeom>
        </p:spPr>
        <p:txBody>
          <a:bodyPr wrap="none">
            <a:spAutoFit/>
          </a:bodyPr>
          <a:lstStyle/>
          <a:p>
            <a:pPr algn="ctr"/>
            <a:r>
              <a:rPr lang="ru-RU" dirty="0" smtClean="0"/>
              <a:t>Измерение диаметра цилиндра</a:t>
            </a:r>
          </a:p>
          <a:p>
            <a:pPr algn="ctr"/>
            <a:r>
              <a:rPr lang="ru-RU" dirty="0" smtClean="0"/>
              <a:t> ДВС</a:t>
            </a:r>
            <a:endParaRPr lang="ru-RU" dirty="0"/>
          </a:p>
        </p:txBody>
      </p:sp>
      <p:pic>
        <p:nvPicPr>
          <p:cNvPr id="26636" name="Picture 12" descr="Измерение биений тормозного диска Индикатором Часового Типа Со ..."/>
          <p:cNvPicPr>
            <a:picLocks noChangeAspect="1" noChangeArrowheads="1"/>
          </p:cNvPicPr>
          <p:nvPr/>
        </p:nvPicPr>
        <p:blipFill>
          <a:blip r:embed="rId4" cstate="print"/>
          <a:srcRect/>
          <a:stretch>
            <a:fillRect/>
          </a:stretch>
        </p:blipFill>
        <p:spPr bwMode="auto">
          <a:xfrm>
            <a:off x="3635896" y="2132856"/>
            <a:ext cx="2424269" cy="1818202"/>
          </a:xfrm>
          <a:prstGeom prst="rect">
            <a:avLst/>
          </a:prstGeom>
          <a:noFill/>
        </p:spPr>
      </p:pic>
      <p:sp>
        <p:nvSpPr>
          <p:cNvPr id="13" name="Прямоугольник 12"/>
          <p:cNvSpPr/>
          <p:nvPr/>
        </p:nvSpPr>
        <p:spPr>
          <a:xfrm>
            <a:off x="3779912" y="3933056"/>
            <a:ext cx="2076209" cy="646331"/>
          </a:xfrm>
          <a:prstGeom prst="rect">
            <a:avLst/>
          </a:prstGeom>
        </p:spPr>
        <p:txBody>
          <a:bodyPr wrap="square">
            <a:spAutoFit/>
          </a:bodyPr>
          <a:lstStyle/>
          <a:p>
            <a:pPr algn="ctr"/>
            <a:r>
              <a:rPr lang="ru-RU" dirty="0" smtClean="0"/>
              <a:t>Измерение биения</a:t>
            </a:r>
          </a:p>
          <a:p>
            <a:pPr algn="ctr"/>
            <a:r>
              <a:rPr lang="ru-RU" dirty="0" smtClean="0"/>
              <a:t>Тормозного диска</a:t>
            </a:r>
            <a:endParaRPr lang="ru-RU" dirty="0"/>
          </a:p>
        </p:txBody>
      </p:sp>
      <p:sp>
        <p:nvSpPr>
          <p:cNvPr id="26638" name="AutoShape 14" descr="Клапаны — проверка и притирка (Мерседес-Бенц W124 1984-1995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40" name="Picture 16" descr="Проверка головки блока цилиндров на коробление двигателя модели ..."/>
          <p:cNvPicPr>
            <a:picLocks noChangeAspect="1" noChangeArrowheads="1"/>
          </p:cNvPicPr>
          <p:nvPr/>
        </p:nvPicPr>
        <p:blipFill>
          <a:blip r:embed="rId5" cstate="print"/>
          <a:srcRect/>
          <a:stretch>
            <a:fillRect/>
          </a:stretch>
        </p:blipFill>
        <p:spPr bwMode="auto">
          <a:xfrm>
            <a:off x="3707904" y="4653136"/>
            <a:ext cx="2160240" cy="1620181"/>
          </a:xfrm>
          <a:prstGeom prst="rect">
            <a:avLst/>
          </a:prstGeom>
          <a:noFill/>
        </p:spPr>
      </p:pic>
      <p:sp>
        <p:nvSpPr>
          <p:cNvPr id="16" name="Прямоугольник 15"/>
          <p:cNvSpPr/>
          <p:nvPr/>
        </p:nvSpPr>
        <p:spPr>
          <a:xfrm>
            <a:off x="3635896" y="6211669"/>
            <a:ext cx="2310954" cy="646331"/>
          </a:xfrm>
          <a:prstGeom prst="rect">
            <a:avLst/>
          </a:prstGeom>
        </p:spPr>
        <p:txBody>
          <a:bodyPr wrap="none">
            <a:spAutoFit/>
          </a:bodyPr>
          <a:lstStyle/>
          <a:p>
            <a:pPr algn="ctr"/>
            <a:r>
              <a:rPr lang="ru-RU" dirty="0" smtClean="0"/>
              <a:t>Измерение диаметра</a:t>
            </a:r>
          </a:p>
          <a:p>
            <a:pPr algn="ctr"/>
            <a:r>
              <a:rPr lang="ru-RU" dirty="0" smtClean="0"/>
              <a:t> стержня клапана</a:t>
            </a:r>
            <a:endParaRPr lang="ru-RU" dirty="0"/>
          </a:p>
        </p:txBody>
      </p:sp>
      <p:sp>
        <p:nvSpPr>
          <p:cNvPr id="26642" name="AutoShape 18" descr="Как проверить зазор между поршнем и цилиндро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44" name="Picture 20" descr="Как проверить зазор между поршнем и цилиндром"/>
          <p:cNvPicPr>
            <a:picLocks noChangeAspect="1" noChangeArrowheads="1"/>
          </p:cNvPicPr>
          <p:nvPr/>
        </p:nvPicPr>
        <p:blipFill>
          <a:blip r:embed="rId6" cstate="print"/>
          <a:srcRect/>
          <a:stretch>
            <a:fillRect/>
          </a:stretch>
        </p:blipFill>
        <p:spPr bwMode="auto">
          <a:xfrm>
            <a:off x="6300192" y="2132856"/>
            <a:ext cx="2520280" cy="1835599"/>
          </a:xfrm>
          <a:prstGeom prst="rect">
            <a:avLst/>
          </a:prstGeom>
          <a:noFill/>
        </p:spPr>
      </p:pic>
      <p:sp>
        <p:nvSpPr>
          <p:cNvPr id="19" name="Прямоугольник 18"/>
          <p:cNvSpPr/>
          <p:nvPr/>
        </p:nvSpPr>
        <p:spPr>
          <a:xfrm>
            <a:off x="6228184" y="3933056"/>
            <a:ext cx="2627784" cy="646331"/>
          </a:xfrm>
          <a:prstGeom prst="rect">
            <a:avLst/>
          </a:prstGeom>
        </p:spPr>
        <p:txBody>
          <a:bodyPr wrap="square">
            <a:spAutoFit/>
          </a:bodyPr>
          <a:lstStyle/>
          <a:p>
            <a:pPr algn="ctr"/>
            <a:r>
              <a:rPr lang="ru-RU" dirty="0" smtClean="0"/>
              <a:t>Измерение диаметра юбки поршня</a:t>
            </a:r>
            <a:endParaRPr lang="ru-RU" dirty="0"/>
          </a:p>
        </p:txBody>
      </p:sp>
      <p:pic>
        <p:nvPicPr>
          <p:cNvPr id="26646" name="Picture 22" descr="Hyundai Solaris. Дефектовка деталей шатунно-поршневой группы и ..."/>
          <p:cNvPicPr>
            <a:picLocks noChangeAspect="1" noChangeArrowheads="1"/>
          </p:cNvPicPr>
          <p:nvPr/>
        </p:nvPicPr>
        <p:blipFill>
          <a:blip r:embed="rId7" cstate="print"/>
          <a:srcRect/>
          <a:stretch>
            <a:fillRect/>
          </a:stretch>
        </p:blipFill>
        <p:spPr bwMode="auto">
          <a:xfrm>
            <a:off x="6372200" y="4581128"/>
            <a:ext cx="2343925" cy="1296144"/>
          </a:xfrm>
          <a:prstGeom prst="rect">
            <a:avLst/>
          </a:prstGeom>
          <a:noFill/>
        </p:spPr>
      </p:pic>
      <p:sp>
        <p:nvSpPr>
          <p:cNvPr id="21" name="Прямоугольник 20"/>
          <p:cNvSpPr/>
          <p:nvPr/>
        </p:nvSpPr>
        <p:spPr>
          <a:xfrm>
            <a:off x="6084168" y="6021288"/>
            <a:ext cx="2915816" cy="646331"/>
          </a:xfrm>
          <a:prstGeom prst="rect">
            <a:avLst/>
          </a:prstGeom>
        </p:spPr>
        <p:txBody>
          <a:bodyPr wrap="square">
            <a:spAutoFit/>
          </a:bodyPr>
          <a:lstStyle/>
          <a:p>
            <a:pPr algn="ctr"/>
            <a:r>
              <a:rPr lang="ru-RU" dirty="0" smtClean="0"/>
              <a:t>Измерение торцевого зазора в канавке поршня</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48072"/>
          </a:xfrm>
        </p:spPr>
        <p:txBody>
          <a:bodyPr>
            <a:noAutofit/>
          </a:bodyPr>
          <a:lstStyle/>
          <a:p>
            <a:r>
              <a:rPr lang="ru-RU" sz="2400" b="1" dirty="0" smtClean="0"/>
              <a:t/>
            </a:r>
            <a:br>
              <a:rPr lang="ru-RU" sz="2400" b="1" dirty="0" smtClean="0"/>
            </a:br>
            <a:r>
              <a:rPr lang="ru-RU" sz="2400" dirty="0" smtClean="0"/>
              <a:t> </a:t>
            </a:r>
            <a:r>
              <a:rPr lang="ru-RU" sz="2400" b="1" dirty="0" smtClean="0"/>
              <a:t>Методы, способы и средства определения технического </a:t>
            </a:r>
            <a:r>
              <a:rPr lang="ru-RU" sz="2400" b="1" dirty="0" smtClean="0"/>
              <a:t>состояния автомобилей</a:t>
            </a:r>
            <a:endParaRPr lang="ru-RU" sz="2400" b="1" dirty="0"/>
          </a:p>
        </p:txBody>
      </p:sp>
      <p:sp>
        <p:nvSpPr>
          <p:cNvPr id="3" name="Содержимое 2"/>
          <p:cNvSpPr>
            <a:spLocks noGrp="1"/>
          </p:cNvSpPr>
          <p:nvPr>
            <p:ph idx="1"/>
          </p:nvPr>
        </p:nvSpPr>
        <p:spPr>
          <a:xfrm>
            <a:off x="467544" y="1124744"/>
            <a:ext cx="8229600" cy="1080120"/>
          </a:xfrm>
        </p:spPr>
        <p:txBody>
          <a:bodyPr>
            <a:normAutofit/>
          </a:bodyPr>
          <a:lstStyle/>
          <a:p>
            <a:pPr marL="0" indent="354013" algn="just">
              <a:buNone/>
            </a:pPr>
            <a:r>
              <a:rPr lang="ru-RU" sz="2000" b="1" dirty="0" smtClean="0"/>
              <a:t>Примеры </a:t>
            </a:r>
            <a:r>
              <a:rPr lang="ru-RU" sz="2000" b="1" dirty="0" err="1" smtClean="0"/>
              <a:t>примененя</a:t>
            </a:r>
            <a:r>
              <a:rPr lang="ru-RU" sz="2000" b="1" dirty="0" smtClean="0"/>
              <a:t> косвенного - диагностического метода </a:t>
            </a:r>
            <a:r>
              <a:rPr lang="ru-RU" sz="2000" dirty="0" smtClean="0"/>
              <a:t>определения технического состояния по косвенным </a:t>
            </a:r>
            <a:r>
              <a:rPr lang="ru-RU" sz="2000" dirty="0" err="1" smtClean="0"/>
              <a:t>диагностичесим</a:t>
            </a:r>
            <a:r>
              <a:rPr lang="ru-RU" sz="2000" dirty="0" smtClean="0"/>
              <a:t> </a:t>
            </a:r>
            <a:r>
              <a:rPr lang="ru-RU" sz="2000" dirty="0" smtClean="0"/>
              <a:t>параметрам при проведении </a:t>
            </a:r>
            <a:r>
              <a:rPr lang="ru-RU" sz="2000" dirty="0" err="1" smtClean="0"/>
              <a:t>автотехнической</a:t>
            </a:r>
            <a:r>
              <a:rPr lang="ru-RU" sz="2000" dirty="0" smtClean="0"/>
              <a:t> экспертизы.</a:t>
            </a:r>
          </a:p>
          <a:p>
            <a:pPr marL="0" indent="354013" algn="just">
              <a:buNone/>
            </a:pPr>
            <a:endParaRPr lang="ru-RU" sz="2000" dirty="0" smtClean="0"/>
          </a:p>
          <a:p>
            <a:pPr marL="0" indent="354013" algn="just">
              <a:buAutoNum type="arabicPeriod"/>
            </a:pPr>
            <a:endParaRPr lang="ru-RU" sz="2000" dirty="0"/>
          </a:p>
        </p:txBody>
      </p:sp>
      <p:sp>
        <p:nvSpPr>
          <p:cNvPr id="26626" name="AutoShape 2" descr="Коленвал ВАЗ 2106: шлифовка, установка, замена подшипников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6628" name="AutoShape 4" descr="Коленвал ВАЗ 2106: шлифовка, установка, замена подшипников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Прямоугольник 9"/>
          <p:cNvSpPr/>
          <p:nvPr/>
        </p:nvSpPr>
        <p:spPr>
          <a:xfrm>
            <a:off x="519577" y="3933056"/>
            <a:ext cx="2538194" cy="646331"/>
          </a:xfrm>
          <a:prstGeom prst="rect">
            <a:avLst/>
          </a:prstGeom>
        </p:spPr>
        <p:txBody>
          <a:bodyPr wrap="none">
            <a:spAutoFit/>
          </a:bodyPr>
          <a:lstStyle/>
          <a:p>
            <a:pPr algn="ctr"/>
            <a:r>
              <a:rPr lang="ru-RU" dirty="0" smtClean="0"/>
              <a:t>Измерение компрессии</a:t>
            </a:r>
          </a:p>
          <a:p>
            <a:pPr algn="ctr"/>
            <a:r>
              <a:rPr lang="ru-RU" dirty="0" smtClean="0"/>
              <a:t>в цилиндре ДВС</a:t>
            </a:r>
            <a:endParaRPr lang="ru-RU" dirty="0"/>
          </a:p>
        </p:txBody>
      </p:sp>
      <p:sp>
        <p:nvSpPr>
          <p:cNvPr id="11" name="Прямоугольник 10"/>
          <p:cNvSpPr/>
          <p:nvPr/>
        </p:nvSpPr>
        <p:spPr>
          <a:xfrm>
            <a:off x="0" y="6211669"/>
            <a:ext cx="3041154" cy="646331"/>
          </a:xfrm>
          <a:prstGeom prst="rect">
            <a:avLst/>
          </a:prstGeom>
        </p:spPr>
        <p:txBody>
          <a:bodyPr wrap="none">
            <a:spAutoFit/>
          </a:bodyPr>
          <a:lstStyle/>
          <a:p>
            <a:pPr algn="ctr"/>
            <a:r>
              <a:rPr lang="ru-RU" dirty="0" smtClean="0"/>
              <a:t>Прослушивание шумов</a:t>
            </a:r>
          </a:p>
          <a:p>
            <a:pPr algn="ctr"/>
            <a:r>
              <a:rPr lang="ru-RU" dirty="0" smtClean="0"/>
              <a:t> ДВС при помощи стетоскопа</a:t>
            </a:r>
            <a:endParaRPr lang="ru-RU" dirty="0"/>
          </a:p>
        </p:txBody>
      </p:sp>
      <p:sp>
        <p:nvSpPr>
          <p:cNvPr id="13" name="Прямоугольник 12"/>
          <p:cNvSpPr/>
          <p:nvPr/>
        </p:nvSpPr>
        <p:spPr>
          <a:xfrm>
            <a:off x="3347864" y="3933056"/>
            <a:ext cx="2808312" cy="646331"/>
          </a:xfrm>
          <a:prstGeom prst="rect">
            <a:avLst/>
          </a:prstGeom>
        </p:spPr>
        <p:txBody>
          <a:bodyPr wrap="square">
            <a:spAutoFit/>
          </a:bodyPr>
          <a:lstStyle/>
          <a:p>
            <a:pPr algn="ctr"/>
            <a:r>
              <a:rPr lang="ru-RU" dirty="0" smtClean="0"/>
              <a:t>Диагностирование</a:t>
            </a:r>
          </a:p>
          <a:p>
            <a:pPr algn="ctr"/>
            <a:r>
              <a:rPr lang="ru-RU" dirty="0" smtClean="0"/>
              <a:t>форсунок  дизельного ДВС</a:t>
            </a:r>
            <a:endParaRPr lang="ru-RU" dirty="0"/>
          </a:p>
        </p:txBody>
      </p:sp>
      <p:sp>
        <p:nvSpPr>
          <p:cNvPr id="26638" name="AutoShape 14" descr="Клапаны — проверка и притирка (Мерседес-Бенц W124 1984-1995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6" name="Прямоугольник 15"/>
          <p:cNvSpPr/>
          <p:nvPr/>
        </p:nvSpPr>
        <p:spPr>
          <a:xfrm>
            <a:off x="3178817" y="6211669"/>
            <a:ext cx="3225114" cy="646331"/>
          </a:xfrm>
          <a:prstGeom prst="rect">
            <a:avLst/>
          </a:prstGeom>
        </p:spPr>
        <p:txBody>
          <a:bodyPr wrap="none">
            <a:spAutoFit/>
          </a:bodyPr>
          <a:lstStyle/>
          <a:p>
            <a:pPr algn="ctr"/>
            <a:r>
              <a:rPr lang="ru-RU" dirty="0" smtClean="0"/>
              <a:t>Измерение давления рабочей </a:t>
            </a:r>
            <a:endParaRPr lang="ru-RU" dirty="0" smtClean="0"/>
          </a:p>
          <a:p>
            <a:pPr algn="ctr"/>
            <a:r>
              <a:rPr lang="ru-RU" dirty="0" smtClean="0"/>
              <a:t>ж</a:t>
            </a:r>
            <a:r>
              <a:rPr lang="ru-RU" dirty="0" smtClean="0"/>
              <a:t>идкости в АКП</a:t>
            </a:r>
            <a:endParaRPr lang="ru-RU" dirty="0"/>
          </a:p>
        </p:txBody>
      </p:sp>
      <p:sp>
        <p:nvSpPr>
          <p:cNvPr id="26642" name="AutoShape 18" descr="Как проверить зазор между поршнем и цилиндро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9" name="Прямоугольник 18"/>
          <p:cNvSpPr/>
          <p:nvPr/>
        </p:nvSpPr>
        <p:spPr>
          <a:xfrm>
            <a:off x="6228184" y="3933056"/>
            <a:ext cx="2627784" cy="646331"/>
          </a:xfrm>
          <a:prstGeom prst="rect">
            <a:avLst/>
          </a:prstGeom>
        </p:spPr>
        <p:txBody>
          <a:bodyPr wrap="square">
            <a:spAutoFit/>
          </a:bodyPr>
          <a:lstStyle/>
          <a:p>
            <a:pPr algn="ctr"/>
            <a:r>
              <a:rPr lang="ru-RU" dirty="0" smtClean="0"/>
              <a:t>Компьютерное диагностирование</a:t>
            </a:r>
            <a:endParaRPr lang="ru-RU" dirty="0"/>
          </a:p>
        </p:txBody>
      </p:sp>
      <p:sp>
        <p:nvSpPr>
          <p:cNvPr id="21" name="Прямоугольник 20"/>
          <p:cNvSpPr/>
          <p:nvPr/>
        </p:nvSpPr>
        <p:spPr>
          <a:xfrm>
            <a:off x="6228184" y="6021288"/>
            <a:ext cx="2915816" cy="646331"/>
          </a:xfrm>
          <a:prstGeom prst="rect">
            <a:avLst/>
          </a:prstGeom>
        </p:spPr>
        <p:txBody>
          <a:bodyPr wrap="square">
            <a:spAutoFit/>
          </a:bodyPr>
          <a:lstStyle/>
          <a:p>
            <a:pPr algn="ctr"/>
            <a:r>
              <a:rPr lang="ru-RU" dirty="0" smtClean="0"/>
              <a:t>Измерение давления топлива</a:t>
            </a:r>
            <a:endParaRPr lang="ru-RU" dirty="0"/>
          </a:p>
        </p:txBody>
      </p:sp>
      <p:sp>
        <p:nvSpPr>
          <p:cNvPr id="29698" name="AutoShape 2" descr="Замер компрессии дизельного двигател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9700" name="Picture 4" descr="Замер компрессии дизельного двигателя"/>
          <p:cNvPicPr>
            <a:picLocks noChangeAspect="1" noChangeArrowheads="1"/>
          </p:cNvPicPr>
          <p:nvPr/>
        </p:nvPicPr>
        <p:blipFill>
          <a:blip r:embed="rId3" cstate="print"/>
          <a:srcRect/>
          <a:stretch>
            <a:fillRect/>
          </a:stretch>
        </p:blipFill>
        <p:spPr bwMode="auto">
          <a:xfrm>
            <a:off x="395536" y="2132856"/>
            <a:ext cx="2764876" cy="1844824"/>
          </a:xfrm>
          <a:prstGeom prst="rect">
            <a:avLst/>
          </a:prstGeom>
          <a:noFill/>
        </p:spPr>
      </p:pic>
      <p:pic>
        <p:nvPicPr>
          <p:cNvPr id="29704" name="Picture 8" descr="Диагностика авто без вашего присутствия"/>
          <p:cNvPicPr>
            <a:picLocks noChangeAspect="1" noChangeArrowheads="1"/>
          </p:cNvPicPr>
          <p:nvPr/>
        </p:nvPicPr>
        <p:blipFill>
          <a:blip r:embed="rId4" cstate="print"/>
          <a:srcRect/>
          <a:stretch>
            <a:fillRect/>
          </a:stretch>
        </p:blipFill>
        <p:spPr bwMode="auto">
          <a:xfrm>
            <a:off x="611560" y="4509120"/>
            <a:ext cx="2304256" cy="1728192"/>
          </a:xfrm>
          <a:prstGeom prst="rect">
            <a:avLst/>
          </a:prstGeom>
          <a:noFill/>
        </p:spPr>
      </p:pic>
      <p:pic>
        <p:nvPicPr>
          <p:cNvPr id="29706" name="Picture 10" descr="Как часто нужно проводить компьютерную диагностику автомобиля - МК"/>
          <p:cNvPicPr>
            <a:picLocks noChangeAspect="1" noChangeArrowheads="1"/>
          </p:cNvPicPr>
          <p:nvPr/>
        </p:nvPicPr>
        <p:blipFill>
          <a:blip r:embed="rId5" cstate="print"/>
          <a:srcRect/>
          <a:stretch>
            <a:fillRect/>
          </a:stretch>
        </p:blipFill>
        <p:spPr bwMode="auto">
          <a:xfrm>
            <a:off x="6300192" y="2132856"/>
            <a:ext cx="2448272" cy="1833978"/>
          </a:xfrm>
          <a:prstGeom prst="rect">
            <a:avLst/>
          </a:prstGeom>
          <a:noFill/>
        </p:spPr>
      </p:pic>
      <p:sp>
        <p:nvSpPr>
          <p:cNvPr id="29708" name="AutoShape 12" descr="Замер давления топлив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9710" name="Picture 14" descr="Замер давления топлива"/>
          <p:cNvPicPr>
            <a:picLocks noChangeAspect="1" noChangeArrowheads="1"/>
          </p:cNvPicPr>
          <p:nvPr/>
        </p:nvPicPr>
        <p:blipFill>
          <a:blip r:embed="rId6" cstate="print"/>
          <a:srcRect/>
          <a:stretch>
            <a:fillRect/>
          </a:stretch>
        </p:blipFill>
        <p:spPr bwMode="auto">
          <a:xfrm>
            <a:off x="6300192" y="4581128"/>
            <a:ext cx="2520280" cy="1418004"/>
          </a:xfrm>
          <a:prstGeom prst="rect">
            <a:avLst/>
          </a:prstGeom>
          <a:noFill/>
        </p:spPr>
      </p:pic>
      <p:sp>
        <p:nvSpPr>
          <p:cNvPr id="29712" name="AutoShape 16" descr="Проверка дизельных форсунок в домашних условиях на слив в обратку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9714" name="AutoShape 18" descr="Проверка дизельных форсунок в домашних условиях на слив в обратку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9716" name="AutoShape 20" descr="Проверка дизельных форсунок в домашних условиях на слив в обратку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9718" name="Picture 22" descr="Проверка форсунок на слив - Scenic III - Форум Клуба Рено"/>
          <p:cNvPicPr>
            <a:picLocks noChangeAspect="1" noChangeArrowheads="1"/>
          </p:cNvPicPr>
          <p:nvPr/>
        </p:nvPicPr>
        <p:blipFill>
          <a:blip r:embed="rId7" cstate="print"/>
          <a:srcRect/>
          <a:stretch>
            <a:fillRect/>
          </a:stretch>
        </p:blipFill>
        <p:spPr bwMode="auto">
          <a:xfrm>
            <a:off x="3563888" y="2132856"/>
            <a:ext cx="2466975" cy="1847851"/>
          </a:xfrm>
          <a:prstGeom prst="rect">
            <a:avLst/>
          </a:prstGeom>
          <a:noFill/>
        </p:spPr>
      </p:pic>
      <p:sp>
        <p:nvSpPr>
          <p:cNvPr id="29720" name="AutoShape 24" descr="Проверка давления масла в АКПП | Сеть автосервисов «АКПП Экспер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9722" name="AutoShape 26" descr="Проверка давления масла в АКПП | Сеть автосервисов «АКПП Экспер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9724" name="AutoShape 28" descr="Проверка давления масла в АКПП | Сеть автосервисов «АКПП Экспер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9726" name="Picture 30" descr="Давление масла в АКПП (автомате). Какое оно и чем создается ..."/>
          <p:cNvPicPr>
            <a:picLocks noChangeAspect="1" noChangeArrowheads="1"/>
          </p:cNvPicPr>
          <p:nvPr/>
        </p:nvPicPr>
        <p:blipFill>
          <a:blip r:embed="rId8" cstate="print"/>
          <a:srcRect/>
          <a:stretch>
            <a:fillRect/>
          </a:stretch>
        </p:blipFill>
        <p:spPr bwMode="auto">
          <a:xfrm>
            <a:off x="3563888" y="4581128"/>
            <a:ext cx="2471604" cy="17281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t>Общие сведения</a:t>
            </a:r>
            <a:endParaRPr lang="ru-RU" b="1" dirty="0"/>
          </a:p>
        </p:txBody>
      </p:sp>
      <p:sp>
        <p:nvSpPr>
          <p:cNvPr id="3" name="Содержимое 2"/>
          <p:cNvSpPr>
            <a:spLocks noGrp="1"/>
          </p:cNvSpPr>
          <p:nvPr>
            <p:ph idx="1"/>
          </p:nvPr>
        </p:nvSpPr>
        <p:spPr>
          <a:xfrm>
            <a:off x="539552" y="1484784"/>
            <a:ext cx="8229600" cy="4525963"/>
          </a:xfrm>
        </p:spPr>
        <p:txBody>
          <a:bodyPr>
            <a:normAutofit lnSpcReduction="10000"/>
          </a:bodyPr>
          <a:lstStyle/>
          <a:p>
            <a:pPr marL="0" indent="354013" algn="just">
              <a:buNone/>
            </a:pPr>
            <a:r>
              <a:rPr lang="ru-RU" b="1" dirty="0" err="1" smtClean="0"/>
              <a:t>Автотехническая</a:t>
            </a:r>
            <a:r>
              <a:rPr lang="ru-RU" b="1" dirty="0" smtClean="0"/>
              <a:t> экспертиза </a:t>
            </a:r>
            <a:r>
              <a:rPr lang="ru-RU" dirty="0" smtClean="0"/>
              <a:t>это независимое исследование, проводимое экспертами по запросам судов, организаций и частных лиц. Она позволяет обнаружить причину выхода из строя деталей, узлов и агрегатов автомобиля, качество проведенного технического обслуживания и ремонта автомобиля, причины и обстоятельства ДТП, стоимость устранения повреждений и дефектов автомобиля.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t>Общие сведения</a:t>
            </a:r>
            <a:endParaRPr lang="ru-RU" b="1" dirty="0"/>
          </a:p>
        </p:txBody>
      </p:sp>
      <p:sp>
        <p:nvSpPr>
          <p:cNvPr id="3" name="Содержимое 2"/>
          <p:cNvSpPr>
            <a:spLocks noGrp="1"/>
          </p:cNvSpPr>
          <p:nvPr>
            <p:ph idx="1"/>
          </p:nvPr>
        </p:nvSpPr>
        <p:spPr>
          <a:xfrm>
            <a:off x="539552" y="1196752"/>
            <a:ext cx="8229600" cy="5256584"/>
          </a:xfrm>
        </p:spPr>
        <p:txBody>
          <a:bodyPr>
            <a:normAutofit fontScale="70000" lnSpcReduction="20000"/>
          </a:bodyPr>
          <a:lstStyle/>
          <a:p>
            <a:pPr marL="0" indent="354013" algn="just">
              <a:buNone/>
            </a:pPr>
            <a:r>
              <a:rPr lang="ru-RU" b="1" cap="all" dirty="0" smtClean="0"/>
              <a:t>ЭКСПЕРТИЗА БЫВАЕТ СУДЕБНОЙ И ДОСУДЕБНОЙ.</a:t>
            </a:r>
          </a:p>
          <a:p>
            <a:pPr marL="0" indent="354013" algn="just">
              <a:buNone/>
            </a:pPr>
            <a:r>
              <a:rPr lang="ru-RU" b="1" dirty="0" smtClean="0"/>
              <a:t>Судебная экспертиза – </a:t>
            </a:r>
            <a:r>
              <a:rPr lang="ru-RU" dirty="0" smtClean="0"/>
              <a:t>это исследование, которое эксперт проводит по поручению суда, следствия или органов дознания с целью ответа на поставленные вопросы (порядок производства подобной экспертизы регламентирован законодательством РФ).</a:t>
            </a:r>
          </a:p>
          <a:p>
            <a:pPr marL="0" indent="354013" algn="just">
              <a:buNone/>
            </a:pPr>
            <a:r>
              <a:rPr lang="ru-RU" b="1" dirty="0" smtClean="0"/>
              <a:t>Досудебная экспертиза – </a:t>
            </a:r>
            <a:r>
              <a:rPr lang="ru-RU" dirty="0" smtClean="0"/>
              <a:t>это аналогичное исследование, которое проводится специалистом по поручению любого физического или юридического лица с выдачей заключения (порядок проведения досудебной независимой экспертизы регламентирован законодательством РФ).</a:t>
            </a:r>
          </a:p>
          <a:p>
            <a:pPr marL="0" indent="354013" algn="just">
              <a:buNone/>
            </a:pPr>
            <a:r>
              <a:rPr lang="ru-RU" b="1" dirty="0" smtClean="0"/>
              <a:t>Заключение</a:t>
            </a:r>
            <a:r>
              <a:rPr lang="ru-RU" dirty="0" smtClean="0"/>
              <a:t> – это структурированный, сшитый и опечатанный материал, содержащий достоверные и аргументированные ответы на задачи, поставленные перед экспертизой. Выводы в заключении должны сопровождаться расчетами, таблицами, фотоматериалом. Содержит копии сертификатов и информацию об эксперте. Экспертное заключение – это юридический документ, обладающий доказательной силой в судах и прочих инстанциях.</a:t>
            </a:r>
          </a:p>
          <a:p>
            <a:pPr marL="0" indent="354013" algn="just">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t>Общие сведения</a:t>
            </a:r>
            <a:endParaRPr lang="ru-RU" b="1" dirty="0"/>
          </a:p>
        </p:txBody>
      </p:sp>
      <p:sp>
        <p:nvSpPr>
          <p:cNvPr id="3" name="Содержимое 2"/>
          <p:cNvSpPr>
            <a:spLocks noGrp="1"/>
          </p:cNvSpPr>
          <p:nvPr>
            <p:ph idx="1"/>
          </p:nvPr>
        </p:nvSpPr>
        <p:spPr>
          <a:xfrm>
            <a:off x="539552" y="1196752"/>
            <a:ext cx="8229600" cy="5256584"/>
          </a:xfrm>
        </p:spPr>
        <p:txBody>
          <a:bodyPr>
            <a:normAutofit fontScale="85000" lnSpcReduction="20000"/>
          </a:bodyPr>
          <a:lstStyle/>
          <a:p>
            <a:pPr marL="0" indent="354013" algn="just">
              <a:buNone/>
            </a:pPr>
            <a:r>
              <a:rPr lang="ru-RU" sz="2400" dirty="0" err="1" smtClean="0"/>
              <a:t>Автотехническая</a:t>
            </a:r>
            <a:r>
              <a:rPr lang="ru-RU" sz="2400" dirty="0" smtClean="0"/>
              <a:t> </a:t>
            </a:r>
            <a:r>
              <a:rPr lang="ru-RU" sz="2400" dirty="0" smtClean="0"/>
              <a:t>экспертиза решает широкий спектр </a:t>
            </a:r>
            <a:r>
              <a:rPr lang="ru-RU" sz="2400" dirty="0" smtClean="0"/>
              <a:t>вопросов</a:t>
            </a:r>
            <a:r>
              <a:rPr lang="ru-RU" sz="2400" dirty="0" smtClean="0"/>
              <a:t>.</a:t>
            </a:r>
          </a:p>
          <a:p>
            <a:pPr marL="0" indent="354013" algn="just">
              <a:buFont typeface="Arial" pitchFamily="34" charset="0"/>
              <a:buAutoNum type="arabicParenR"/>
            </a:pPr>
            <a:r>
              <a:rPr lang="ru-RU" sz="2400" b="1" dirty="0" smtClean="0"/>
              <a:t>Экспертиза элементов автомобиля</a:t>
            </a:r>
            <a:r>
              <a:rPr lang="ru-RU" sz="2400" dirty="0" smtClean="0"/>
              <a:t>, с целью </a:t>
            </a:r>
            <a:r>
              <a:rPr lang="ru-RU" sz="2400" dirty="0" smtClean="0"/>
              <a:t>определение наличия или отсутствия неисправностей ТС, определения причин их возникновения, определение способа и трудоемкости устранения неисправностей, определение - являются ли данные неисправности производственным браком, или они возникли в результате неправильной эксплуатации (в результате некачественного ремонта).</a:t>
            </a:r>
          </a:p>
          <a:p>
            <a:pPr marL="0" indent="0" algn="just">
              <a:buNone/>
            </a:pPr>
            <a:r>
              <a:rPr lang="ru-RU" sz="2400" dirty="0" smtClean="0"/>
              <a:t>2) </a:t>
            </a:r>
            <a:r>
              <a:rPr lang="ru-RU" sz="2400" b="1" dirty="0" smtClean="0"/>
              <a:t>Экспертиза механизмов ДТП</a:t>
            </a:r>
            <a:r>
              <a:rPr lang="ru-RU" sz="2400" dirty="0" smtClean="0"/>
              <a:t>, с целью определения  параметры </a:t>
            </a:r>
            <a:r>
              <a:rPr lang="ru-RU" sz="2400" dirty="0" smtClean="0"/>
              <a:t>движения </a:t>
            </a:r>
            <a:r>
              <a:rPr lang="ru-RU" sz="2400" dirty="0" smtClean="0"/>
              <a:t>перед ДТП ТС </a:t>
            </a:r>
            <a:r>
              <a:rPr lang="ru-RU" sz="2400" dirty="0" smtClean="0"/>
              <a:t>(скорость и пр</a:t>
            </a:r>
            <a:r>
              <a:rPr lang="ru-RU" sz="2400" dirty="0" smtClean="0"/>
              <a:t>.); </a:t>
            </a:r>
            <a:r>
              <a:rPr lang="ru-RU" sz="2400" dirty="0" smtClean="0"/>
              <a:t> </a:t>
            </a:r>
            <a:r>
              <a:rPr lang="ru-RU" sz="2400" dirty="0" smtClean="0"/>
              <a:t>величины тормозного </a:t>
            </a:r>
            <a:r>
              <a:rPr lang="ru-RU" sz="2400" dirty="0" smtClean="0"/>
              <a:t>и остановочного пути</a:t>
            </a:r>
            <a:r>
              <a:rPr lang="ru-RU" sz="2400" dirty="0" smtClean="0"/>
              <a:t>; расстояния </a:t>
            </a:r>
            <a:r>
              <a:rPr lang="ru-RU" sz="2400" dirty="0" smtClean="0"/>
              <a:t>от автомобиля, пешеходов до других объектов в разные моменты </a:t>
            </a:r>
            <a:r>
              <a:rPr lang="ru-RU" sz="2400" dirty="0" smtClean="0"/>
              <a:t>ДТП и др.</a:t>
            </a:r>
          </a:p>
          <a:p>
            <a:pPr marL="0" indent="0" algn="just">
              <a:buNone/>
            </a:pPr>
            <a:r>
              <a:rPr lang="ru-RU" sz="2400" dirty="0" smtClean="0"/>
              <a:t>3) </a:t>
            </a:r>
            <a:r>
              <a:rPr lang="ru-RU" sz="2400" b="1" dirty="0" smtClean="0"/>
              <a:t>Пожарно-техническая экспертиза</a:t>
            </a:r>
            <a:r>
              <a:rPr lang="ru-RU" sz="2400" dirty="0" smtClean="0"/>
              <a:t>. </a:t>
            </a:r>
            <a:r>
              <a:rPr lang="ru-RU" sz="2400" dirty="0" smtClean="0"/>
              <a:t>Данный вид экспертной деятельности востребован при получении транспортным средством ущерба в результате возгорания. </a:t>
            </a:r>
            <a:r>
              <a:rPr lang="ru-RU" sz="2400" dirty="0" smtClean="0"/>
              <a:t>В данном случае определяют </a:t>
            </a:r>
            <a:r>
              <a:rPr lang="ru-RU" sz="2400" dirty="0" smtClean="0"/>
              <a:t>причину пожара, место первоначального возгорания, источник зажигания и охарактеризуют среду, которая сопутствовала возгоранию</a:t>
            </a:r>
            <a:r>
              <a:rPr lang="ru-RU" sz="2400" dirty="0" smtClean="0"/>
              <a:t>.</a:t>
            </a:r>
          </a:p>
          <a:p>
            <a:pPr marL="0" indent="0" algn="just">
              <a:buNone/>
            </a:pPr>
            <a:r>
              <a:rPr lang="ru-RU" sz="2400" dirty="0" smtClean="0"/>
              <a:t>4) </a:t>
            </a:r>
            <a:r>
              <a:rPr lang="ru-RU" sz="2400" b="1" dirty="0" smtClean="0"/>
              <a:t>Экспертиза </a:t>
            </a:r>
            <a:r>
              <a:rPr lang="ru-RU" sz="2400" b="1" dirty="0" smtClean="0"/>
              <a:t>в отношении ГСМ </a:t>
            </a:r>
            <a:r>
              <a:rPr lang="ru-RU" sz="2400" dirty="0" smtClean="0"/>
              <a:t>и других технических </a:t>
            </a:r>
            <a:r>
              <a:rPr lang="ru-RU" sz="2400" dirty="0" smtClean="0"/>
              <a:t>жидкостей</a:t>
            </a:r>
            <a:r>
              <a:rPr lang="ru-RU" sz="2400" dirty="0" smtClean="0"/>
              <a:t> </a:t>
            </a:r>
            <a:r>
              <a:rPr lang="ru-RU" sz="2400" dirty="0" smtClean="0"/>
              <a:t>с целью определения соответствия их параметров заданным требованиям.</a:t>
            </a:r>
          </a:p>
          <a:p>
            <a:pPr marL="0" indent="0" algn="just">
              <a:buNone/>
            </a:pPr>
            <a:r>
              <a:rPr lang="ru-RU" sz="2400" dirty="0" smtClean="0"/>
              <a:t>И др.</a:t>
            </a:r>
            <a:endParaRPr lang="ru-RU" sz="2400" dirty="0" smtClean="0"/>
          </a:p>
          <a:p>
            <a:pPr marL="0" indent="354013" algn="just">
              <a:buAutoNum type="arabicParen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922114"/>
          </a:xfrm>
        </p:spPr>
        <p:txBody>
          <a:bodyPr>
            <a:normAutofit fontScale="90000"/>
          </a:bodyPr>
          <a:lstStyle/>
          <a:p>
            <a:r>
              <a:rPr lang="ru-RU" sz="3600" b="1" dirty="0" smtClean="0"/>
              <a:t>Отказы и неисправности автомобиля, их </a:t>
            </a:r>
            <a:r>
              <a:rPr lang="ru-RU" sz="3600" b="1" dirty="0" smtClean="0"/>
              <a:t>классификации</a:t>
            </a:r>
            <a:endParaRPr lang="ru-RU" dirty="0"/>
          </a:p>
        </p:txBody>
      </p:sp>
      <p:sp>
        <p:nvSpPr>
          <p:cNvPr id="3" name="Содержимое 2"/>
          <p:cNvSpPr>
            <a:spLocks noGrp="1"/>
          </p:cNvSpPr>
          <p:nvPr>
            <p:ph idx="1"/>
          </p:nvPr>
        </p:nvSpPr>
        <p:spPr>
          <a:xfrm>
            <a:off x="467544" y="1268760"/>
            <a:ext cx="8229600" cy="5328592"/>
          </a:xfrm>
        </p:spPr>
        <p:txBody>
          <a:bodyPr>
            <a:normAutofit fontScale="47500" lnSpcReduction="20000"/>
          </a:bodyPr>
          <a:lstStyle/>
          <a:p>
            <a:pPr marL="0" indent="354013" algn="just">
              <a:buNone/>
            </a:pPr>
            <a:r>
              <a:rPr lang="ru-RU" sz="3800" dirty="0" smtClean="0"/>
              <a:t>В процессе эксплуатации автомобиль, его системы, узлы и агрегаты могут находиться в исправном, неисправном, работоспособном, неработоспособном и предельном состояниях.</a:t>
            </a:r>
          </a:p>
          <a:p>
            <a:pPr marL="0" indent="354013" algn="just">
              <a:buNone/>
            </a:pPr>
            <a:r>
              <a:rPr lang="ru-RU" sz="3800" dirty="0" smtClean="0"/>
              <a:t>Если автомобиль находится в состоянии, при котором он соответствует всем требованиям нормативно-технической или конструкторской документации, он соответствует </a:t>
            </a:r>
            <a:r>
              <a:rPr lang="ru-RU" sz="3800" b="1" i="1" dirty="0" smtClean="0"/>
              <a:t>исправному</a:t>
            </a:r>
            <a:r>
              <a:rPr lang="ru-RU" sz="3800" b="1" dirty="0" smtClean="0"/>
              <a:t> состоянию</a:t>
            </a:r>
            <a:r>
              <a:rPr lang="ru-RU" sz="3800" dirty="0" smtClean="0"/>
              <a:t>. В случае когда автомобиль не соответствует хотя бы одному из требований нормативно-технической или конструкторской документации, он находится в </a:t>
            </a:r>
            <a:r>
              <a:rPr lang="ru-RU" sz="3800" i="1" dirty="0" smtClean="0"/>
              <a:t>неисправном</a:t>
            </a:r>
            <a:r>
              <a:rPr lang="ru-RU" sz="3800" dirty="0" smtClean="0"/>
              <a:t> состоянии.</a:t>
            </a:r>
          </a:p>
          <a:p>
            <a:pPr marL="0" indent="354013" algn="just">
              <a:buNone/>
            </a:pPr>
            <a:r>
              <a:rPr lang="ru-RU" sz="3800" b="1" i="1" dirty="0" smtClean="0"/>
              <a:t>Работоспособное</a:t>
            </a:r>
            <a:r>
              <a:rPr lang="ru-RU" sz="3800" b="1" dirty="0" smtClean="0"/>
              <a:t> состояние</a:t>
            </a:r>
            <a:r>
              <a:rPr lang="ru-RU" sz="3800" dirty="0" smtClean="0"/>
              <a:t> — это состояние автомобиля, при котором значения всех параметров, характеризующих способность выполнять заданные функции, соответствуют требованиям как нормативно-технической, так и конструкторской документации.</a:t>
            </a:r>
          </a:p>
          <a:p>
            <a:pPr marL="0" indent="354013" algn="just">
              <a:buNone/>
            </a:pPr>
            <a:r>
              <a:rPr lang="ru-RU" sz="3800" dirty="0" smtClean="0"/>
              <a:t>При </a:t>
            </a:r>
            <a:r>
              <a:rPr lang="ru-RU" sz="3800" b="1" i="1" dirty="0" smtClean="0"/>
              <a:t>неработоспособном состоянии</a:t>
            </a:r>
            <a:r>
              <a:rPr lang="ru-RU" sz="3800" dirty="0" smtClean="0"/>
              <a:t> автомобиль хотя бы по одному параметру, характеризующему способность выполнять заданные функции, не соответствует нормативно-технической или конструкторской документации.</a:t>
            </a:r>
          </a:p>
          <a:p>
            <a:pPr marL="0" indent="354013" algn="just">
              <a:buNone/>
            </a:pPr>
            <a:r>
              <a:rPr lang="ru-RU" sz="3800" b="1" i="1" dirty="0" smtClean="0"/>
              <a:t>Предельное</a:t>
            </a:r>
            <a:r>
              <a:rPr lang="ru-RU" sz="3800" b="1" dirty="0" smtClean="0"/>
              <a:t> состояние </a:t>
            </a:r>
            <a:r>
              <a:rPr lang="ru-RU" sz="3800" dirty="0" smtClean="0"/>
              <a:t>— это состояние автомобиля, при котором его дальнейшее применение по назначению недопустимо или нецелесообразно либо восстановление его исправного или работоспособного состояния невозможно или нецелесообразно. Такое состояние автомобиля оценивается признаком или совокупностью признаков его предельного состояния или составных частей конструкции, установленных в нормативно-технической или конструкторской документации.</a:t>
            </a:r>
          </a:p>
          <a:p>
            <a:pPr marL="0" indent="354013" algn="just">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sz="3600" b="1" dirty="0" smtClean="0"/>
              <a:t>Отказы и неисправности автомобиля, их </a:t>
            </a:r>
            <a:r>
              <a:rPr lang="ru-RU" sz="3600" b="1" dirty="0" smtClean="0"/>
              <a:t>классификации</a:t>
            </a:r>
            <a:endParaRPr lang="ru-RU" dirty="0"/>
          </a:p>
        </p:txBody>
      </p:sp>
      <p:sp>
        <p:nvSpPr>
          <p:cNvPr id="3" name="Содержимое 2"/>
          <p:cNvSpPr>
            <a:spLocks noGrp="1"/>
          </p:cNvSpPr>
          <p:nvPr>
            <p:ph idx="1"/>
          </p:nvPr>
        </p:nvSpPr>
        <p:spPr>
          <a:xfrm>
            <a:off x="467544" y="1628800"/>
            <a:ext cx="8229600" cy="4896544"/>
          </a:xfrm>
        </p:spPr>
        <p:txBody>
          <a:bodyPr>
            <a:normAutofit fontScale="40000" lnSpcReduction="20000"/>
          </a:bodyPr>
          <a:lstStyle/>
          <a:p>
            <a:pPr marL="0" indent="354013" algn="just">
              <a:buNone/>
            </a:pPr>
            <a:r>
              <a:rPr lang="ru-RU" sz="4500" b="1" u="sng" dirty="0" smtClean="0"/>
              <a:t>Отказ</a:t>
            </a:r>
            <a:r>
              <a:rPr lang="ru-RU" sz="4500" dirty="0" smtClean="0"/>
              <a:t> - событие, заключающееся в нарушении работоспособности объекта. Для каждого объекта признаки отказов устанавливаются нормативно-технической документацией.</a:t>
            </a:r>
          </a:p>
          <a:p>
            <a:pPr marL="0" indent="354013" algn="just">
              <a:buNone/>
            </a:pPr>
            <a:r>
              <a:rPr lang="ru-RU" sz="4500" dirty="0" smtClean="0"/>
              <a:t>Наряду с отказом имеют место такие понятия как:</a:t>
            </a:r>
          </a:p>
          <a:p>
            <a:pPr marL="0" indent="354013" algn="just">
              <a:buNone/>
            </a:pPr>
            <a:r>
              <a:rPr lang="ru-RU" sz="4500" b="1" u="sng" dirty="0" smtClean="0"/>
              <a:t>Неисправность</a:t>
            </a:r>
            <a:r>
              <a:rPr lang="ru-RU" sz="4500" dirty="0" smtClean="0"/>
              <a:t> - состояние объекта, при котором он не соответствует хотя бы одному из требований нормативно-технической документации;</a:t>
            </a:r>
          </a:p>
          <a:p>
            <a:pPr marL="0" indent="354013" algn="just">
              <a:buNone/>
            </a:pPr>
            <a:r>
              <a:rPr lang="ru-RU" sz="4500" b="1" u="sng" dirty="0" smtClean="0"/>
              <a:t>Дефект</a:t>
            </a:r>
            <a:r>
              <a:rPr lang="ru-RU" sz="4500" dirty="0" smtClean="0"/>
              <a:t> - каждое несоответствие требованиям технической документации, начальная причина возникновения отказа;</a:t>
            </a:r>
          </a:p>
          <a:p>
            <a:pPr marL="0" indent="354013" algn="just">
              <a:buNone/>
            </a:pPr>
            <a:r>
              <a:rPr lang="ru-RU" sz="4500" b="1" u="sng" dirty="0" smtClean="0"/>
              <a:t>Повреждение</a:t>
            </a:r>
            <a:r>
              <a:rPr lang="ru-RU" sz="4500" dirty="0" smtClean="0"/>
              <a:t> - нарушение исправности объекта или его составных частей, вследствие влияния внешних воздействий, превышающих уровни, установленные нормативно технической документацией.</a:t>
            </a:r>
          </a:p>
          <a:p>
            <a:pPr marL="0" indent="354013" algn="just">
              <a:buNone/>
            </a:pPr>
            <a:r>
              <a:rPr lang="ru-RU" sz="4500" dirty="0" smtClean="0"/>
              <a:t>Дефекты и повреждения могут быть существенными и являться причиной отказа и, несущественными, при которых работоспособность машин не нарушается. Очень часто дефекты и повреждения сразу не обнаруживаются.</a:t>
            </a:r>
          </a:p>
          <a:p>
            <a:pPr marL="0" indent="354013" algn="just">
              <a:buNone/>
            </a:pPr>
            <a:r>
              <a:rPr lang="ru-RU" sz="4500" dirty="0" smtClean="0"/>
              <a:t>Классификация отказов осуществляются по различным признакам, основными из которых являются причины возникновения, характер изменения параметров </a:t>
            </a:r>
            <a:r>
              <a:rPr lang="ru-RU" sz="4500" dirty="0" smtClean="0"/>
              <a:t>автомобиля </a:t>
            </a:r>
            <a:r>
              <a:rPr lang="ru-RU" sz="4500" dirty="0" smtClean="0"/>
              <a:t>до момента завершения отказа, степень влияния отказа на </a:t>
            </a:r>
            <a:r>
              <a:rPr lang="ru-RU" sz="4500" dirty="0" smtClean="0"/>
              <a:t>работоспособность автомобиля, </a:t>
            </a:r>
            <a:r>
              <a:rPr lang="ru-RU" sz="4500" dirty="0" smtClean="0"/>
              <a:t>возможность предсказания и др.</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sz="3600" b="1" dirty="0" smtClean="0"/>
              <a:t>Отказы и неисправности автомобиля, их </a:t>
            </a:r>
            <a:r>
              <a:rPr lang="ru-RU" sz="3600" b="1" dirty="0" smtClean="0"/>
              <a:t>классификации</a:t>
            </a:r>
            <a:endParaRPr lang="ru-RU" dirty="0"/>
          </a:p>
        </p:txBody>
      </p:sp>
      <p:sp>
        <p:nvSpPr>
          <p:cNvPr id="3" name="Содержимое 2"/>
          <p:cNvSpPr>
            <a:spLocks noGrp="1"/>
          </p:cNvSpPr>
          <p:nvPr>
            <p:ph idx="1"/>
          </p:nvPr>
        </p:nvSpPr>
        <p:spPr>
          <a:xfrm>
            <a:off x="467544" y="1628800"/>
            <a:ext cx="8229600" cy="4896544"/>
          </a:xfrm>
        </p:spPr>
        <p:txBody>
          <a:bodyPr>
            <a:normAutofit lnSpcReduction="10000"/>
          </a:bodyPr>
          <a:lstStyle/>
          <a:p>
            <a:pPr marL="0" indent="0" algn="just">
              <a:buNone/>
            </a:pPr>
            <a:r>
              <a:rPr lang="ru-RU" sz="1800" b="1" dirty="0" smtClean="0"/>
              <a:t>1) </a:t>
            </a:r>
            <a:r>
              <a:rPr lang="ru-RU" sz="1800" b="1" dirty="0" smtClean="0"/>
              <a:t>Отказы по </a:t>
            </a:r>
            <a:r>
              <a:rPr lang="ru-RU" sz="1800" b="1" dirty="0" smtClean="0"/>
              <a:t>причинам возникновения:</a:t>
            </a:r>
            <a:endParaRPr lang="ru-RU" sz="1800" dirty="0" smtClean="0"/>
          </a:p>
          <a:p>
            <a:pPr marL="0" indent="0" algn="just">
              <a:buNone/>
            </a:pPr>
            <a:r>
              <a:rPr lang="ru-RU" sz="1800" b="1" u="sng" dirty="0" smtClean="0"/>
              <a:t>Конструкционные отказы</a:t>
            </a:r>
            <a:r>
              <a:rPr lang="ru-RU" sz="1800" dirty="0" smtClean="0"/>
              <a:t> обусловлены ошибками, допущенными при проектировании, нарушениями требований </a:t>
            </a:r>
            <a:r>
              <a:rPr lang="ru-RU" sz="1800" dirty="0" smtClean="0"/>
              <a:t>стандартов</a:t>
            </a:r>
            <a:r>
              <a:rPr lang="ru-RU" sz="1800" dirty="0" smtClean="0"/>
              <a:t>, занижением запасов прочности, ошибками в разработке принципиальных схем и конструкций устройств и т. д.</a:t>
            </a:r>
          </a:p>
          <a:p>
            <a:pPr marL="0" indent="0" algn="just">
              <a:buNone/>
            </a:pPr>
            <a:r>
              <a:rPr lang="ru-RU" sz="1800" b="1" u="sng" dirty="0" smtClean="0"/>
              <a:t>Производственные отказы</a:t>
            </a:r>
            <a:r>
              <a:rPr lang="ru-RU" sz="1800" dirty="0" smtClean="0"/>
              <a:t> вызываются нарушениями технологии изготовления, несоблюдением требований конструкторской документации при изготовлении, применением некондиционных материалов и комплектующих элементов, недостаточным контролем качества в процессе производства и т. п.</a:t>
            </a:r>
          </a:p>
          <a:p>
            <a:pPr marL="0" indent="0" algn="just">
              <a:buNone/>
            </a:pPr>
            <a:r>
              <a:rPr lang="ru-RU" sz="1800" dirty="0" smtClean="0"/>
              <a:t>Конструкционные и производственные отказы, как правило, выявляются в начальный период </a:t>
            </a:r>
            <a:r>
              <a:rPr lang="ru-RU" sz="1800" dirty="0" smtClean="0"/>
              <a:t>эксплуатации автомобиля. </a:t>
            </a:r>
            <a:r>
              <a:rPr lang="ru-RU" sz="1800" dirty="0" smtClean="0"/>
              <a:t>Они могут быть выявлены также в процессе </a:t>
            </a:r>
            <a:r>
              <a:rPr lang="ru-RU" sz="1800" dirty="0" err="1" smtClean="0"/>
              <a:t>приработочных</a:t>
            </a:r>
            <a:r>
              <a:rPr lang="ru-RU" sz="1800" dirty="0" smtClean="0"/>
              <a:t> испытаний в заводских условиях.</a:t>
            </a:r>
          </a:p>
          <a:p>
            <a:pPr marL="0" indent="0" algn="just">
              <a:buNone/>
            </a:pPr>
            <a:r>
              <a:rPr lang="ru-RU" sz="1800" b="1" u="sng" dirty="0" smtClean="0"/>
              <a:t>Эксплуатационные отказы</a:t>
            </a:r>
            <a:r>
              <a:rPr lang="ru-RU" sz="1800" dirty="0" smtClean="0"/>
              <a:t> являются следствием нарушений условий </a:t>
            </a:r>
            <a:r>
              <a:rPr lang="ru-RU" sz="1800" dirty="0" smtClean="0"/>
              <a:t>работы, </a:t>
            </a:r>
            <a:r>
              <a:rPr lang="ru-RU" sz="1800" dirty="0" smtClean="0"/>
              <a:t>на которые </a:t>
            </a:r>
            <a:r>
              <a:rPr lang="ru-RU" sz="1800" dirty="0" smtClean="0"/>
              <a:t>рассчитаны автомобили, </a:t>
            </a:r>
            <a:r>
              <a:rPr lang="ru-RU" sz="1800" dirty="0" smtClean="0"/>
              <a:t>несоблюдения оговоренных в технической документации правил эксплуатации, низкой квалификации обслуживающего персонала, естественного старения, изнашивания и других причин. Эксплуатационные отказы проявляются не только в начальный период эксплуатации, но и в последующее время.</a:t>
            </a:r>
          </a:p>
          <a:p>
            <a:pPr algn="ctr">
              <a:buNone/>
            </a:pPr>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sz="3600" b="1" dirty="0" smtClean="0"/>
              <a:t>Отказы и неисправности автомобиля, их </a:t>
            </a:r>
            <a:r>
              <a:rPr lang="ru-RU" sz="3600" b="1" dirty="0" smtClean="0"/>
              <a:t>классификации</a:t>
            </a:r>
            <a:endParaRPr lang="ru-RU" dirty="0"/>
          </a:p>
        </p:txBody>
      </p:sp>
      <p:sp>
        <p:nvSpPr>
          <p:cNvPr id="3" name="Содержимое 2"/>
          <p:cNvSpPr>
            <a:spLocks noGrp="1"/>
          </p:cNvSpPr>
          <p:nvPr>
            <p:ph idx="1"/>
          </p:nvPr>
        </p:nvSpPr>
        <p:spPr>
          <a:xfrm>
            <a:off x="467544" y="1628800"/>
            <a:ext cx="8229600" cy="4896544"/>
          </a:xfrm>
        </p:spPr>
        <p:txBody>
          <a:bodyPr>
            <a:normAutofit/>
          </a:bodyPr>
          <a:lstStyle/>
          <a:p>
            <a:pPr marL="0" indent="0" algn="just">
              <a:buNone/>
            </a:pPr>
            <a:r>
              <a:rPr lang="ru-RU" sz="1800" b="1" dirty="0" smtClean="0"/>
              <a:t>2) по характеру проявления</a:t>
            </a:r>
            <a:r>
              <a:rPr lang="ru-RU" sz="1800" dirty="0" smtClean="0"/>
              <a:t> все отказы делятся на внезапные и постепенные. Если </a:t>
            </a:r>
            <a:r>
              <a:rPr lang="ru-RU" sz="1800" dirty="0" smtClean="0"/>
              <a:t>имеется обобщенный параметр, характеризующий </a:t>
            </a:r>
            <a:r>
              <a:rPr lang="ru-RU" sz="1800" dirty="0" smtClean="0"/>
              <a:t>работоспособность </a:t>
            </a:r>
            <a:r>
              <a:rPr lang="ru-RU" sz="1800" dirty="0" smtClean="0"/>
              <a:t>автомобиля, </a:t>
            </a:r>
            <a:r>
              <a:rPr lang="ru-RU" sz="1800" dirty="0" smtClean="0"/>
              <a:t>то внезапные и постепенные отказы определяются скоростью изменения обобщенного параметра.</a:t>
            </a:r>
          </a:p>
          <a:p>
            <a:pPr marL="0" indent="0" algn="just">
              <a:buNone/>
            </a:pPr>
            <a:r>
              <a:rPr lang="ru-RU" sz="1800" b="1" u="sng" dirty="0" smtClean="0"/>
              <a:t>К постепенным отказам</a:t>
            </a:r>
            <a:r>
              <a:rPr lang="ru-RU" sz="1800" dirty="0" smtClean="0"/>
              <a:t> относятся такие, для которых скорость изменения обобщенного параметра имеет конечную величину. Постепенные отказы </a:t>
            </a:r>
            <a:r>
              <a:rPr lang="ru-RU" sz="1800" dirty="0" err="1" smtClean="0"/>
              <a:t>автмобиля</a:t>
            </a:r>
            <a:r>
              <a:rPr lang="ru-RU" sz="1800" dirty="0" smtClean="0"/>
              <a:t> </a:t>
            </a:r>
            <a:r>
              <a:rPr lang="ru-RU" sz="1800" dirty="0" smtClean="0"/>
              <a:t>являются следствием необратимых изменений его свойств, вызванных старением, износом, накоплением усталостных повреждений и изменением параметров рабочего процесса.</a:t>
            </a:r>
          </a:p>
          <a:p>
            <a:pPr marL="0" indent="0" algn="just">
              <a:buNone/>
            </a:pPr>
            <a:r>
              <a:rPr lang="ru-RU" sz="1800" b="1" u="sng" dirty="0" smtClean="0"/>
              <a:t>Внезапные отказы</a:t>
            </a:r>
            <a:r>
              <a:rPr lang="ru-RU" sz="1800" dirty="0" smtClean="0"/>
              <a:t> характеризуются резким, скачкообразным изменением обобщенного параметра под воздействием одного или нескольких возмущений, вызванных внутренними дефектами, нарушениями режимов работы или ошибками обслуживающего персонала. Обычно появлению внезапных отказов предшествуют скрытые дефекты или изменения свойств элементов, которые не всегда удается заменить и обнаружить.</a:t>
            </a:r>
          </a:p>
          <a:p>
            <a:pPr algn="ctr">
              <a:buNone/>
            </a:pP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sz="3600" b="1" dirty="0" smtClean="0"/>
              <a:t>Отказы и неисправности автомобиля, их </a:t>
            </a:r>
            <a:r>
              <a:rPr lang="ru-RU" sz="3600" b="1" dirty="0" smtClean="0"/>
              <a:t>классификации</a:t>
            </a:r>
            <a:endParaRPr lang="ru-RU" dirty="0"/>
          </a:p>
        </p:txBody>
      </p:sp>
      <p:sp>
        <p:nvSpPr>
          <p:cNvPr id="3" name="Содержимое 2"/>
          <p:cNvSpPr>
            <a:spLocks noGrp="1"/>
          </p:cNvSpPr>
          <p:nvPr>
            <p:ph idx="1"/>
          </p:nvPr>
        </p:nvSpPr>
        <p:spPr>
          <a:xfrm>
            <a:off x="467544" y="1412776"/>
            <a:ext cx="8229600" cy="4680520"/>
          </a:xfrm>
        </p:spPr>
        <p:txBody>
          <a:bodyPr>
            <a:normAutofit/>
          </a:bodyPr>
          <a:lstStyle/>
          <a:p>
            <a:pPr marL="0" indent="0" algn="just">
              <a:buNone/>
            </a:pPr>
            <a:r>
              <a:rPr lang="ru-RU" sz="1800" b="1" dirty="0" smtClean="0"/>
              <a:t>3) по степени влияния на работоспособность</a:t>
            </a:r>
            <a:r>
              <a:rPr lang="ru-RU" sz="1800" dirty="0" smtClean="0"/>
              <a:t> </a:t>
            </a:r>
            <a:r>
              <a:rPr lang="ru-RU" sz="1800" dirty="0" smtClean="0"/>
              <a:t>автомобиля все </a:t>
            </a:r>
            <a:r>
              <a:rPr lang="ru-RU" sz="1800" dirty="0" smtClean="0"/>
              <a:t>отказы можно разделить на полные и частичные. При полных отказах происходит потеря работоспособности </a:t>
            </a:r>
            <a:r>
              <a:rPr lang="ru-RU" sz="1800" dirty="0" smtClean="0"/>
              <a:t>автомобиля в целом. </a:t>
            </a:r>
            <a:r>
              <a:rPr lang="ru-RU" sz="1800" dirty="0" smtClean="0"/>
              <a:t>При частичных отказах способность </a:t>
            </a:r>
            <a:r>
              <a:rPr lang="ru-RU" sz="1800" dirty="0" smtClean="0"/>
              <a:t>автомобиля </a:t>
            </a:r>
            <a:r>
              <a:rPr lang="ru-RU" sz="1800" dirty="0" smtClean="0"/>
              <a:t>к выполнению своих функций сохраняется, однако при этом снижается эффективность их выполнения.</a:t>
            </a:r>
          </a:p>
          <a:p>
            <a:pPr marL="0" indent="0" algn="just">
              <a:buNone/>
            </a:pPr>
            <a:r>
              <a:rPr lang="ru-RU" sz="1800" b="1" dirty="0" smtClean="0"/>
              <a:t>4</a:t>
            </a:r>
            <a:r>
              <a:rPr lang="ru-RU" sz="1800" b="1" dirty="0" smtClean="0"/>
              <a:t>) по возможности предсказания.</a:t>
            </a:r>
            <a:r>
              <a:rPr lang="ru-RU" sz="1800" dirty="0" smtClean="0"/>
              <a:t> При постепенных отказах </a:t>
            </a:r>
            <a:r>
              <a:rPr lang="ru-RU" sz="1800" dirty="0" smtClean="0"/>
              <a:t>характеристики автомобиля или его составных частей изменяются </a:t>
            </a:r>
            <a:r>
              <a:rPr lang="ru-RU" sz="1800" dirty="0" smtClean="0"/>
              <a:t>во времени, и, следовательно, принципиально возможно с помощью специальной системы контроля или специальных испытаний прогнозировать момент наступления отказа и принять соответствующие меры, обеспечивающие сохранение </a:t>
            </a:r>
            <a:r>
              <a:rPr lang="ru-RU" sz="1800" dirty="0" smtClean="0"/>
              <a:t>работоспособности. </a:t>
            </a:r>
            <a:r>
              <a:rPr lang="ru-RU" sz="1800" dirty="0" smtClean="0"/>
              <a:t>Постепенные отказы, которые можно прогнозировать, называются прогнозируемыми</a:t>
            </a:r>
            <a:r>
              <a:rPr lang="ru-RU" sz="1800" dirty="0" smtClean="0"/>
              <a:t>.</a:t>
            </a:r>
          </a:p>
          <a:p>
            <a:pPr marL="0" indent="0" algn="just">
              <a:buNone/>
            </a:pPr>
            <a:r>
              <a:rPr lang="ru-RU" sz="1800" b="1" dirty="0" smtClean="0"/>
              <a:t>5) по связи </a:t>
            </a:r>
            <a:r>
              <a:rPr lang="ru-RU" sz="1800" b="1" dirty="0" smtClean="0"/>
              <a:t>с отказами других </a:t>
            </a:r>
            <a:r>
              <a:rPr lang="ru-RU" sz="1800" b="1" dirty="0" smtClean="0"/>
              <a:t>элементов. </a:t>
            </a:r>
            <a:r>
              <a:rPr lang="ru-RU" sz="1800" dirty="0" smtClean="0"/>
              <a:t>Зависимые – отказ одного элемента вызван отказом или неисправностью другого </a:t>
            </a:r>
            <a:r>
              <a:rPr lang="ru-RU" sz="1800" dirty="0" smtClean="0"/>
              <a:t>элемента. Независимые </a:t>
            </a:r>
            <a:r>
              <a:rPr lang="ru-RU" sz="1800" dirty="0" smtClean="0"/>
              <a:t>– отказ вызван изменением технического состояния или внешними </a:t>
            </a:r>
            <a:r>
              <a:rPr lang="ru-RU" sz="1800" dirty="0" smtClean="0"/>
              <a:t>факторами.</a:t>
            </a:r>
            <a:endParaRPr lang="ru-RU" sz="1800" b="1" dirty="0" smtClean="0"/>
          </a:p>
          <a:p>
            <a:pPr algn="ctr">
              <a:buNone/>
            </a:pPr>
            <a:endParaRPr lang="ru-RU"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778</Words>
  <Application>Microsoft Office PowerPoint</Application>
  <PresentationFormat>Экран (4:3)</PresentationFormat>
  <Paragraphs>95</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Основы автотехнической экспертизы</vt:lpstr>
      <vt:lpstr>Общие сведения</vt:lpstr>
      <vt:lpstr>Общие сведения</vt:lpstr>
      <vt:lpstr>Общие сведения</vt:lpstr>
      <vt:lpstr>Отказы и неисправности автомобиля, их классификации</vt:lpstr>
      <vt:lpstr>Отказы и неисправности автомобиля, их классификации</vt:lpstr>
      <vt:lpstr>Отказы и неисправности автомобиля, их классификации</vt:lpstr>
      <vt:lpstr>Отказы и неисправности автомобиля, их классификации</vt:lpstr>
      <vt:lpstr>Отказы и неисправности автомобиля, их классификации</vt:lpstr>
      <vt:lpstr>Исследование технического состояния деталей и узлов автотранспортных средств</vt:lpstr>
      <vt:lpstr>Исследование технического состояния деталей и узлов автотранспортных средств</vt:lpstr>
      <vt:lpstr>Исследование технического состояния деталей и узлов автотранспортных средств</vt:lpstr>
      <vt:lpstr>Исследование технического состояния деталей и узлов автотранспортных средств.  Методы, способы и средства определения технического состояния</vt:lpstr>
      <vt:lpstr>  Методы, способы и средства определения технического состояния автомобилей</vt:lpstr>
      <vt:lpstr>  Методы, способы и средства определения технического состояния автомобилей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YODA1</dc:creator>
  <cp:lastModifiedBy>YODA1</cp:lastModifiedBy>
  <cp:revision>21</cp:revision>
  <dcterms:created xsi:type="dcterms:W3CDTF">2020-05-06T23:02:17Z</dcterms:created>
  <dcterms:modified xsi:type="dcterms:W3CDTF">2020-05-07T10:51:28Z</dcterms:modified>
</cp:coreProperties>
</file>