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sldIdLst>
    <p:sldId id="278" r:id="rId2"/>
    <p:sldId id="279" r:id="rId3"/>
    <p:sldId id="280" r:id="rId4"/>
    <p:sldId id="28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ST type B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ST type B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ST type B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ST type B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ST type B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CC"/>
    <a:srgbClr val="FF0000"/>
    <a:srgbClr val="FF6600"/>
    <a:srgbClr val="993300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6774" autoAdjust="0"/>
  </p:normalViewPr>
  <p:slideViewPr>
    <p:cSldViewPr snapToGrid="0">
      <p:cViewPr varScale="1">
        <p:scale>
          <a:sx n="116" d="100"/>
          <a:sy n="116" d="100"/>
        </p:scale>
        <p:origin x="-18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C76FA0-1418-42B4-A81C-4A7F38427B79}" type="datetimeFigureOut">
              <a:rPr lang="ru-RU"/>
              <a:pPr>
                <a:defRPr/>
              </a:pPr>
              <a:t>15.02.2022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D8A9D4E-A65C-4947-9342-883C956849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912D1-8EA5-4BC7-921B-A9D4C64B03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F39C-26CB-41F8-8C6A-4CEE56FF66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354DD-40BB-4CD0-B50C-99104E55B5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DAB-18D7-4E75-8298-D4EC0E2624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37044-8A17-4B4A-8A25-3A19A28E03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95429-517B-4718-B333-F6755615BC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E3D05-E150-468F-83F2-E0A40365C3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7BA4-68D7-4B3B-9B62-FE1B33598D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0CB6-31E8-421A-AC3E-438949CB24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31932-758B-4DD6-B0EC-F52D6219C3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2841D-AEB8-47E9-9721-EF4A538474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E408C-3C23-49E4-A0E7-A1BABD83F5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EF084E5-44A3-4F8B-A70A-B41F728CEE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488950"/>
            <a:ext cx="8229600" cy="1143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i="1" smtClean="0">
                <a:solidFill>
                  <a:srgbClr val="0033CC"/>
                </a:solidFill>
                <a:latin typeface="GOST type B" pitchFamily="34" charset="0"/>
              </a:rPr>
              <a:t>Разрезы сложные</a:t>
            </a:r>
            <a:br>
              <a:rPr lang="ru-RU" i="1" smtClean="0">
                <a:solidFill>
                  <a:srgbClr val="0033CC"/>
                </a:solidFill>
                <a:latin typeface="GOST type B" pitchFamily="34" charset="0"/>
              </a:rPr>
            </a:br>
            <a:r>
              <a:rPr lang="ru-RU" sz="3600" b="1" i="1" smtClean="0">
                <a:solidFill>
                  <a:schemeClr val="tx1"/>
                </a:solidFill>
                <a:latin typeface="GOST type B" pitchFamily="34" charset="0"/>
              </a:rPr>
              <a:t>Ломаный разрез</a:t>
            </a:r>
          </a:p>
        </p:txBody>
      </p:sp>
      <p:sp>
        <p:nvSpPr>
          <p:cNvPr id="23555" name="Line 62"/>
          <p:cNvSpPr>
            <a:spLocks noChangeShapeType="1"/>
          </p:cNvSpPr>
          <p:nvPr/>
        </p:nvSpPr>
        <p:spPr bwMode="auto">
          <a:xfrm flipH="1">
            <a:off x="3851275" y="4508500"/>
            <a:ext cx="2879725" cy="0"/>
          </a:xfrm>
          <a:prstGeom prst="line">
            <a:avLst/>
          </a:prstGeom>
          <a:noFill/>
          <a:ln w="12700">
            <a:solidFill>
              <a:srgbClr val="FF9900"/>
            </a:solidFill>
            <a:prstDash val="lgDashDot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56" name="Arc 63"/>
          <p:cNvSpPr>
            <a:spLocks/>
          </p:cNvSpPr>
          <p:nvPr/>
        </p:nvSpPr>
        <p:spPr bwMode="auto">
          <a:xfrm flipH="1">
            <a:off x="5816600" y="4005263"/>
            <a:ext cx="858838" cy="1008062"/>
          </a:xfrm>
          <a:custGeom>
            <a:avLst/>
            <a:gdLst>
              <a:gd name="T0" fmla="*/ 2147483647 w 37017"/>
              <a:gd name="T1" fmla="*/ 2147483647 h 43200"/>
              <a:gd name="T2" fmla="*/ 2147483647 w 37017"/>
              <a:gd name="T3" fmla="*/ 2147483647 h 43200"/>
              <a:gd name="T4" fmla="*/ 2147483647 w 37017"/>
              <a:gd name="T5" fmla="*/ 2147483647 h 43200"/>
              <a:gd name="T6" fmla="*/ 0 60000 65536"/>
              <a:gd name="T7" fmla="*/ 0 60000 65536"/>
              <a:gd name="T8" fmla="*/ 0 60000 65536"/>
              <a:gd name="T9" fmla="*/ 0 w 37017"/>
              <a:gd name="T10" fmla="*/ 0 h 43200"/>
              <a:gd name="T11" fmla="*/ 37017 w 3701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17" h="43200" fill="none" extrusionOk="0">
                <a:moveTo>
                  <a:pt x="36945" y="36801"/>
                </a:moveTo>
                <a:cubicBezTo>
                  <a:pt x="32888" y="40896"/>
                  <a:pt x="2736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399" y="-1"/>
                  <a:pt x="32955" y="2332"/>
                  <a:pt x="37017" y="6471"/>
                </a:cubicBezTo>
              </a:path>
              <a:path w="37017" h="43200" stroke="0" extrusionOk="0">
                <a:moveTo>
                  <a:pt x="36945" y="36801"/>
                </a:moveTo>
                <a:cubicBezTo>
                  <a:pt x="32888" y="40896"/>
                  <a:pt x="27363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399" y="-1"/>
                  <a:pt x="32955" y="2332"/>
                  <a:pt x="37017" y="6471"/>
                </a:cubicBezTo>
                <a:lnTo>
                  <a:pt x="21600" y="21600"/>
                </a:lnTo>
                <a:lnTo>
                  <a:pt x="36945" y="36801"/>
                </a:lnTo>
                <a:close/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557" name="Oval 64"/>
          <p:cNvSpPr>
            <a:spLocks noChangeArrowheads="1"/>
          </p:cNvSpPr>
          <p:nvPr/>
        </p:nvSpPr>
        <p:spPr bwMode="auto">
          <a:xfrm>
            <a:off x="5929313" y="4256088"/>
            <a:ext cx="504825" cy="504825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558" name="Line 65"/>
          <p:cNvSpPr>
            <a:spLocks noChangeShapeType="1"/>
          </p:cNvSpPr>
          <p:nvPr/>
        </p:nvSpPr>
        <p:spPr bwMode="auto">
          <a:xfrm flipH="1">
            <a:off x="3635375" y="4148138"/>
            <a:ext cx="2195513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59" name="Line 66"/>
          <p:cNvSpPr>
            <a:spLocks noChangeShapeType="1"/>
          </p:cNvSpPr>
          <p:nvPr/>
        </p:nvSpPr>
        <p:spPr bwMode="auto">
          <a:xfrm flipH="1">
            <a:off x="3995738" y="4868863"/>
            <a:ext cx="183356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60" name="Line 67"/>
          <p:cNvSpPr>
            <a:spLocks noChangeShapeType="1"/>
          </p:cNvSpPr>
          <p:nvPr/>
        </p:nvSpPr>
        <p:spPr bwMode="auto">
          <a:xfrm>
            <a:off x="5219700" y="4221163"/>
            <a:ext cx="0" cy="576262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61" name="Line 68"/>
          <p:cNvSpPr>
            <a:spLocks noChangeShapeType="1"/>
          </p:cNvSpPr>
          <p:nvPr/>
        </p:nvSpPr>
        <p:spPr bwMode="auto">
          <a:xfrm>
            <a:off x="4498975" y="4221163"/>
            <a:ext cx="0" cy="576262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62" name="Line 69"/>
          <p:cNvSpPr>
            <a:spLocks noChangeShapeType="1"/>
          </p:cNvSpPr>
          <p:nvPr/>
        </p:nvSpPr>
        <p:spPr bwMode="auto">
          <a:xfrm>
            <a:off x="4498975" y="4364038"/>
            <a:ext cx="720725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63" name="Line 70"/>
          <p:cNvSpPr>
            <a:spLocks noChangeShapeType="1"/>
          </p:cNvSpPr>
          <p:nvPr/>
        </p:nvSpPr>
        <p:spPr bwMode="auto">
          <a:xfrm>
            <a:off x="4498975" y="4652963"/>
            <a:ext cx="720725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64" name="Arc 71"/>
          <p:cNvSpPr>
            <a:spLocks/>
          </p:cNvSpPr>
          <p:nvPr/>
        </p:nvSpPr>
        <p:spPr bwMode="auto">
          <a:xfrm>
            <a:off x="5187950" y="4365625"/>
            <a:ext cx="176213" cy="288925"/>
          </a:xfrm>
          <a:custGeom>
            <a:avLst/>
            <a:gdLst>
              <a:gd name="T0" fmla="*/ 2147483647 w 26599"/>
              <a:gd name="T1" fmla="*/ 0 h 43200"/>
              <a:gd name="T2" fmla="*/ 0 w 26599"/>
              <a:gd name="T3" fmla="*/ 2147483647 h 43200"/>
              <a:gd name="T4" fmla="*/ 2147483647 w 26599"/>
              <a:gd name="T5" fmla="*/ 2147483647 h 43200"/>
              <a:gd name="T6" fmla="*/ 0 60000 65536"/>
              <a:gd name="T7" fmla="*/ 0 60000 65536"/>
              <a:gd name="T8" fmla="*/ 0 60000 65536"/>
              <a:gd name="T9" fmla="*/ 0 w 26599"/>
              <a:gd name="T10" fmla="*/ 0 h 43200"/>
              <a:gd name="T11" fmla="*/ 26599 w 2659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599" h="43200" fill="none" extrusionOk="0">
                <a:moveTo>
                  <a:pt x="4998" y="0"/>
                </a:moveTo>
                <a:cubicBezTo>
                  <a:pt x="16928" y="0"/>
                  <a:pt x="26599" y="9670"/>
                  <a:pt x="26599" y="21600"/>
                </a:cubicBezTo>
                <a:cubicBezTo>
                  <a:pt x="26599" y="33529"/>
                  <a:pt x="16928" y="43200"/>
                  <a:pt x="4999" y="43200"/>
                </a:cubicBezTo>
                <a:cubicBezTo>
                  <a:pt x="3315" y="43200"/>
                  <a:pt x="1637" y="43003"/>
                  <a:pt x="-1" y="42613"/>
                </a:cubicBezTo>
              </a:path>
              <a:path w="26599" h="43200" stroke="0" extrusionOk="0">
                <a:moveTo>
                  <a:pt x="4998" y="0"/>
                </a:moveTo>
                <a:cubicBezTo>
                  <a:pt x="16928" y="0"/>
                  <a:pt x="26599" y="9670"/>
                  <a:pt x="26599" y="21600"/>
                </a:cubicBezTo>
                <a:cubicBezTo>
                  <a:pt x="26599" y="33529"/>
                  <a:pt x="16928" y="43200"/>
                  <a:pt x="4999" y="43200"/>
                </a:cubicBezTo>
                <a:cubicBezTo>
                  <a:pt x="3315" y="43200"/>
                  <a:pt x="1637" y="43003"/>
                  <a:pt x="-1" y="42613"/>
                </a:cubicBezTo>
                <a:lnTo>
                  <a:pt x="4999" y="21600"/>
                </a:lnTo>
                <a:lnTo>
                  <a:pt x="4998" y="0"/>
                </a:lnTo>
                <a:close/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565" name="Arc 72"/>
          <p:cNvSpPr>
            <a:spLocks/>
          </p:cNvSpPr>
          <p:nvPr/>
        </p:nvSpPr>
        <p:spPr bwMode="auto">
          <a:xfrm flipH="1">
            <a:off x="4357688" y="4365625"/>
            <a:ext cx="184150" cy="288925"/>
          </a:xfrm>
          <a:custGeom>
            <a:avLst/>
            <a:gdLst>
              <a:gd name="T0" fmla="*/ 2147483647 w 27535"/>
              <a:gd name="T1" fmla="*/ 0 h 43200"/>
              <a:gd name="T2" fmla="*/ 0 w 27535"/>
              <a:gd name="T3" fmla="*/ 2147483647 h 43200"/>
              <a:gd name="T4" fmla="*/ 2147483647 w 27535"/>
              <a:gd name="T5" fmla="*/ 2147483647 h 43200"/>
              <a:gd name="T6" fmla="*/ 0 60000 65536"/>
              <a:gd name="T7" fmla="*/ 0 60000 65536"/>
              <a:gd name="T8" fmla="*/ 0 60000 65536"/>
              <a:gd name="T9" fmla="*/ 0 w 27535"/>
              <a:gd name="T10" fmla="*/ 0 h 43200"/>
              <a:gd name="T11" fmla="*/ 27535 w 2753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35" h="43200" fill="none" extrusionOk="0">
                <a:moveTo>
                  <a:pt x="5934" y="0"/>
                </a:moveTo>
                <a:cubicBezTo>
                  <a:pt x="17864" y="0"/>
                  <a:pt x="27535" y="9670"/>
                  <a:pt x="27535" y="21600"/>
                </a:cubicBezTo>
                <a:cubicBezTo>
                  <a:pt x="27535" y="33529"/>
                  <a:pt x="17864" y="43200"/>
                  <a:pt x="5935" y="43200"/>
                </a:cubicBezTo>
                <a:cubicBezTo>
                  <a:pt x="3927" y="43200"/>
                  <a:pt x="1930" y="42920"/>
                  <a:pt x="0" y="42368"/>
                </a:cubicBezTo>
              </a:path>
              <a:path w="27535" h="43200" stroke="0" extrusionOk="0">
                <a:moveTo>
                  <a:pt x="5934" y="0"/>
                </a:moveTo>
                <a:cubicBezTo>
                  <a:pt x="17864" y="0"/>
                  <a:pt x="27535" y="9670"/>
                  <a:pt x="27535" y="21600"/>
                </a:cubicBezTo>
                <a:cubicBezTo>
                  <a:pt x="27535" y="33529"/>
                  <a:pt x="17864" y="43200"/>
                  <a:pt x="5935" y="43200"/>
                </a:cubicBezTo>
                <a:cubicBezTo>
                  <a:pt x="3927" y="43200"/>
                  <a:pt x="1930" y="42920"/>
                  <a:pt x="0" y="42368"/>
                </a:cubicBezTo>
                <a:lnTo>
                  <a:pt x="5935" y="21600"/>
                </a:lnTo>
                <a:lnTo>
                  <a:pt x="5934" y="0"/>
                </a:lnTo>
                <a:close/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566" name="Line 73"/>
          <p:cNvSpPr>
            <a:spLocks noChangeShapeType="1"/>
          </p:cNvSpPr>
          <p:nvPr/>
        </p:nvSpPr>
        <p:spPr bwMode="auto">
          <a:xfrm>
            <a:off x="6189663" y="3860800"/>
            <a:ext cx="0" cy="1368425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67" name="Line 74"/>
          <p:cNvSpPr>
            <a:spLocks noChangeShapeType="1"/>
          </p:cNvSpPr>
          <p:nvPr/>
        </p:nvSpPr>
        <p:spPr bwMode="auto">
          <a:xfrm rot="60000" flipH="1">
            <a:off x="3346450" y="4868863"/>
            <a:ext cx="647700" cy="792162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68" name="Line 75"/>
          <p:cNvSpPr>
            <a:spLocks noChangeShapeType="1"/>
          </p:cNvSpPr>
          <p:nvPr/>
        </p:nvSpPr>
        <p:spPr bwMode="auto">
          <a:xfrm flipH="1">
            <a:off x="2771775" y="4148138"/>
            <a:ext cx="863600" cy="936625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69" name="Line 76"/>
          <p:cNvSpPr>
            <a:spLocks noChangeShapeType="1"/>
          </p:cNvSpPr>
          <p:nvPr/>
        </p:nvSpPr>
        <p:spPr bwMode="auto">
          <a:xfrm>
            <a:off x="2698750" y="5013325"/>
            <a:ext cx="720725" cy="719138"/>
          </a:xfrm>
          <a:prstGeom prst="line">
            <a:avLst/>
          </a:prstGeom>
          <a:noFill/>
          <a:ln w="12700">
            <a:solidFill>
              <a:srgbClr val="FF9900"/>
            </a:solidFill>
            <a:prstDash val="lgDashDot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70" name="Line 77"/>
          <p:cNvSpPr>
            <a:spLocks noChangeShapeType="1"/>
          </p:cNvSpPr>
          <p:nvPr/>
        </p:nvSpPr>
        <p:spPr bwMode="auto">
          <a:xfrm flipH="1">
            <a:off x="2698750" y="4508500"/>
            <a:ext cx="1152525" cy="1223963"/>
          </a:xfrm>
          <a:prstGeom prst="line">
            <a:avLst/>
          </a:prstGeom>
          <a:noFill/>
          <a:ln w="12700">
            <a:solidFill>
              <a:srgbClr val="FF9900"/>
            </a:solidFill>
            <a:prstDash val="lgDashDot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71" name="Arc 85"/>
          <p:cNvSpPr>
            <a:spLocks/>
          </p:cNvSpPr>
          <p:nvPr/>
        </p:nvSpPr>
        <p:spPr bwMode="auto">
          <a:xfrm>
            <a:off x="2627313" y="5084763"/>
            <a:ext cx="719137" cy="720725"/>
          </a:xfrm>
          <a:custGeom>
            <a:avLst/>
            <a:gdLst>
              <a:gd name="T0" fmla="*/ 2147483647 w 39259"/>
              <a:gd name="T1" fmla="*/ 2147483647 h 38436"/>
              <a:gd name="T2" fmla="*/ 2147483647 w 39259"/>
              <a:gd name="T3" fmla="*/ 0 h 38436"/>
              <a:gd name="T4" fmla="*/ 2147483647 w 39259"/>
              <a:gd name="T5" fmla="*/ 2147483647 h 38436"/>
              <a:gd name="T6" fmla="*/ 0 60000 65536"/>
              <a:gd name="T7" fmla="*/ 0 60000 65536"/>
              <a:gd name="T8" fmla="*/ 0 60000 65536"/>
              <a:gd name="T9" fmla="*/ 0 w 39259"/>
              <a:gd name="T10" fmla="*/ 0 h 38436"/>
              <a:gd name="T11" fmla="*/ 39259 w 39259"/>
              <a:gd name="T12" fmla="*/ 38436 h 38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59" h="38436" fill="none" extrusionOk="0">
                <a:moveTo>
                  <a:pt x="39259" y="29274"/>
                </a:moveTo>
                <a:cubicBezTo>
                  <a:pt x="35213" y="35018"/>
                  <a:pt x="28626" y="38435"/>
                  <a:pt x="21600" y="38436"/>
                </a:cubicBezTo>
                <a:cubicBezTo>
                  <a:pt x="9670" y="38436"/>
                  <a:pt x="0" y="28765"/>
                  <a:pt x="0" y="16836"/>
                </a:cubicBezTo>
                <a:cubicBezTo>
                  <a:pt x="-1" y="10291"/>
                  <a:pt x="2967" y="4099"/>
                  <a:pt x="8068" y="-1"/>
                </a:cubicBezTo>
              </a:path>
              <a:path w="39259" h="38436" stroke="0" extrusionOk="0">
                <a:moveTo>
                  <a:pt x="39259" y="29274"/>
                </a:moveTo>
                <a:cubicBezTo>
                  <a:pt x="35213" y="35018"/>
                  <a:pt x="28626" y="38435"/>
                  <a:pt x="21600" y="38436"/>
                </a:cubicBezTo>
                <a:cubicBezTo>
                  <a:pt x="9670" y="38436"/>
                  <a:pt x="0" y="28765"/>
                  <a:pt x="0" y="16836"/>
                </a:cubicBezTo>
                <a:cubicBezTo>
                  <a:pt x="-1" y="10291"/>
                  <a:pt x="2967" y="4099"/>
                  <a:pt x="8068" y="-1"/>
                </a:cubicBezTo>
                <a:lnTo>
                  <a:pt x="21600" y="16836"/>
                </a:lnTo>
                <a:lnTo>
                  <a:pt x="39259" y="29274"/>
                </a:lnTo>
                <a:close/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572" name="Oval 86"/>
          <p:cNvSpPr>
            <a:spLocks noChangeArrowheads="1"/>
          </p:cNvSpPr>
          <p:nvPr/>
        </p:nvSpPr>
        <p:spPr bwMode="auto">
          <a:xfrm>
            <a:off x="3087688" y="4953000"/>
            <a:ext cx="360362" cy="360363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573" name="Oval 87"/>
          <p:cNvSpPr>
            <a:spLocks noChangeArrowheads="1"/>
          </p:cNvSpPr>
          <p:nvPr/>
        </p:nvSpPr>
        <p:spPr bwMode="auto">
          <a:xfrm>
            <a:off x="3419475" y="4579938"/>
            <a:ext cx="360363" cy="360362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574" name="Line 88"/>
          <p:cNvSpPr>
            <a:spLocks noChangeShapeType="1"/>
          </p:cNvSpPr>
          <p:nvPr/>
        </p:nvSpPr>
        <p:spPr bwMode="auto">
          <a:xfrm>
            <a:off x="3424238" y="4592638"/>
            <a:ext cx="360362" cy="360362"/>
          </a:xfrm>
          <a:prstGeom prst="line">
            <a:avLst/>
          </a:prstGeom>
          <a:noFill/>
          <a:ln w="15875">
            <a:solidFill>
              <a:srgbClr val="FF9900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75" name="Line 89"/>
          <p:cNvSpPr>
            <a:spLocks noChangeShapeType="1"/>
          </p:cNvSpPr>
          <p:nvPr/>
        </p:nvSpPr>
        <p:spPr bwMode="auto">
          <a:xfrm>
            <a:off x="3074988" y="4953000"/>
            <a:ext cx="360362" cy="360363"/>
          </a:xfrm>
          <a:prstGeom prst="line">
            <a:avLst/>
          </a:prstGeom>
          <a:noFill/>
          <a:ln w="15875">
            <a:solidFill>
              <a:srgbClr val="FF9900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76" name="Line 90"/>
          <p:cNvSpPr>
            <a:spLocks noChangeShapeType="1"/>
          </p:cNvSpPr>
          <p:nvPr/>
        </p:nvSpPr>
        <p:spPr bwMode="auto">
          <a:xfrm flipH="1">
            <a:off x="2411413" y="5732463"/>
            <a:ext cx="287337" cy="288925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77" name="Line 91"/>
          <p:cNvSpPr>
            <a:spLocks noChangeShapeType="1"/>
          </p:cNvSpPr>
          <p:nvPr/>
        </p:nvSpPr>
        <p:spPr bwMode="auto">
          <a:xfrm flipH="1">
            <a:off x="3706813" y="4508500"/>
            <a:ext cx="144462" cy="144463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78" name="Line 92"/>
          <p:cNvSpPr>
            <a:spLocks noChangeShapeType="1"/>
          </p:cNvSpPr>
          <p:nvPr/>
        </p:nvSpPr>
        <p:spPr bwMode="auto">
          <a:xfrm>
            <a:off x="3851275" y="4508500"/>
            <a:ext cx="215900" cy="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79" name="Line 93"/>
          <p:cNvSpPr>
            <a:spLocks noChangeShapeType="1"/>
          </p:cNvSpPr>
          <p:nvPr/>
        </p:nvSpPr>
        <p:spPr bwMode="auto">
          <a:xfrm>
            <a:off x="6731000" y="4508500"/>
            <a:ext cx="360363" cy="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80" name="Line 94"/>
          <p:cNvSpPr>
            <a:spLocks noChangeShapeType="1"/>
          </p:cNvSpPr>
          <p:nvPr/>
        </p:nvSpPr>
        <p:spPr bwMode="auto">
          <a:xfrm flipH="1">
            <a:off x="1690688" y="4508500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81" name="Rectangle 102"/>
          <p:cNvSpPr>
            <a:spLocks noChangeArrowheads="1"/>
          </p:cNvSpPr>
          <p:nvPr/>
        </p:nvSpPr>
        <p:spPr bwMode="auto">
          <a:xfrm>
            <a:off x="2279650" y="2665413"/>
            <a:ext cx="4379913" cy="792162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582" name="Line 103"/>
          <p:cNvSpPr>
            <a:spLocks noChangeShapeType="1"/>
          </p:cNvSpPr>
          <p:nvPr/>
        </p:nvSpPr>
        <p:spPr bwMode="auto">
          <a:xfrm>
            <a:off x="6443663" y="2665413"/>
            <a:ext cx="0" cy="792162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83" name="Line 104"/>
          <p:cNvSpPr>
            <a:spLocks noChangeShapeType="1"/>
          </p:cNvSpPr>
          <p:nvPr/>
        </p:nvSpPr>
        <p:spPr bwMode="auto">
          <a:xfrm>
            <a:off x="5973763" y="2665413"/>
            <a:ext cx="0" cy="792162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84" name="Line 105"/>
          <p:cNvSpPr>
            <a:spLocks noChangeShapeType="1"/>
          </p:cNvSpPr>
          <p:nvPr/>
        </p:nvSpPr>
        <p:spPr bwMode="auto">
          <a:xfrm flipV="1">
            <a:off x="5364163" y="2665413"/>
            <a:ext cx="0" cy="792162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85" name="Line 106"/>
          <p:cNvSpPr>
            <a:spLocks noChangeShapeType="1"/>
          </p:cNvSpPr>
          <p:nvPr/>
        </p:nvSpPr>
        <p:spPr bwMode="auto">
          <a:xfrm flipV="1">
            <a:off x="4356100" y="2665413"/>
            <a:ext cx="0" cy="792162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86" name="Line 107"/>
          <p:cNvSpPr>
            <a:spLocks noChangeShapeType="1"/>
          </p:cNvSpPr>
          <p:nvPr/>
        </p:nvSpPr>
        <p:spPr bwMode="auto">
          <a:xfrm flipV="1">
            <a:off x="4498975" y="2520950"/>
            <a:ext cx="0" cy="1081088"/>
          </a:xfrm>
          <a:prstGeom prst="line">
            <a:avLst/>
          </a:prstGeom>
          <a:noFill/>
          <a:ln w="12700">
            <a:solidFill>
              <a:srgbClr val="FF6600"/>
            </a:solidFill>
            <a:prstDash val="lgDashDot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87" name="Line 108"/>
          <p:cNvSpPr>
            <a:spLocks noChangeShapeType="1"/>
          </p:cNvSpPr>
          <p:nvPr/>
        </p:nvSpPr>
        <p:spPr bwMode="auto">
          <a:xfrm flipV="1">
            <a:off x="5219700" y="2520950"/>
            <a:ext cx="0" cy="1081088"/>
          </a:xfrm>
          <a:prstGeom prst="line">
            <a:avLst/>
          </a:prstGeom>
          <a:noFill/>
          <a:ln w="12700">
            <a:solidFill>
              <a:srgbClr val="FF9900"/>
            </a:solidFill>
            <a:prstDash val="lgDashDot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88" name="Line 109"/>
          <p:cNvSpPr>
            <a:spLocks noChangeShapeType="1"/>
          </p:cNvSpPr>
          <p:nvPr/>
        </p:nvSpPr>
        <p:spPr bwMode="auto">
          <a:xfrm flipV="1">
            <a:off x="6207125" y="2520950"/>
            <a:ext cx="0" cy="1081088"/>
          </a:xfrm>
          <a:prstGeom prst="line">
            <a:avLst/>
          </a:prstGeom>
          <a:noFill/>
          <a:ln w="12700">
            <a:solidFill>
              <a:srgbClr val="FF6600"/>
            </a:solidFill>
            <a:prstDash val="lgDashDot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89" name="Line 119"/>
          <p:cNvSpPr>
            <a:spLocks noChangeShapeType="1"/>
          </p:cNvSpPr>
          <p:nvPr/>
        </p:nvSpPr>
        <p:spPr bwMode="auto">
          <a:xfrm flipV="1">
            <a:off x="2992438" y="2597150"/>
            <a:ext cx="0" cy="1009650"/>
          </a:xfrm>
          <a:prstGeom prst="line">
            <a:avLst/>
          </a:prstGeom>
          <a:noFill/>
          <a:ln w="12700">
            <a:solidFill>
              <a:srgbClr val="FF6600"/>
            </a:solidFill>
            <a:prstDash val="lgDashDot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90" name="Line 120"/>
          <p:cNvSpPr>
            <a:spLocks noChangeShapeType="1"/>
          </p:cNvSpPr>
          <p:nvPr/>
        </p:nvSpPr>
        <p:spPr bwMode="auto">
          <a:xfrm flipV="1">
            <a:off x="3460750" y="2590800"/>
            <a:ext cx="0" cy="1009650"/>
          </a:xfrm>
          <a:prstGeom prst="line">
            <a:avLst/>
          </a:prstGeom>
          <a:noFill/>
          <a:ln w="12700">
            <a:solidFill>
              <a:srgbClr val="FF9900"/>
            </a:solidFill>
            <a:prstDash val="lgDashDot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91" name="Line 121"/>
          <p:cNvSpPr>
            <a:spLocks noChangeShapeType="1"/>
          </p:cNvSpPr>
          <p:nvPr/>
        </p:nvSpPr>
        <p:spPr bwMode="auto">
          <a:xfrm flipV="1">
            <a:off x="3613150" y="2662238"/>
            <a:ext cx="0" cy="811212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92" name="Line 122"/>
          <p:cNvSpPr>
            <a:spLocks noChangeShapeType="1"/>
          </p:cNvSpPr>
          <p:nvPr/>
        </p:nvSpPr>
        <p:spPr bwMode="auto">
          <a:xfrm flipV="1">
            <a:off x="3287713" y="2662238"/>
            <a:ext cx="0" cy="811212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93" name="Line 124"/>
          <p:cNvSpPr>
            <a:spLocks noChangeShapeType="1"/>
          </p:cNvSpPr>
          <p:nvPr/>
        </p:nvSpPr>
        <p:spPr bwMode="auto">
          <a:xfrm flipV="1">
            <a:off x="3157538" y="2674938"/>
            <a:ext cx="0" cy="798512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94" name="Line 125"/>
          <p:cNvSpPr>
            <a:spLocks noChangeShapeType="1"/>
          </p:cNvSpPr>
          <p:nvPr/>
        </p:nvSpPr>
        <p:spPr bwMode="auto">
          <a:xfrm flipV="1">
            <a:off x="2832100" y="2662238"/>
            <a:ext cx="0" cy="811212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595" name="Text Box 126"/>
          <p:cNvSpPr txBox="1">
            <a:spLocks noChangeArrowheads="1"/>
          </p:cNvSpPr>
          <p:nvPr/>
        </p:nvSpPr>
        <p:spPr bwMode="auto">
          <a:xfrm>
            <a:off x="4067175" y="1927225"/>
            <a:ext cx="1120775" cy="5254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2800" i="1"/>
              <a:t>А-А</a:t>
            </a:r>
          </a:p>
        </p:txBody>
      </p:sp>
      <p:sp>
        <p:nvSpPr>
          <p:cNvPr id="23596" name="Text Box 130"/>
          <p:cNvSpPr txBox="1">
            <a:spLocks noChangeArrowheads="1"/>
          </p:cNvSpPr>
          <p:nvPr/>
        </p:nvSpPr>
        <p:spPr bwMode="auto">
          <a:xfrm>
            <a:off x="2339975" y="6091238"/>
            <a:ext cx="403225" cy="5254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ru-RU" sz="2800" i="1"/>
              <a:t>А</a:t>
            </a:r>
          </a:p>
        </p:txBody>
      </p:sp>
      <p:sp>
        <p:nvSpPr>
          <p:cNvPr id="23597" name="Text Box 131"/>
          <p:cNvSpPr txBox="1">
            <a:spLocks noChangeArrowheads="1"/>
          </p:cNvSpPr>
          <p:nvPr/>
        </p:nvSpPr>
        <p:spPr bwMode="auto">
          <a:xfrm>
            <a:off x="7019925" y="4649788"/>
            <a:ext cx="403225" cy="5254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ru-RU" sz="2800" i="1"/>
              <a:t>А</a:t>
            </a:r>
          </a:p>
        </p:txBody>
      </p:sp>
      <p:grpSp>
        <p:nvGrpSpPr>
          <p:cNvPr id="23598" name="Group 162"/>
          <p:cNvGrpSpPr>
            <a:grpSpLocks/>
          </p:cNvGrpSpPr>
          <p:nvPr/>
        </p:nvGrpSpPr>
        <p:grpSpPr bwMode="auto">
          <a:xfrm rot="7856786">
            <a:off x="2644776" y="5859462"/>
            <a:ext cx="107950" cy="574675"/>
            <a:chOff x="2403" y="1979"/>
            <a:chExt cx="68" cy="362"/>
          </a:xfrm>
        </p:grpSpPr>
        <p:sp>
          <p:nvSpPr>
            <p:cNvPr id="23628" name="Line 163"/>
            <p:cNvSpPr>
              <a:spLocks noChangeShapeType="1"/>
            </p:cNvSpPr>
            <p:nvPr/>
          </p:nvSpPr>
          <p:spPr bwMode="auto">
            <a:xfrm flipV="1">
              <a:off x="2437" y="1979"/>
              <a:ext cx="0" cy="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ru-RU"/>
            </a:p>
          </p:txBody>
        </p:sp>
        <p:sp>
          <p:nvSpPr>
            <p:cNvPr id="23629" name="Line 164"/>
            <p:cNvSpPr>
              <a:spLocks noChangeShapeType="1"/>
            </p:cNvSpPr>
            <p:nvPr/>
          </p:nvSpPr>
          <p:spPr bwMode="auto">
            <a:xfrm rot="21000000" flipV="1">
              <a:off x="2425" y="2205"/>
              <a:ext cx="4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ru-RU"/>
            </a:p>
          </p:txBody>
        </p:sp>
        <p:sp>
          <p:nvSpPr>
            <p:cNvPr id="23630" name="Line 165"/>
            <p:cNvSpPr>
              <a:spLocks noChangeShapeType="1"/>
            </p:cNvSpPr>
            <p:nvPr/>
          </p:nvSpPr>
          <p:spPr bwMode="auto">
            <a:xfrm rot="600000" flipH="1" flipV="1">
              <a:off x="2403" y="2205"/>
              <a:ext cx="45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ru-RU"/>
            </a:p>
          </p:txBody>
        </p:sp>
      </p:grpSp>
      <p:grpSp>
        <p:nvGrpSpPr>
          <p:cNvPr id="23599" name="Group 166"/>
          <p:cNvGrpSpPr>
            <a:grpSpLocks/>
          </p:cNvGrpSpPr>
          <p:nvPr/>
        </p:nvGrpSpPr>
        <p:grpSpPr bwMode="auto">
          <a:xfrm rot="10800000">
            <a:off x="6948488" y="4508500"/>
            <a:ext cx="107950" cy="574675"/>
            <a:chOff x="2403" y="1979"/>
            <a:chExt cx="68" cy="362"/>
          </a:xfrm>
        </p:grpSpPr>
        <p:sp>
          <p:nvSpPr>
            <p:cNvPr id="23625" name="Line 167"/>
            <p:cNvSpPr>
              <a:spLocks noChangeShapeType="1"/>
            </p:cNvSpPr>
            <p:nvPr/>
          </p:nvSpPr>
          <p:spPr bwMode="auto">
            <a:xfrm flipV="1">
              <a:off x="2437" y="1979"/>
              <a:ext cx="0" cy="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ru-RU"/>
            </a:p>
          </p:txBody>
        </p:sp>
        <p:sp>
          <p:nvSpPr>
            <p:cNvPr id="23626" name="Line 168"/>
            <p:cNvSpPr>
              <a:spLocks noChangeShapeType="1"/>
            </p:cNvSpPr>
            <p:nvPr/>
          </p:nvSpPr>
          <p:spPr bwMode="auto">
            <a:xfrm rot="21000000" flipV="1">
              <a:off x="2425" y="2205"/>
              <a:ext cx="4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ru-RU"/>
            </a:p>
          </p:txBody>
        </p:sp>
        <p:sp>
          <p:nvSpPr>
            <p:cNvPr id="23627" name="Line 169"/>
            <p:cNvSpPr>
              <a:spLocks noChangeShapeType="1"/>
            </p:cNvSpPr>
            <p:nvPr/>
          </p:nvSpPr>
          <p:spPr bwMode="auto">
            <a:xfrm rot="600000" flipH="1" flipV="1">
              <a:off x="2403" y="2205"/>
              <a:ext cx="45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ru-RU"/>
            </a:p>
          </p:txBody>
        </p:sp>
      </p:grpSp>
      <p:sp>
        <p:nvSpPr>
          <p:cNvPr id="23600" name="Arc 173"/>
          <p:cNvSpPr>
            <a:spLocks/>
          </p:cNvSpPr>
          <p:nvPr/>
        </p:nvSpPr>
        <p:spPr bwMode="auto">
          <a:xfrm flipH="1" flipV="1">
            <a:off x="3467100" y="4508500"/>
            <a:ext cx="396875" cy="274638"/>
          </a:xfrm>
          <a:custGeom>
            <a:avLst/>
            <a:gdLst>
              <a:gd name="T0" fmla="*/ 2147483647 w 21600"/>
              <a:gd name="T1" fmla="*/ 0 h 16458"/>
              <a:gd name="T2" fmla="*/ 2147483647 w 21600"/>
              <a:gd name="T3" fmla="*/ 2147483647 h 16458"/>
              <a:gd name="T4" fmla="*/ 0 w 21600"/>
              <a:gd name="T5" fmla="*/ 2147483647 h 16458"/>
              <a:gd name="T6" fmla="*/ 0 60000 65536"/>
              <a:gd name="T7" fmla="*/ 0 60000 65536"/>
              <a:gd name="T8" fmla="*/ 0 60000 65536"/>
              <a:gd name="T9" fmla="*/ 0 w 21600"/>
              <a:gd name="T10" fmla="*/ 0 h 16458"/>
              <a:gd name="T11" fmla="*/ 21600 w 21600"/>
              <a:gd name="T12" fmla="*/ 16458 h 16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6458" fill="none" extrusionOk="0">
                <a:moveTo>
                  <a:pt x="13989" y="-1"/>
                </a:moveTo>
                <a:cubicBezTo>
                  <a:pt x="18817" y="4103"/>
                  <a:pt x="21600" y="10121"/>
                  <a:pt x="21600" y="16458"/>
                </a:cubicBezTo>
              </a:path>
              <a:path w="21600" h="16458" stroke="0" extrusionOk="0">
                <a:moveTo>
                  <a:pt x="13989" y="-1"/>
                </a:moveTo>
                <a:cubicBezTo>
                  <a:pt x="18817" y="4103"/>
                  <a:pt x="21600" y="10121"/>
                  <a:pt x="21600" y="16458"/>
                </a:cubicBezTo>
                <a:lnTo>
                  <a:pt x="0" y="16458"/>
                </a:lnTo>
                <a:lnTo>
                  <a:pt x="1398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601" name="Arc 174"/>
          <p:cNvSpPr>
            <a:spLocks/>
          </p:cNvSpPr>
          <p:nvPr/>
        </p:nvSpPr>
        <p:spPr bwMode="auto">
          <a:xfrm flipH="1" flipV="1">
            <a:off x="2987675" y="4510088"/>
            <a:ext cx="863600" cy="641350"/>
          </a:xfrm>
          <a:custGeom>
            <a:avLst/>
            <a:gdLst>
              <a:gd name="T0" fmla="*/ 2147483647 w 21600"/>
              <a:gd name="T1" fmla="*/ 0 h 15804"/>
              <a:gd name="T2" fmla="*/ 2147483647 w 21600"/>
              <a:gd name="T3" fmla="*/ 2147483647 h 15804"/>
              <a:gd name="T4" fmla="*/ 0 w 21600"/>
              <a:gd name="T5" fmla="*/ 2147483647 h 15804"/>
              <a:gd name="T6" fmla="*/ 0 60000 65536"/>
              <a:gd name="T7" fmla="*/ 0 60000 65536"/>
              <a:gd name="T8" fmla="*/ 0 60000 65536"/>
              <a:gd name="T9" fmla="*/ 0 w 21600"/>
              <a:gd name="T10" fmla="*/ 0 h 15804"/>
              <a:gd name="T11" fmla="*/ 21600 w 21600"/>
              <a:gd name="T12" fmla="*/ 15804 h 158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804" fill="none" extrusionOk="0">
                <a:moveTo>
                  <a:pt x="14723" y="0"/>
                </a:moveTo>
                <a:cubicBezTo>
                  <a:pt x="19109" y="4085"/>
                  <a:pt x="21600" y="9810"/>
                  <a:pt x="21600" y="15804"/>
                </a:cubicBezTo>
              </a:path>
              <a:path w="21600" h="15804" stroke="0" extrusionOk="0">
                <a:moveTo>
                  <a:pt x="14723" y="0"/>
                </a:moveTo>
                <a:cubicBezTo>
                  <a:pt x="19109" y="4085"/>
                  <a:pt x="21600" y="9810"/>
                  <a:pt x="21600" y="15804"/>
                </a:cubicBezTo>
                <a:lnTo>
                  <a:pt x="0" y="15804"/>
                </a:lnTo>
                <a:lnTo>
                  <a:pt x="1472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602" name="Arc 175"/>
          <p:cNvSpPr>
            <a:spLocks/>
          </p:cNvSpPr>
          <p:nvPr/>
        </p:nvSpPr>
        <p:spPr bwMode="auto">
          <a:xfrm flipH="1" flipV="1">
            <a:off x="2665413" y="4511675"/>
            <a:ext cx="1185862" cy="852488"/>
          </a:xfrm>
          <a:custGeom>
            <a:avLst/>
            <a:gdLst>
              <a:gd name="T0" fmla="*/ 2147483647 w 21600"/>
              <a:gd name="T1" fmla="*/ 0 h 15864"/>
              <a:gd name="T2" fmla="*/ 2147483647 w 21600"/>
              <a:gd name="T3" fmla="*/ 2147483647 h 15864"/>
              <a:gd name="T4" fmla="*/ 0 w 21600"/>
              <a:gd name="T5" fmla="*/ 2147483647 h 15864"/>
              <a:gd name="T6" fmla="*/ 0 60000 65536"/>
              <a:gd name="T7" fmla="*/ 0 60000 65536"/>
              <a:gd name="T8" fmla="*/ 0 60000 65536"/>
              <a:gd name="T9" fmla="*/ 0 w 21600"/>
              <a:gd name="T10" fmla="*/ 0 h 15864"/>
              <a:gd name="T11" fmla="*/ 21600 w 21600"/>
              <a:gd name="T12" fmla="*/ 15864 h 15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864" fill="none" extrusionOk="0">
                <a:moveTo>
                  <a:pt x="14659" y="-1"/>
                </a:moveTo>
                <a:cubicBezTo>
                  <a:pt x="19083" y="4088"/>
                  <a:pt x="21600" y="9839"/>
                  <a:pt x="21600" y="15864"/>
                </a:cubicBezTo>
              </a:path>
              <a:path w="21600" h="15864" stroke="0" extrusionOk="0">
                <a:moveTo>
                  <a:pt x="14659" y="-1"/>
                </a:moveTo>
                <a:cubicBezTo>
                  <a:pt x="19083" y="4088"/>
                  <a:pt x="21600" y="9839"/>
                  <a:pt x="21600" y="15864"/>
                </a:cubicBezTo>
                <a:lnTo>
                  <a:pt x="0" y="15864"/>
                </a:lnTo>
                <a:lnTo>
                  <a:pt x="1465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603" name="Arc 196"/>
          <p:cNvSpPr>
            <a:spLocks/>
          </p:cNvSpPr>
          <p:nvPr/>
        </p:nvSpPr>
        <p:spPr bwMode="auto">
          <a:xfrm flipH="1" flipV="1">
            <a:off x="2279650" y="4513263"/>
            <a:ext cx="1562100" cy="1169987"/>
          </a:xfrm>
          <a:custGeom>
            <a:avLst/>
            <a:gdLst>
              <a:gd name="T0" fmla="*/ 2147483647 w 21600"/>
              <a:gd name="T1" fmla="*/ 0 h 15424"/>
              <a:gd name="T2" fmla="*/ 2147483647 w 21600"/>
              <a:gd name="T3" fmla="*/ 2147483647 h 15424"/>
              <a:gd name="T4" fmla="*/ 0 w 21600"/>
              <a:gd name="T5" fmla="*/ 2147483647 h 15424"/>
              <a:gd name="T6" fmla="*/ 0 60000 65536"/>
              <a:gd name="T7" fmla="*/ 0 60000 65536"/>
              <a:gd name="T8" fmla="*/ 0 60000 65536"/>
              <a:gd name="T9" fmla="*/ 0 w 21600"/>
              <a:gd name="T10" fmla="*/ 0 h 15424"/>
              <a:gd name="T11" fmla="*/ 21600 w 21600"/>
              <a:gd name="T12" fmla="*/ 15424 h 15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24" fill="none" extrusionOk="0">
                <a:moveTo>
                  <a:pt x="15121" y="-1"/>
                </a:moveTo>
                <a:cubicBezTo>
                  <a:pt x="19265" y="4062"/>
                  <a:pt x="21600" y="9621"/>
                  <a:pt x="21600" y="15424"/>
                </a:cubicBezTo>
              </a:path>
              <a:path w="21600" h="15424" stroke="0" extrusionOk="0">
                <a:moveTo>
                  <a:pt x="15121" y="-1"/>
                </a:moveTo>
                <a:cubicBezTo>
                  <a:pt x="19265" y="4062"/>
                  <a:pt x="21600" y="9621"/>
                  <a:pt x="21600" y="15424"/>
                </a:cubicBezTo>
                <a:lnTo>
                  <a:pt x="0" y="15424"/>
                </a:lnTo>
                <a:lnTo>
                  <a:pt x="15121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3604" name="Line 201"/>
          <p:cNvSpPr>
            <a:spLocks noChangeShapeType="1"/>
          </p:cNvSpPr>
          <p:nvPr/>
        </p:nvSpPr>
        <p:spPr bwMode="auto">
          <a:xfrm flipH="1">
            <a:off x="2286000" y="2668588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05" name="Line 202"/>
          <p:cNvSpPr>
            <a:spLocks noChangeShapeType="1"/>
          </p:cNvSpPr>
          <p:nvPr/>
        </p:nvSpPr>
        <p:spPr bwMode="auto">
          <a:xfrm flipH="1">
            <a:off x="2395538" y="3013075"/>
            <a:ext cx="438150" cy="43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06" name="Line 203"/>
          <p:cNvSpPr>
            <a:spLocks noChangeShapeType="1"/>
          </p:cNvSpPr>
          <p:nvPr/>
        </p:nvSpPr>
        <p:spPr bwMode="auto">
          <a:xfrm flipH="1">
            <a:off x="2733675" y="3370263"/>
            <a:ext cx="889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07" name="Line 204"/>
          <p:cNvSpPr>
            <a:spLocks noChangeShapeType="1"/>
          </p:cNvSpPr>
          <p:nvPr/>
        </p:nvSpPr>
        <p:spPr bwMode="auto">
          <a:xfrm flipH="1">
            <a:off x="2284413" y="2654300"/>
            <a:ext cx="1905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08" name="Line 206"/>
          <p:cNvSpPr>
            <a:spLocks noChangeShapeType="1"/>
          </p:cNvSpPr>
          <p:nvPr/>
        </p:nvSpPr>
        <p:spPr bwMode="auto">
          <a:xfrm flipH="1">
            <a:off x="3614738" y="2663825"/>
            <a:ext cx="72390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09" name="Line 207"/>
          <p:cNvSpPr>
            <a:spLocks noChangeShapeType="1"/>
          </p:cNvSpPr>
          <p:nvPr/>
        </p:nvSpPr>
        <p:spPr bwMode="auto">
          <a:xfrm flipH="1">
            <a:off x="3908425" y="3008313"/>
            <a:ext cx="444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0" name="Line 208"/>
          <p:cNvSpPr>
            <a:spLocks noChangeShapeType="1"/>
          </p:cNvSpPr>
          <p:nvPr/>
        </p:nvSpPr>
        <p:spPr bwMode="auto">
          <a:xfrm flipH="1">
            <a:off x="4259263" y="3365500"/>
            <a:ext cx="889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1" name="Line 209"/>
          <p:cNvSpPr>
            <a:spLocks noChangeShapeType="1"/>
          </p:cNvSpPr>
          <p:nvPr/>
        </p:nvSpPr>
        <p:spPr bwMode="auto">
          <a:xfrm flipH="1">
            <a:off x="3613150" y="2662238"/>
            <a:ext cx="374650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2" name="Line 210"/>
          <p:cNvSpPr>
            <a:spLocks noChangeShapeType="1"/>
          </p:cNvSpPr>
          <p:nvPr/>
        </p:nvSpPr>
        <p:spPr bwMode="auto">
          <a:xfrm flipH="1">
            <a:off x="3619500" y="2668588"/>
            <a:ext cx="635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3" name="Line 213"/>
          <p:cNvSpPr>
            <a:spLocks noChangeShapeType="1"/>
          </p:cNvSpPr>
          <p:nvPr/>
        </p:nvSpPr>
        <p:spPr bwMode="auto">
          <a:xfrm flipH="1">
            <a:off x="5360988" y="2676525"/>
            <a:ext cx="59690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4" name="Line 214"/>
          <p:cNvSpPr>
            <a:spLocks noChangeShapeType="1"/>
          </p:cNvSpPr>
          <p:nvPr/>
        </p:nvSpPr>
        <p:spPr bwMode="auto">
          <a:xfrm flipH="1">
            <a:off x="5534025" y="3021013"/>
            <a:ext cx="438150" cy="438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5" name="Line 215"/>
          <p:cNvSpPr>
            <a:spLocks noChangeShapeType="1"/>
          </p:cNvSpPr>
          <p:nvPr/>
        </p:nvSpPr>
        <p:spPr bwMode="auto">
          <a:xfrm flipH="1">
            <a:off x="5872163" y="3378200"/>
            <a:ext cx="889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6" name="Line 216"/>
          <p:cNvSpPr>
            <a:spLocks noChangeShapeType="1"/>
          </p:cNvSpPr>
          <p:nvPr/>
        </p:nvSpPr>
        <p:spPr bwMode="auto">
          <a:xfrm flipH="1">
            <a:off x="5353050" y="2662238"/>
            <a:ext cx="26670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7" name="Line 218"/>
          <p:cNvSpPr>
            <a:spLocks noChangeShapeType="1"/>
          </p:cNvSpPr>
          <p:nvPr/>
        </p:nvSpPr>
        <p:spPr bwMode="auto">
          <a:xfrm flipH="1">
            <a:off x="6440488" y="2676525"/>
            <a:ext cx="20320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8" name="Line 219"/>
          <p:cNvSpPr>
            <a:spLocks noChangeShapeType="1"/>
          </p:cNvSpPr>
          <p:nvPr/>
        </p:nvSpPr>
        <p:spPr bwMode="auto">
          <a:xfrm flipH="1">
            <a:off x="6435725" y="3021013"/>
            <a:ext cx="222250" cy="222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19" name="Line 220"/>
          <p:cNvSpPr>
            <a:spLocks noChangeShapeType="1"/>
          </p:cNvSpPr>
          <p:nvPr/>
        </p:nvSpPr>
        <p:spPr bwMode="auto">
          <a:xfrm flipH="1">
            <a:off x="6557963" y="3378200"/>
            <a:ext cx="8890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2279650" y="3457575"/>
            <a:ext cx="6350" cy="1046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 flipV="1">
            <a:off x="2986088" y="3462338"/>
            <a:ext cx="6350" cy="1041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2" name="Line 202"/>
          <p:cNvSpPr>
            <a:spLocks noChangeShapeType="1"/>
          </p:cNvSpPr>
          <p:nvPr/>
        </p:nvSpPr>
        <p:spPr bwMode="auto">
          <a:xfrm flipH="1">
            <a:off x="3146425" y="3297238"/>
            <a:ext cx="133350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23" name="Line 202"/>
          <p:cNvSpPr>
            <a:spLocks noChangeShapeType="1"/>
          </p:cNvSpPr>
          <p:nvPr/>
        </p:nvSpPr>
        <p:spPr bwMode="auto">
          <a:xfrm flipH="1">
            <a:off x="3149600" y="2986088"/>
            <a:ext cx="133350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3624" name="Line 202"/>
          <p:cNvSpPr>
            <a:spLocks noChangeShapeType="1"/>
          </p:cNvSpPr>
          <p:nvPr/>
        </p:nvSpPr>
        <p:spPr bwMode="auto">
          <a:xfrm flipH="1">
            <a:off x="3144838" y="2695575"/>
            <a:ext cx="133350" cy="13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>
          <a:xfrm>
            <a:off x="300038" y="784225"/>
            <a:ext cx="8543925" cy="752475"/>
          </a:xfrm>
        </p:spPr>
        <p:txBody>
          <a:bodyPr/>
          <a:lstStyle/>
          <a:p>
            <a:r>
              <a:rPr lang="ru-RU" sz="4000" b="1" i="1" dirty="0" smtClean="0">
                <a:solidFill>
                  <a:srgbClr val="0033CC"/>
                </a:solidFill>
                <a:latin typeface="GOST type B" pitchFamily="34" charset="0"/>
              </a:rPr>
              <a:t>Разрезы сложные</a:t>
            </a:r>
            <a:br>
              <a:rPr lang="ru-RU" sz="4000" b="1" i="1" dirty="0" smtClean="0">
                <a:solidFill>
                  <a:srgbClr val="0033CC"/>
                </a:solidFill>
                <a:latin typeface="GOST type B" pitchFamily="34" charset="0"/>
              </a:rPr>
            </a:br>
            <a:r>
              <a:rPr lang="ru-RU" sz="3600" i="1" dirty="0" smtClean="0">
                <a:solidFill>
                  <a:schemeClr val="tx1"/>
                </a:solidFill>
                <a:latin typeface="GOST type B" pitchFamily="34" charset="0"/>
              </a:rPr>
              <a:t>Образование сложного ступенчатого разреза.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9750" y="2276475"/>
          <a:ext cx="4038600" cy="3143250"/>
        </p:xfrm>
        <a:graphic>
          <a:graphicData uri="http://schemas.openxmlformats.org/presentationml/2006/ole">
            <p:oleObj spid="_x0000_s1026" name="КОМПАС-Фрагмент" r:id="rId3" imgW="6019800" imgH="4686300" progId="KOMPAS.FRW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4716463" y="2492375"/>
          <a:ext cx="4038600" cy="2736850"/>
        </p:xfrm>
        <a:graphic>
          <a:graphicData uri="http://schemas.openxmlformats.org/presentationml/2006/ole">
            <p:oleObj spid="_x0000_s1027" name="КОМПАС-Фрагмент" r:id="rId4" imgW="7162800" imgH="4848225" progId="KOMPAS.FRW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>
          <a:xfrm>
            <a:off x="460375" y="195263"/>
            <a:ext cx="8229600" cy="1143000"/>
          </a:xfrm>
        </p:spPr>
        <p:txBody>
          <a:bodyPr/>
          <a:lstStyle/>
          <a:p>
            <a:r>
              <a:rPr lang="ru-RU" i="1" smtClean="0">
                <a:solidFill>
                  <a:srgbClr val="0033CC"/>
                </a:solidFill>
                <a:latin typeface="GOST type B" pitchFamily="34" charset="0"/>
              </a:rPr>
              <a:t>Разрезы сложные </a:t>
            </a:r>
            <a:r>
              <a:rPr lang="ru-RU" i="1" smtClean="0">
                <a:solidFill>
                  <a:schemeClr val="tx1"/>
                </a:solidFill>
                <a:latin typeface="GOST type B" pitchFamily="34" charset="0"/>
              </a:rPr>
              <a:t/>
            </a:r>
            <a:br>
              <a:rPr lang="ru-RU" i="1" smtClean="0">
                <a:solidFill>
                  <a:schemeClr val="tx1"/>
                </a:solidFill>
                <a:latin typeface="GOST type B" pitchFamily="34" charset="0"/>
              </a:rPr>
            </a:br>
            <a:r>
              <a:rPr lang="ru-RU" sz="3600" b="1" i="1" smtClean="0">
                <a:solidFill>
                  <a:schemeClr val="tx1"/>
                </a:solidFill>
                <a:latin typeface="GOST type B" pitchFamily="34" charset="0"/>
              </a:rPr>
              <a:t>Ступенчатый разрез</a:t>
            </a:r>
          </a:p>
        </p:txBody>
      </p:sp>
      <p:sp>
        <p:nvSpPr>
          <p:cNvPr id="24579" name="Line 7"/>
          <p:cNvSpPr>
            <a:spLocks noChangeShapeType="1"/>
          </p:cNvSpPr>
          <p:nvPr/>
        </p:nvSpPr>
        <p:spPr bwMode="auto">
          <a:xfrm>
            <a:off x="4270375" y="1806575"/>
            <a:ext cx="0" cy="1943100"/>
          </a:xfrm>
          <a:prstGeom prst="line">
            <a:avLst/>
          </a:prstGeom>
          <a:noFill/>
          <a:ln w="12700">
            <a:solidFill>
              <a:srgbClr val="993300"/>
            </a:solidFill>
            <a:prstDash val="lgDashDot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0" name="Line 8"/>
          <p:cNvSpPr>
            <a:spLocks noChangeShapeType="1"/>
          </p:cNvSpPr>
          <p:nvPr/>
        </p:nvSpPr>
        <p:spPr bwMode="auto">
          <a:xfrm>
            <a:off x="4270375" y="5046663"/>
            <a:ext cx="0" cy="1079500"/>
          </a:xfrm>
          <a:prstGeom prst="line">
            <a:avLst/>
          </a:prstGeom>
          <a:noFill/>
          <a:ln w="12700">
            <a:solidFill>
              <a:srgbClr val="993300"/>
            </a:solidFill>
            <a:prstDash val="lgDashDot"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1" name="Line 9"/>
          <p:cNvSpPr>
            <a:spLocks noChangeShapeType="1"/>
          </p:cNvSpPr>
          <p:nvPr/>
        </p:nvSpPr>
        <p:spPr bwMode="auto">
          <a:xfrm>
            <a:off x="3046413" y="3606800"/>
            <a:ext cx="251936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2" name="Line 10"/>
          <p:cNvSpPr>
            <a:spLocks noChangeShapeType="1"/>
          </p:cNvSpPr>
          <p:nvPr/>
        </p:nvSpPr>
        <p:spPr bwMode="auto">
          <a:xfrm flipV="1">
            <a:off x="5559425" y="3167063"/>
            <a:ext cx="0" cy="433387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3" name="Line 11"/>
          <p:cNvSpPr>
            <a:spLocks noChangeShapeType="1"/>
          </p:cNvSpPr>
          <p:nvPr/>
        </p:nvSpPr>
        <p:spPr bwMode="auto">
          <a:xfrm flipV="1">
            <a:off x="3046413" y="3173413"/>
            <a:ext cx="0" cy="433387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4" name="Line 13"/>
          <p:cNvSpPr>
            <a:spLocks noChangeShapeType="1"/>
          </p:cNvSpPr>
          <p:nvPr/>
        </p:nvSpPr>
        <p:spPr bwMode="auto">
          <a:xfrm>
            <a:off x="3046413" y="3173413"/>
            <a:ext cx="936625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5" name="Line 14"/>
          <p:cNvSpPr>
            <a:spLocks noChangeShapeType="1"/>
          </p:cNvSpPr>
          <p:nvPr/>
        </p:nvSpPr>
        <p:spPr bwMode="auto">
          <a:xfrm>
            <a:off x="4557713" y="3173413"/>
            <a:ext cx="100806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6" name="Line 15"/>
          <p:cNvSpPr>
            <a:spLocks noChangeShapeType="1"/>
          </p:cNvSpPr>
          <p:nvPr/>
        </p:nvSpPr>
        <p:spPr bwMode="auto">
          <a:xfrm flipV="1">
            <a:off x="4557713" y="2238375"/>
            <a:ext cx="0" cy="935038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7" name="Line 16"/>
          <p:cNvSpPr>
            <a:spLocks noChangeShapeType="1"/>
          </p:cNvSpPr>
          <p:nvPr/>
        </p:nvSpPr>
        <p:spPr bwMode="auto">
          <a:xfrm flipV="1">
            <a:off x="3983038" y="2238375"/>
            <a:ext cx="0" cy="935038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8" name="Line 17"/>
          <p:cNvSpPr>
            <a:spLocks noChangeShapeType="1"/>
          </p:cNvSpPr>
          <p:nvPr/>
        </p:nvSpPr>
        <p:spPr bwMode="auto">
          <a:xfrm>
            <a:off x="4557713" y="2244725"/>
            <a:ext cx="14446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89" name="Line 18"/>
          <p:cNvSpPr>
            <a:spLocks noChangeShapeType="1"/>
          </p:cNvSpPr>
          <p:nvPr/>
        </p:nvSpPr>
        <p:spPr bwMode="auto">
          <a:xfrm>
            <a:off x="3838575" y="2238375"/>
            <a:ext cx="144463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0" name="Line 19"/>
          <p:cNvSpPr>
            <a:spLocks noChangeShapeType="1"/>
          </p:cNvSpPr>
          <p:nvPr/>
        </p:nvSpPr>
        <p:spPr bwMode="auto">
          <a:xfrm flipV="1">
            <a:off x="3838575" y="1949450"/>
            <a:ext cx="0" cy="288925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1" name="Line 20"/>
          <p:cNvSpPr>
            <a:spLocks noChangeShapeType="1"/>
          </p:cNvSpPr>
          <p:nvPr/>
        </p:nvSpPr>
        <p:spPr bwMode="auto">
          <a:xfrm flipV="1">
            <a:off x="4702175" y="1949450"/>
            <a:ext cx="0" cy="288925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2" name="Line 21"/>
          <p:cNvSpPr>
            <a:spLocks noChangeShapeType="1"/>
          </p:cNvSpPr>
          <p:nvPr/>
        </p:nvSpPr>
        <p:spPr bwMode="auto">
          <a:xfrm>
            <a:off x="3838575" y="1949450"/>
            <a:ext cx="863600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3" name="Line 22"/>
          <p:cNvSpPr>
            <a:spLocks noChangeShapeType="1"/>
          </p:cNvSpPr>
          <p:nvPr/>
        </p:nvSpPr>
        <p:spPr bwMode="auto">
          <a:xfrm>
            <a:off x="3694113" y="3173413"/>
            <a:ext cx="0" cy="433387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4" name="Line 23"/>
          <p:cNvSpPr>
            <a:spLocks noChangeShapeType="1"/>
          </p:cNvSpPr>
          <p:nvPr/>
        </p:nvSpPr>
        <p:spPr bwMode="auto">
          <a:xfrm>
            <a:off x="5349875" y="3173413"/>
            <a:ext cx="0" cy="433387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5" name="Line 24"/>
          <p:cNvSpPr>
            <a:spLocks noChangeShapeType="1"/>
          </p:cNvSpPr>
          <p:nvPr/>
        </p:nvSpPr>
        <p:spPr bwMode="auto">
          <a:xfrm>
            <a:off x="5062538" y="3173413"/>
            <a:ext cx="0" cy="433387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6" name="Line 25"/>
          <p:cNvSpPr>
            <a:spLocks noChangeShapeType="1"/>
          </p:cNvSpPr>
          <p:nvPr/>
        </p:nvSpPr>
        <p:spPr bwMode="auto">
          <a:xfrm>
            <a:off x="4125913" y="1949450"/>
            <a:ext cx="0" cy="16573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7" name="Line 26"/>
          <p:cNvSpPr>
            <a:spLocks noChangeShapeType="1"/>
          </p:cNvSpPr>
          <p:nvPr/>
        </p:nvSpPr>
        <p:spPr bwMode="auto">
          <a:xfrm>
            <a:off x="4414838" y="1949450"/>
            <a:ext cx="0" cy="16573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8" name="Line 27"/>
          <p:cNvSpPr>
            <a:spLocks noChangeShapeType="1"/>
          </p:cNvSpPr>
          <p:nvPr/>
        </p:nvSpPr>
        <p:spPr bwMode="auto">
          <a:xfrm>
            <a:off x="3549650" y="3030538"/>
            <a:ext cx="0" cy="719137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599" name="Line 28"/>
          <p:cNvSpPr>
            <a:spLocks noChangeShapeType="1"/>
          </p:cNvSpPr>
          <p:nvPr/>
        </p:nvSpPr>
        <p:spPr bwMode="auto">
          <a:xfrm>
            <a:off x="5207000" y="3030538"/>
            <a:ext cx="0" cy="719137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0" name="Line 30"/>
          <p:cNvSpPr>
            <a:spLocks noChangeShapeType="1"/>
          </p:cNvSpPr>
          <p:nvPr/>
        </p:nvSpPr>
        <p:spPr bwMode="auto">
          <a:xfrm>
            <a:off x="3046413" y="4325938"/>
            <a:ext cx="251936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1" name="Line 31"/>
          <p:cNvSpPr>
            <a:spLocks noChangeShapeType="1"/>
          </p:cNvSpPr>
          <p:nvPr/>
        </p:nvSpPr>
        <p:spPr bwMode="auto">
          <a:xfrm>
            <a:off x="5565775" y="4325938"/>
            <a:ext cx="0" cy="18732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2" name="Line 33"/>
          <p:cNvSpPr>
            <a:spLocks noChangeShapeType="1"/>
          </p:cNvSpPr>
          <p:nvPr/>
        </p:nvSpPr>
        <p:spPr bwMode="auto">
          <a:xfrm>
            <a:off x="3046413" y="6199188"/>
            <a:ext cx="251936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3" name="Line 34"/>
          <p:cNvSpPr>
            <a:spLocks noChangeShapeType="1"/>
          </p:cNvSpPr>
          <p:nvPr/>
        </p:nvSpPr>
        <p:spPr bwMode="auto">
          <a:xfrm>
            <a:off x="3046413" y="4325938"/>
            <a:ext cx="0" cy="4318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4" name="Line 35"/>
          <p:cNvSpPr>
            <a:spLocks noChangeShapeType="1"/>
          </p:cNvSpPr>
          <p:nvPr/>
        </p:nvSpPr>
        <p:spPr bwMode="auto">
          <a:xfrm flipV="1">
            <a:off x="3046413" y="5046663"/>
            <a:ext cx="0" cy="1152525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5" name="Line 36"/>
          <p:cNvSpPr>
            <a:spLocks noChangeShapeType="1"/>
          </p:cNvSpPr>
          <p:nvPr/>
        </p:nvSpPr>
        <p:spPr bwMode="auto">
          <a:xfrm>
            <a:off x="3046413" y="4757738"/>
            <a:ext cx="503237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6" name="Line 37"/>
          <p:cNvSpPr>
            <a:spLocks noChangeShapeType="1"/>
          </p:cNvSpPr>
          <p:nvPr/>
        </p:nvSpPr>
        <p:spPr bwMode="auto">
          <a:xfrm>
            <a:off x="3046413" y="5046663"/>
            <a:ext cx="503237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7" name="Line 38"/>
          <p:cNvSpPr>
            <a:spLocks noChangeShapeType="1"/>
          </p:cNvSpPr>
          <p:nvPr/>
        </p:nvSpPr>
        <p:spPr bwMode="auto">
          <a:xfrm>
            <a:off x="3549650" y="4541838"/>
            <a:ext cx="0" cy="719137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8" name="Line 39"/>
          <p:cNvSpPr>
            <a:spLocks noChangeShapeType="1"/>
          </p:cNvSpPr>
          <p:nvPr/>
        </p:nvSpPr>
        <p:spPr bwMode="auto">
          <a:xfrm flipH="1">
            <a:off x="2686050" y="4902200"/>
            <a:ext cx="1223963" cy="0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09" name="Arc 45"/>
          <p:cNvSpPr>
            <a:spLocks/>
          </p:cNvSpPr>
          <p:nvPr/>
        </p:nvSpPr>
        <p:spPr bwMode="auto">
          <a:xfrm flipH="1">
            <a:off x="3478213" y="4757738"/>
            <a:ext cx="215900" cy="288925"/>
          </a:xfrm>
          <a:custGeom>
            <a:avLst/>
            <a:gdLst>
              <a:gd name="T0" fmla="*/ 2147483647 w 28223"/>
              <a:gd name="T1" fmla="*/ 2147483647 h 43200"/>
              <a:gd name="T2" fmla="*/ 2147483647 w 28223"/>
              <a:gd name="T3" fmla="*/ 2147483647 h 43200"/>
              <a:gd name="T4" fmla="*/ 2147483647 w 28223"/>
              <a:gd name="T5" fmla="*/ 2147483647 h 43200"/>
              <a:gd name="T6" fmla="*/ 0 60000 65536"/>
              <a:gd name="T7" fmla="*/ 0 60000 65536"/>
              <a:gd name="T8" fmla="*/ 0 60000 65536"/>
              <a:gd name="T9" fmla="*/ 0 w 28223"/>
              <a:gd name="T10" fmla="*/ 0 h 43200"/>
              <a:gd name="T11" fmla="*/ 28223 w 28223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23" h="43200" fill="none" extrusionOk="0">
                <a:moveTo>
                  <a:pt x="28223" y="42159"/>
                </a:moveTo>
                <a:cubicBezTo>
                  <a:pt x="26083" y="42848"/>
                  <a:pt x="23848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85" y="-1"/>
                  <a:pt x="21771" y="0"/>
                  <a:pt x="21857" y="1"/>
                </a:cubicBezTo>
              </a:path>
              <a:path w="28223" h="43200" stroke="0" extrusionOk="0">
                <a:moveTo>
                  <a:pt x="28223" y="42159"/>
                </a:moveTo>
                <a:cubicBezTo>
                  <a:pt x="26083" y="42848"/>
                  <a:pt x="23848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685" y="-1"/>
                  <a:pt x="21771" y="0"/>
                  <a:pt x="21857" y="1"/>
                </a:cubicBezTo>
                <a:lnTo>
                  <a:pt x="21600" y="21600"/>
                </a:lnTo>
                <a:lnTo>
                  <a:pt x="28223" y="42159"/>
                </a:lnTo>
                <a:close/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4610" name="Oval 46"/>
          <p:cNvSpPr>
            <a:spLocks noChangeArrowheads="1"/>
          </p:cNvSpPr>
          <p:nvPr/>
        </p:nvSpPr>
        <p:spPr bwMode="auto">
          <a:xfrm>
            <a:off x="3838575" y="5118100"/>
            <a:ext cx="863600" cy="863600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4611" name="Oval 47"/>
          <p:cNvSpPr>
            <a:spLocks noChangeArrowheads="1"/>
          </p:cNvSpPr>
          <p:nvPr/>
        </p:nvSpPr>
        <p:spPr bwMode="auto">
          <a:xfrm>
            <a:off x="4125913" y="5407025"/>
            <a:ext cx="288925" cy="287338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4612" name="Line 48"/>
          <p:cNvSpPr>
            <a:spLocks noChangeShapeType="1"/>
          </p:cNvSpPr>
          <p:nvPr/>
        </p:nvSpPr>
        <p:spPr bwMode="auto">
          <a:xfrm>
            <a:off x="3765550" y="5549900"/>
            <a:ext cx="1008063" cy="0"/>
          </a:xfrm>
          <a:prstGeom prst="line">
            <a:avLst/>
          </a:prstGeom>
          <a:noFill/>
          <a:ln w="12700">
            <a:solidFill>
              <a:srgbClr val="993300"/>
            </a:solidFill>
            <a:prstDash val="lgDashDot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13" name="Oval 49"/>
          <p:cNvSpPr>
            <a:spLocks noChangeArrowheads="1"/>
          </p:cNvSpPr>
          <p:nvPr/>
        </p:nvSpPr>
        <p:spPr bwMode="auto">
          <a:xfrm>
            <a:off x="5062538" y="5765800"/>
            <a:ext cx="287337" cy="287338"/>
          </a:xfrm>
          <a:prstGeom prst="ellips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24614" name="Line 50"/>
          <p:cNvSpPr>
            <a:spLocks noChangeShapeType="1"/>
          </p:cNvSpPr>
          <p:nvPr/>
        </p:nvSpPr>
        <p:spPr bwMode="auto">
          <a:xfrm>
            <a:off x="5207000" y="5694363"/>
            <a:ext cx="0" cy="4318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15" name="Line 51"/>
          <p:cNvSpPr>
            <a:spLocks noChangeShapeType="1"/>
          </p:cNvSpPr>
          <p:nvPr/>
        </p:nvSpPr>
        <p:spPr bwMode="auto">
          <a:xfrm>
            <a:off x="4991100" y="5910263"/>
            <a:ext cx="430213" cy="0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16" name="Line 52"/>
          <p:cNvSpPr>
            <a:spLocks noChangeShapeType="1"/>
          </p:cNvSpPr>
          <p:nvPr/>
        </p:nvSpPr>
        <p:spPr bwMode="auto">
          <a:xfrm flipH="1">
            <a:off x="2541588" y="4902200"/>
            <a:ext cx="360362" cy="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17" name="Line 53"/>
          <p:cNvSpPr>
            <a:spLocks noChangeShapeType="1"/>
          </p:cNvSpPr>
          <p:nvPr/>
        </p:nvSpPr>
        <p:spPr bwMode="auto">
          <a:xfrm>
            <a:off x="3549650" y="4902200"/>
            <a:ext cx="215900" cy="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18" name="Line 54"/>
          <p:cNvSpPr>
            <a:spLocks noChangeShapeType="1"/>
          </p:cNvSpPr>
          <p:nvPr/>
        </p:nvSpPr>
        <p:spPr bwMode="auto">
          <a:xfrm>
            <a:off x="3765550" y="4902200"/>
            <a:ext cx="0" cy="64770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19" name="Line 55"/>
          <p:cNvSpPr>
            <a:spLocks noChangeShapeType="1"/>
          </p:cNvSpPr>
          <p:nvPr/>
        </p:nvSpPr>
        <p:spPr bwMode="auto">
          <a:xfrm>
            <a:off x="3765550" y="5549900"/>
            <a:ext cx="217488" cy="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20" name="Line 57"/>
          <p:cNvSpPr>
            <a:spLocks noChangeShapeType="1"/>
          </p:cNvSpPr>
          <p:nvPr/>
        </p:nvSpPr>
        <p:spPr bwMode="auto">
          <a:xfrm>
            <a:off x="4557713" y="5549900"/>
            <a:ext cx="288925" cy="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21" name="Line 58"/>
          <p:cNvSpPr>
            <a:spLocks noChangeShapeType="1"/>
          </p:cNvSpPr>
          <p:nvPr/>
        </p:nvSpPr>
        <p:spPr bwMode="auto">
          <a:xfrm>
            <a:off x="4846638" y="5549900"/>
            <a:ext cx="0" cy="360363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22" name="Line 59"/>
          <p:cNvSpPr>
            <a:spLocks noChangeShapeType="1"/>
          </p:cNvSpPr>
          <p:nvPr/>
        </p:nvSpPr>
        <p:spPr bwMode="auto">
          <a:xfrm>
            <a:off x="4846638" y="5910263"/>
            <a:ext cx="287337" cy="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23" name="Line 60"/>
          <p:cNvSpPr>
            <a:spLocks noChangeShapeType="1"/>
          </p:cNvSpPr>
          <p:nvPr/>
        </p:nvSpPr>
        <p:spPr bwMode="auto">
          <a:xfrm flipH="1">
            <a:off x="5638800" y="5910263"/>
            <a:ext cx="360363" cy="0"/>
          </a:xfrm>
          <a:prstGeom prst="line">
            <a:avLst/>
          </a:prstGeom>
          <a:noFill/>
          <a:ln w="44450">
            <a:solidFill>
              <a:srgbClr val="0033CC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24" name="Text Box 64"/>
          <p:cNvSpPr txBox="1">
            <a:spLocks noChangeArrowheads="1"/>
          </p:cNvSpPr>
          <p:nvPr/>
        </p:nvSpPr>
        <p:spPr bwMode="auto">
          <a:xfrm>
            <a:off x="2254250" y="5189538"/>
            <a:ext cx="371475" cy="463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ru-RU" sz="2400" i="1"/>
              <a:t>А</a:t>
            </a:r>
          </a:p>
        </p:txBody>
      </p:sp>
      <p:sp>
        <p:nvSpPr>
          <p:cNvPr id="41009" name="Text Box 65"/>
          <p:cNvSpPr txBox="1">
            <a:spLocks noChangeArrowheads="1"/>
          </p:cNvSpPr>
          <p:nvPr/>
        </p:nvSpPr>
        <p:spPr bwMode="auto">
          <a:xfrm>
            <a:off x="5999163" y="6199188"/>
            <a:ext cx="371475" cy="463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ru-RU" sz="2400" i="1"/>
              <a:t>А</a:t>
            </a:r>
          </a:p>
        </p:txBody>
      </p:sp>
      <p:sp>
        <p:nvSpPr>
          <p:cNvPr id="24626" name="Text Box 66"/>
          <p:cNvSpPr txBox="1">
            <a:spLocks noChangeArrowheads="1"/>
          </p:cNvSpPr>
          <p:nvPr/>
        </p:nvSpPr>
        <p:spPr bwMode="auto">
          <a:xfrm>
            <a:off x="3983038" y="1373188"/>
            <a:ext cx="708025" cy="463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ru-RU" sz="2400" i="1"/>
              <a:t>А-А</a:t>
            </a:r>
          </a:p>
        </p:txBody>
      </p:sp>
      <p:sp>
        <p:nvSpPr>
          <p:cNvPr id="24627" name="Line 69"/>
          <p:cNvSpPr>
            <a:spLocks noChangeShapeType="1"/>
          </p:cNvSpPr>
          <p:nvPr/>
        </p:nvSpPr>
        <p:spPr bwMode="auto">
          <a:xfrm flipH="1">
            <a:off x="5349875" y="317341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28" name="Line 70"/>
          <p:cNvSpPr>
            <a:spLocks noChangeShapeType="1"/>
          </p:cNvSpPr>
          <p:nvPr/>
        </p:nvSpPr>
        <p:spPr bwMode="auto">
          <a:xfrm flipH="1">
            <a:off x="5349875" y="3389313"/>
            <a:ext cx="2159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29" name="Line 71"/>
          <p:cNvSpPr>
            <a:spLocks noChangeShapeType="1"/>
          </p:cNvSpPr>
          <p:nvPr/>
        </p:nvSpPr>
        <p:spPr bwMode="auto">
          <a:xfrm flipH="1">
            <a:off x="4991100" y="3533775"/>
            <a:ext cx="71438" cy="7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0" name="Line 72"/>
          <p:cNvSpPr>
            <a:spLocks noChangeShapeType="1"/>
          </p:cNvSpPr>
          <p:nvPr/>
        </p:nvSpPr>
        <p:spPr bwMode="auto">
          <a:xfrm flipH="1">
            <a:off x="4773613" y="3317875"/>
            <a:ext cx="288925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1" name="Line 73"/>
          <p:cNvSpPr>
            <a:spLocks noChangeShapeType="1"/>
          </p:cNvSpPr>
          <p:nvPr/>
        </p:nvSpPr>
        <p:spPr bwMode="auto">
          <a:xfrm flipH="1">
            <a:off x="4557713" y="3173413"/>
            <a:ext cx="43180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2" name="Line 74"/>
          <p:cNvSpPr>
            <a:spLocks noChangeShapeType="1"/>
          </p:cNvSpPr>
          <p:nvPr/>
        </p:nvSpPr>
        <p:spPr bwMode="auto">
          <a:xfrm flipH="1">
            <a:off x="4414838" y="3173413"/>
            <a:ext cx="358775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3" name="Line 75"/>
          <p:cNvSpPr>
            <a:spLocks noChangeShapeType="1"/>
          </p:cNvSpPr>
          <p:nvPr/>
        </p:nvSpPr>
        <p:spPr bwMode="auto">
          <a:xfrm flipH="1">
            <a:off x="4414838" y="2670175"/>
            <a:ext cx="142875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4" name="Line 76"/>
          <p:cNvSpPr>
            <a:spLocks noChangeShapeType="1"/>
          </p:cNvSpPr>
          <p:nvPr/>
        </p:nvSpPr>
        <p:spPr bwMode="auto">
          <a:xfrm flipH="1">
            <a:off x="4414838" y="2886075"/>
            <a:ext cx="142875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5" name="Line 77"/>
          <p:cNvSpPr>
            <a:spLocks noChangeShapeType="1"/>
          </p:cNvSpPr>
          <p:nvPr/>
        </p:nvSpPr>
        <p:spPr bwMode="auto">
          <a:xfrm flipH="1">
            <a:off x="4414838" y="3101975"/>
            <a:ext cx="142875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6" name="Line 78"/>
          <p:cNvSpPr>
            <a:spLocks noChangeShapeType="1"/>
          </p:cNvSpPr>
          <p:nvPr/>
        </p:nvSpPr>
        <p:spPr bwMode="auto">
          <a:xfrm flipH="1">
            <a:off x="4414838" y="2454275"/>
            <a:ext cx="142875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7" name="Line 79"/>
          <p:cNvSpPr>
            <a:spLocks noChangeShapeType="1"/>
          </p:cNvSpPr>
          <p:nvPr/>
        </p:nvSpPr>
        <p:spPr bwMode="auto">
          <a:xfrm flipH="1">
            <a:off x="4414838" y="2093913"/>
            <a:ext cx="287337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8" name="Line 80"/>
          <p:cNvSpPr>
            <a:spLocks noChangeShapeType="1"/>
          </p:cNvSpPr>
          <p:nvPr/>
        </p:nvSpPr>
        <p:spPr bwMode="auto">
          <a:xfrm flipH="1">
            <a:off x="3983038" y="2957513"/>
            <a:ext cx="14287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39" name="Line 81"/>
          <p:cNvSpPr>
            <a:spLocks noChangeShapeType="1"/>
          </p:cNvSpPr>
          <p:nvPr/>
        </p:nvSpPr>
        <p:spPr bwMode="auto">
          <a:xfrm flipH="1">
            <a:off x="3983038" y="2525713"/>
            <a:ext cx="14287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40" name="Line 82"/>
          <p:cNvSpPr>
            <a:spLocks noChangeShapeType="1"/>
          </p:cNvSpPr>
          <p:nvPr/>
        </p:nvSpPr>
        <p:spPr bwMode="auto">
          <a:xfrm flipH="1">
            <a:off x="3983038" y="2741613"/>
            <a:ext cx="14287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41" name="Line 83"/>
          <p:cNvSpPr>
            <a:spLocks noChangeShapeType="1"/>
          </p:cNvSpPr>
          <p:nvPr/>
        </p:nvSpPr>
        <p:spPr bwMode="auto">
          <a:xfrm flipH="1">
            <a:off x="3694113" y="3173413"/>
            <a:ext cx="431800" cy="433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42" name="Line 84"/>
          <p:cNvSpPr>
            <a:spLocks noChangeShapeType="1"/>
          </p:cNvSpPr>
          <p:nvPr/>
        </p:nvSpPr>
        <p:spPr bwMode="auto">
          <a:xfrm flipH="1">
            <a:off x="3910013" y="3389313"/>
            <a:ext cx="21590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43" name="Line 85"/>
          <p:cNvSpPr>
            <a:spLocks noChangeShapeType="1"/>
          </p:cNvSpPr>
          <p:nvPr/>
        </p:nvSpPr>
        <p:spPr bwMode="auto">
          <a:xfrm flipH="1">
            <a:off x="3983038" y="2093913"/>
            <a:ext cx="14287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44" name="Line 86"/>
          <p:cNvSpPr>
            <a:spLocks noChangeShapeType="1"/>
          </p:cNvSpPr>
          <p:nvPr/>
        </p:nvSpPr>
        <p:spPr bwMode="auto">
          <a:xfrm flipH="1">
            <a:off x="3983038" y="2309813"/>
            <a:ext cx="142875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45" name="Line 87"/>
          <p:cNvSpPr>
            <a:spLocks noChangeShapeType="1"/>
          </p:cNvSpPr>
          <p:nvPr/>
        </p:nvSpPr>
        <p:spPr bwMode="auto">
          <a:xfrm flipH="1">
            <a:off x="3838575" y="1949450"/>
            <a:ext cx="215900" cy="217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46" name="Line 88"/>
          <p:cNvSpPr>
            <a:spLocks noChangeShapeType="1"/>
          </p:cNvSpPr>
          <p:nvPr/>
        </p:nvSpPr>
        <p:spPr bwMode="auto">
          <a:xfrm flipH="1">
            <a:off x="4414838" y="1949450"/>
            <a:ext cx="215900" cy="217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4647" name="Line 90"/>
          <p:cNvSpPr>
            <a:spLocks noChangeShapeType="1"/>
          </p:cNvSpPr>
          <p:nvPr/>
        </p:nvSpPr>
        <p:spPr bwMode="auto">
          <a:xfrm flipH="1">
            <a:off x="3694113" y="3173413"/>
            <a:ext cx="215900" cy="217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grpSp>
        <p:nvGrpSpPr>
          <p:cNvPr id="24648" name="Group 91"/>
          <p:cNvGrpSpPr>
            <a:grpSpLocks/>
          </p:cNvGrpSpPr>
          <p:nvPr/>
        </p:nvGrpSpPr>
        <p:grpSpPr bwMode="auto">
          <a:xfrm rot="10800000">
            <a:off x="2614613" y="4902200"/>
            <a:ext cx="107950" cy="574675"/>
            <a:chOff x="2403" y="1979"/>
            <a:chExt cx="68" cy="362"/>
          </a:xfrm>
        </p:grpSpPr>
        <p:sp>
          <p:nvSpPr>
            <p:cNvPr id="24653" name="Line 92"/>
            <p:cNvSpPr>
              <a:spLocks noChangeShapeType="1"/>
            </p:cNvSpPr>
            <p:nvPr/>
          </p:nvSpPr>
          <p:spPr bwMode="auto">
            <a:xfrm flipV="1">
              <a:off x="2437" y="1979"/>
              <a:ext cx="0" cy="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ru-RU"/>
            </a:p>
          </p:txBody>
        </p:sp>
        <p:sp>
          <p:nvSpPr>
            <p:cNvPr id="24654" name="Line 93"/>
            <p:cNvSpPr>
              <a:spLocks noChangeShapeType="1"/>
            </p:cNvSpPr>
            <p:nvPr/>
          </p:nvSpPr>
          <p:spPr bwMode="auto">
            <a:xfrm rot="21000000" flipV="1">
              <a:off x="2425" y="2205"/>
              <a:ext cx="4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ru-RU"/>
            </a:p>
          </p:txBody>
        </p:sp>
        <p:sp>
          <p:nvSpPr>
            <p:cNvPr id="24655" name="Line 94"/>
            <p:cNvSpPr>
              <a:spLocks noChangeShapeType="1"/>
            </p:cNvSpPr>
            <p:nvPr/>
          </p:nvSpPr>
          <p:spPr bwMode="auto">
            <a:xfrm rot="600000" flipH="1" flipV="1">
              <a:off x="2403" y="2205"/>
              <a:ext cx="45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ru-RU"/>
            </a:p>
          </p:txBody>
        </p:sp>
      </p:grpSp>
      <p:grpSp>
        <p:nvGrpSpPr>
          <p:cNvPr id="24649" name="Group 95"/>
          <p:cNvGrpSpPr>
            <a:grpSpLocks/>
          </p:cNvGrpSpPr>
          <p:nvPr/>
        </p:nvGrpSpPr>
        <p:grpSpPr bwMode="auto">
          <a:xfrm rot="10800000">
            <a:off x="5854700" y="5910263"/>
            <a:ext cx="107950" cy="574675"/>
            <a:chOff x="2403" y="1979"/>
            <a:chExt cx="68" cy="362"/>
          </a:xfrm>
        </p:grpSpPr>
        <p:sp>
          <p:nvSpPr>
            <p:cNvPr id="24650" name="Line 96"/>
            <p:cNvSpPr>
              <a:spLocks noChangeShapeType="1"/>
            </p:cNvSpPr>
            <p:nvPr/>
          </p:nvSpPr>
          <p:spPr bwMode="auto">
            <a:xfrm flipV="1">
              <a:off x="2437" y="1979"/>
              <a:ext cx="0" cy="3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ru-RU"/>
            </a:p>
          </p:txBody>
        </p:sp>
        <p:sp>
          <p:nvSpPr>
            <p:cNvPr id="24651" name="Line 97"/>
            <p:cNvSpPr>
              <a:spLocks noChangeShapeType="1"/>
            </p:cNvSpPr>
            <p:nvPr/>
          </p:nvSpPr>
          <p:spPr bwMode="auto">
            <a:xfrm rot="21000000" flipV="1">
              <a:off x="2425" y="2205"/>
              <a:ext cx="4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ru-RU"/>
            </a:p>
          </p:txBody>
        </p:sp>
        <p:sp>
          <p:nvSpPr>
            <p:cNvPr id="24652" name="Line 98"/>
            <p:cNvSpPr>
              <a:spLocks noChangeShapeType="1"/>
            </p:cNvSpPr>
            <p:nvPr/>
          </p:nvSpPr>
          <p:spPr bwMode="auto">
            <a:xfrm rot="600000" flipH="1" flipV="1">
              <a:off x="2403" y="2205"/>
              <a:ext cx="45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rgbClr val="0033CC"/>
                </a:solidFill>
                <a:latin typeface="GOST type B" pitchFamily="34" charset="0"/>
              </a:rPr>
              <a:t>Образец выполнения графической работы </a:t>
            </a:r>
            <a:r>
              <a:rPr lang="ru-RU" sz="4000" b="1" i="1" dirty="0" smtClean="0">
                <a:solidFill>
                  <a:srgbClr val="0033CC"/>
                </a:solidFill>
                <a:latin typeface="GOST type B" pitchFamily="34" charset="0"/>
              </a:rPr>
              <a:t>№ 2.</a:t>
            </a:r>
            <a:endParaRPr lang="ru-RU" sz="4000" b="1" i="1" dirty="0" smtClean="0">
              <a:solidFill>
                <a:srgbClr val="0033CC"/>
              </a:solidFill>
              <a:latin typeface="GOST type B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 l="-2202" t="-169" r="-925" b="436"/>
          <a:stretch>
            <a:fillRect/>
          </a:stretch>
        </p:blipFill>
        <p:spPr>
          <a:xfrm>
            <a:off x="1371600" y="1600200"/>
            <a:ext cx="6400800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6157</TotalTime>
  <Words>19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GOST type B</vt:lpstr>
      <vt:lpstr>Arial</vt:lpstr>
      <vt:lpstr>Calibri</vt:lpstr>
      <vt:lpstr>Wingdings 3</vt:lpstr>
      <vt:lpstr>Arial Unicode MS</vt:lpstr>
      <vt:lpstr>GOST type A</vt:lpstr>
      <vt:lpstr>Symbol</vt:lpstr>
      <vt:lpstr>Times New Roman</vt:lpstr>
      <vt:lpstr>Оформление по умолчанию</vt:lpstr>
      <vt:lpstr>КОМПАС-Фрагмент</vt:lpstr>
      <vt:lpstr>Разрезы сложные Ломаный разрез</vt:lpstr>
      <vt:lpstr>Разрезы сложные Образование сложного ступенчатого разреза.</vt:lpstr>
      <vt:lpstr>Разрезы сложные  Ступенчатый разрез</vt:lpstr>
      <vt:lpstr>Образец выполнения графической работы № 2.</vt:lpstr>
    </vt:vector>
  </TitlesOfParts>
  <Company>sibadi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формата чертежа</dc:title>
  <dc:creator>study</dc:creator>
  <cp:lastModifiedBy>agapov_me</cp:lastModifiedBy>
  <cp:revision>406</cp:revision>
  <dcterms:created xsi:type="dcterms:W3CDTF">2015-09-29T07:38:35Z</dcterms:created>
  <dcterms:modified xsi:type="dcterms:W3CDTF">2022-02-15T09:48:24Z</dcterms:modified>
</cp:coreProperties>
</file>