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1r+0AfUp3ZyEr1dCozQn/ogmJ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6CEDFDC-7D98-4274-A079-86D21B6FA2E1}">
  <a:tblStyle styleId="{96CEDFDC-7D98-4274-A079-86D21B6FA2E1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9" name="Google Shape;19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4" name="Google Shape;44;p12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2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6" name="Google Shape;46;p12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19687" y="134085"/>
            <a:ext cx="5915025" cy="228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6"/>
              <a:buFont typeface="Times New Roman"/>
              <a:buNone/>
            </a:pPr>
            <a:r>
              <a:rPr b="1" lang="ru-RU" sz="1246">
                <a:latin typeface="Times New Roman"/>
                <a:ea typeface="Times New Roman"/>
                <a:cs typeface="Times New Roman"/>
                <a:sym typeface="Times New Roman"/>
              </a:rPr>
              <a:t>Общая классификация керамических материалов и изделий</a:t>
            </a:r>
            <a:endParaRPr b="1" sz="1246"/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234878" y="4702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{96CEDFDC-7D98-4274-A079-86D21B6FA2E1}</a:tableStyleId>
              </a:tblPr>
              <a:tblGrid>
                <a:gridCol w="886175"/>
                <a:gridCol w="1053825"/>
                <a:gridCol w="1053825"/>
                <a:gridCol w="866625"/>
                <a:gridCol w="875000"/>
                <a:gridCol w="875000"/>
                <a:gridCol w="874200"/>
              </a:tblGrid>
              <a:tr h="3798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Назначение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Основные изделия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Основное исходное сырье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Способ производства изделий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Температура обжига, ºС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Вид черепка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Вид керамики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62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Конструкционная керамика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Керамический кирпич и камни, панели из них, кирпич для дымовых труб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Глина легкоплавкая, кварцевый песок, промышленные отходы угледобычи и углеобогащения, кремнеземистые осадочные породы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Пластический, жесткий, полусухой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950-1100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Пористый, грубозернистого строения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Грубая (грубозернистая терракота)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9650">
                <a:tc rowSpan="2"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Облицовочная керамика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Кирпич и камни лицевые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Глина легкоплавкая и тугоплавкая красножгущаяся и светложгущаяяся, кварцевый песок, шамот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Пластический, жесткий, полусухой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950-1100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Пористый, грубозернистого строения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Грубая (грубозернистая терракота)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3050">
                <a:tc vMerge="1"/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Плитки облицовочные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Глина тугоплавкая и огнеупорная светложгущаяяся, кварцевый песок, полевой шпат, каолин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Полусухой со шликерной подготовкой массы, пластический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1000-1200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Пористый или спекшийся, макрооднородного строения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Тонкая (терракота, фаянс), «каменная»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64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Кровельная керамика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Черепица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Глина легкоплавкая, кварцевый песок, шамот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Пластический, полусухой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950-1100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Пористый, однородный, зернистого строения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Грубая (терракота)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64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Санитарно-техническая керамика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Умывальники, раковины, сливные бачки и др.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Глина беложгущаяся огнеупорная, каолин, кварцевый песок, шамот, полевой шпат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Литьем в гипсовых формах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1150-1300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Пористый или спекшийся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Тонкая (фаянс, полуфарфор, фарфор)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3225">
                <a:tc rowSpan="2"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Трубы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Дренажные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Глина легкоплавкая, кварцевый песок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Пластический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1000-1050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Пористый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Грубая (терракота)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6425">
                <a:tc vMerge="1"/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Канализационные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Глины огнеупорные или тугоплавкие, шамот, каолин, кварцевый песок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Пластический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1250-1300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Пористый и спекшийся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Грубая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98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Дорожные материалы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Клинкерный кирпич, плитка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Тугоплавкие глины, шамот, песок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Пластический, полусухой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1250-1300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Спекшийся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«Каменная» 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(керамогранит)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18225" marL="18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" name="Google Shape;90;p2"/>
          <p:cNvGraphicFramePr/>
          <p:nvPr/>
        </p:nvGraphicFramePr>
        <p:xfrm>
          <a:off x="147637" y="80343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{96CEDFDC-7D98-4274-A079-86D21B6FA2E1}</a:tableStyleId>
              </a:tblPr>
              <a:tblGrid>
                <a:gridCol w="884475"/>
                <a:gridCol w="1051825"/>
                <a:gridCol w="1051825"/>
                <a:gridCol w="950475"/>
                <a:gridCol w="787800"/>
                <a:gridCol w="873325"/>
                <a:gridCol w="872525"/>
              </a:tblGrid>
              <a:tr h="181150">
                <a:tc rowSpan="2"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Специальная керамика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кислотоупорная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30375">
                <a:tc vMerge="1"/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Кирпич, плитка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Глина беложгущаяся огнеупорная, каолин, кварц, полевой шпат, шамот, тугоплавкая глина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Пластический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1200-1300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Спекшийся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«Каменная», кислотоупорный фарфор </a:t>
                      </a:r>
                      <a:endParaRPr/>
                    </a:p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80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огнеупорная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Кирпич, камни, фасонные изделия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Огнеупорная глина, каолин, шамот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Пластический, полусухой, трамбование из порошковых масс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1350-2000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Пористый и спекшийся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Алюмосиликатная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057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теплоизоляционная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Кирпич, плиты, скорлупы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Трепел, диатомит, пенообразователи, опилки, перлит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Пластический, литьевой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850-100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Высокопористый, ячеистый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Грубая высокопористая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92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 огнеупорная теплоизоляционная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Плиты, войлок, рулонный материал, бумага, картон, фетр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Муллито-кремнеземистая вата, бентонитовая, каолинитовая глины, пенообразователь, каолин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Вибропрессование, прессование, литье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1200-2000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Высокопористый, ячеистый, волокнистый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Огнеупорная высокопористая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057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Декоративно-художественная керамика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Изразцы, декоративные детали, скульптура, вазы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Глина легкоплавкая и тугоплавкая, кварцевый песок, шамот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Пластический, полусухой, трамбование, литье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950-1100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Пористый, грубо или тонкозернистый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Грубая (терракота)</a:t>
                      </a:r>
                      <a:endParaRPr/>
                    </a:p>
                  </a:txBody>
                  <a:tcPr marT="0" marB="0" marR="39325" marL="39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1" name="Google Shape;91;p2"/>
          <p:cNvSpPr txBox="1"/>
          <p:nvPr>
            <p:ph type="title"/>
          </p:nvPr>
        </p:nvSpPr>
        <p:spPr>
          <a:xfrm>
            <a:off x="519687" y="343635"/>
            <a:ext cx="5915025" cy="228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6"/>
              <a:buFont typeface="Times New Roman"/>
              <a:buNone/>
            </a:pPr>
            <a:r>
              <a:rPr b="1" lang="ru-RU" sz="1246">
                <a:latin typeface="Times New Roman"/>
                <a:ea typeface="Times New Roman"/>
                <a:cs typeface="Times New Roman"/>
                <a:sym typeface="Times New Roman"/>
              </a:rPr>
              <a:t>Общая классификация керамических материалов и изделий</a:t>
            </a:r>
            <a:endParaRPr b="1" sz="1246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/>
          <p:nvPr/>
        </p:nvSpPr>
        <p:spPr>
          <a:xfrm>
            <a:off x="247650" y="69384"/>
            <a:ext cx="6448425" cy="88639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0215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Состав глин</a:t>
            </a:r>
            <a:endParaRPr b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0215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Каолинит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имеет химическую формулу</a:t>
            </a:r>
            <a:r>
              <a:rPr b="0" i="0" lang="ru-RU" sz="14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•2Si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•2H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O. Его кристаллическая решетка характеризуется относительно плотным строением с наименьшим расстоянием между закономерно повторяющимися группами ионов и неподвижна. Поэтому каолинит не способен присоединять и прочно удерживать большое количество воды. При сушке он сравнительно свободно отдает присоединенную воду. Размеры частиц каолинита от 1 до 3 мк.</a:t>
            </a:r>
            <a:endParaRPr/>
          </a:p>
          <a:p>
            <a:pPr indent="450215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Монтмориллонит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имеет химическую формулу Al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•4Si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•H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O•nH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O. Эта формула не совсем точно отражает состав монтмориллонита, так как в состав кристаллической решетки некоторых разновидностей этой группы минералов входят также Mg, Fe, Na. Кристаллическая решетка монтмориллонита имеет слоистое строение, отдельные слои в ней могут раздвигаться под воздействием вклинивающихся молекул воды. В связи с этим монтмориллонит способен интенсивно поглощать довольно большое количество воды, прочно ее удерживать и трудно отдавать при сушке, а также сильно набухать при увлажнении — объем увеличивается в 16 раз. Размеры частиц монтмориллонита много меньше 1 мк.</a:t>
            </a:r>
            <a:endParaRPr/>
          </a:p>
          <a:p>
            <a:pPr indent="450215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Гидрослюда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является продуктом многолетней гидратации слюд и имеет химическую формулу K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O•MgO•4Al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•7SiO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•2H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O. Кристаллическая решетка у этого минерала не разбухающая. По интенсивности связи с водой он занимает среднее положение между каолинитом и монтмориллонитом. Характерной особенностью минерала является то, что в его составе принимают участие окcиды щелочных и щелочноземельных металлов, а также способность отдельных катионов к изоморфным замещениям. Так, Si</a:t>
            </a:r>
            <a:r>
              <a:rPr b="0" baseline="30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4+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может замещаться Аl</a:t>
            </a:r>
            <a:r>
              <a:rPr b="0" baseline="30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3+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а последний — Mg</a:t>
            </a:r>
            <a:r>
              <a:rPr b="0" baseline="30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2+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Размеры частиц гидрослюды около 1 мк.</a:t>
            </a:r>
            <a:endParaRPr/>
          </a:p>
          <a:p>
            <a:pPr indent="450215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зависимости от количественного преобладания того или иного глинистого минерала различают глины каолинитовые, монтмориллонитовые, гидрослюдистые и т.п.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2123" y="4049979"/>
            <a:ext cx="3381375" cy="2276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4"/>
          <p:cNvSpPr/>
          <p:nvPr/>
        </p:nvSpPr>
        <p:spPr>
          <a:xfrm>
            <a:off x="845553" y="6481392"/>
            <a:ext cx="4881143" cy="276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4508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Треугольная диаграмма гранулометрического состава глин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4"/>
          <p:cNvSpPr/>
          <p:nvPr/>
        </p:nvSpPr>
        <p:spPr>
          <a:xfrm>
            <a:off x="352424" y="478721"/>
            <a:ext cx="6200775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Гранулометрическим (зерновым) составом</a:t>
            </a: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глин называется процентное содержание зерен различной величины в глинистой породе.</a:t>
            </a:r>
            <a:endParaRPr/>
          </a:p>
          <a:p>
            <a:pPr indent="36195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производстве стеновых и других изделий грубой керамики чаще всего пользуются трехчленной классификацией глин (по Рутковскому), относя к глинистой части фракцию менее 5 мк, к пылевидной — от 5 до 50 мк и к песчаной — от 50 мк до 2 мм. Включениями считаются зерна величиной более 2 мм.</a:t>
            </a:r>
            <a:endParaRPr/>
          </a:p>
          <a:p>
            <a:pPr indent="36195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Трехчленная классификация дает возможность графически изображать гранулометрический состав глинистой породы при помощи треугольной диаграммы 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/>
          <p:nvPr/>
        </p:nvSpPr>
        <p:spPr>
          <a:xfrm>
            <a:off x="219075" y="201203"/>
            <a:ext cx="6429375" cy="101641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0215" lvl="0" marL="18415" marR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химическом составе глин 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принимают участие следующие основные оксиды: SiО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А1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СаО, MgO, Fe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ТiO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К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O, Na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O.</a:t>
            </a:r>
            <a:endParaRPr/>
          </a:p>
          <a:p>
            <a:pPr indent="450215" lvl="0" marL="15240" marR="12065" rtl="0" algn="just">
              <a:lnSpc>
                <a:spcPct val="125000"/>
              </a:lnSpc>
              <a:spcBef>
                <a:spcPts val="120"/>
              </a:spcBef>
              <a:spcAft>
                <a:spcPts val="0"/>
              </a:spcAft>
              <a:buNone/>
            </a:pPr>
            <a:r>
              <a:rPr b="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Кремнезем Si0</a:t>
            </a:r>
            <a:r>
              <a:rPr b="0" baseline="-2500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находится в глинах в связанном и свобод­ном состояниях: связанный кремнезем входит в состав глинообразующих минералов, свободный представлен примесями кварцевого песка и шлюфа. Определение химическим анализом содержания свободного кремнезема является особо важным при оценке пригодности глин для производства керамзита. Общее содержание кремнезема в глинах составляет 60—65°/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в запесоченных глинах достигает 80—85%.</a:t>
            </a:r>
            <a:endParaRPr/>
          </a:p>
          <a:p>
            <a:pPr indent="450215" lvl="0" marL="15240" marR="635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Глинозем А1</a:t>
            </a:r>
            <a:r>
              <a:rPr b="0" baseline="-2500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r>
              <a:rPr b="0" baseline="-2500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находится в глинах в связанном состоянии, участвуя в составе глинообразующих минералов и слюдистых примесей. Он является наиболее тугоплавким оксидом: с повышением его содержания огнеупорность глин возрастает. Так как содержание слюдистых примесей в глинах обычно невелико, то содержание в них глинозема косвенно отражает относительную величину глинистой фракции, содержащейся в глинистой породе. Содержание глинозема колеблется от 10—15% в кирпичных и до 32—35%</a:t>
            </a:r>
            <a:r>
              <a:rPr b="0" i="1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наиболее ценных сортах огнеупорных глин.</a:t>
            </a:r>
            <a:endParaRPr/>
          </a:p>
          <a:p>
            <a:pPr indent="450215" lvl="0" marL="0" marR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Известь СаО и магнезия MgO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 небольших количествах участвуют в составе глинистых минералов. При относительно высоких температурах обжига известь вступает в реакцию с глиноземом и кремнеземом и, образуя эквтектические расплавы в виде алюмлкальциевых силикатных стекол, резко понижает температуру плавления глины.</a:t>
            </a:r>
            <a:endParaRPr/>
          </a:p>
          <a:p>
            <a:pPr indent="450215" lvl="0" marL="0" marR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Оксид железа Fe</a:t>
            </a:r>
            <a:r>
              <a:rPr b="0" baseline="-2500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r>
              <a:rPr b="0" baseline="-2500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содержится в глинах в виде примесей и оказывает на них и на обожженный черепок прежде всего красящее действие. Температуру плавления глины оксиды железа заметно понижают лишь при обжиге в восстановительной среде. Содержание оксидов  железа (в пересчете на Fe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находится в пределах от долей процента в наиболее чистых беложгущихся глинах до 8-10% в кирпичных.</a:t>
            </a:r>
            <a:endParaRPr/>
          </a:p>
          <a:p>
            <a:pPr indent="450215" lvl="0" marL="0" marR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Диоксид титана ТiO</a:t>
            </a:r>
            <a:r>
              <a:rPr b="0" baseline="-25000" i="0" lang="ru-RU" sz="14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участвует в примесях и его содержание не превышает 1,5%. Диоксид титана придает обожженному черепку окраску зеленоватых тонов.</a:t>
            </a:r>
            <a:endParaRPr/>
          </a:p>
          <a:p>
            <a:pPr indent="450215" lvl="0" marL="0" marR="0" rt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Щелочные оксиды К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O, Na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входят в состав некоторых глинообразующих минералов, но в большинстве случаев присутствуют в примесях в виде растворимых солей и полевошпатных песках. Их содержание составляет до 5-6%. Они ослабляют красящее действие Fe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ТiO</a:t>
            </a:r>
            <a:r>
              <a:rPr b="0" baseline="-2500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понижают температуру плавления глин.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Химический состав глин является их важнейшей характеристикой и в значительной мере определяет промышленное их назначение.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2020-10-17T09:37:42Z</dcterms:created>
  <dc:creator>Marina</dc:creator>
</cp:coreProperties>
</file>