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0" r:id="rId6"/>
    <p:sldId id="257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37E7-F6F0-4493-AB9B-D9AC9DADCAD9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825C-89B3-442D-89FA-F7907AEADF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414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37E7-F6F0-4493-AB9B-D9AC9DADCAD9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825C-89B3-442D-89FA-F7907AEADF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553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37E7-F6F0-4493-AB9B-D9AC9DADCAD9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825C-89B3-442D-89FA-F7907AEADF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267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37E7-F6F0-4493-AB9B-D9AC9DADCAD9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825C-89B3-442D-89FA-F7907AEADF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279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37E7-F6F0-4493-AB9B-D9AC9DADCAD9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825C-89B3-442D-89FA-F7907AEADF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417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37E7-F6F0-4493-AB9B-D9AC9DADCAD9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825C-89B3-442D-89FA-F7907AEADF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79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37E7-F6F0-4493-AB9B-D9AC9DADCAD9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825C-89B3-442D-89FA-F7907AEADF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142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37E7-F6F0-4493-AB9B-D9AC9DADCAD9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825C-89B3-442D-89FA-F7907AEADF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375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37E7-F6F0-4493-AB9B-D9AC9DADCAD9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825C-89B3-442D-89FA-F7907AEADF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388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37E7-F6F0-4493-AB9B-D9AC9DADCAD9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825C-89B3-442D-89FA-F7907AEADF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708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37E7-F6F0-4493-AB9B-D9AC9DADCAD9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825C-89B3-442D-89FA-F7907AEADF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230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737E7-F6F0-4493-AB9B-D9AC9DADCAD9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E825C-89B3-442D-89FA-F7907AEADF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697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56;&#1055;&#1042;_&#1050;&#1043;_&#1089;&#1090;&#1088;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08_02_01_&#1055;&#1055;&#1057;&#1057;&#1047;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08_02_01%20Stroitelstvo%20i%20ekspluatatsiya%20zdaniy%20i%20sooruzheniy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59;&#1055;_&#1089;&#1090;&#1088;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50;&#1059;&#1043;_&#1089;&#1090;&#1088;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56;&#1055;_&#1059;&#1044;_&#1089;&#1090;&#1088;.pdf" TargetMode="External"/><Relationship Id="rId2" Type="http://schemas.openxmlformats.org/officeDocument/2006/relationships/hyperlink" Target="RP%2008_02_0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56;&#1055;_&#1055;&#1052;_&#1089;&#1090;&#1088;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60;&#1054;&#1057;_&#1043;&#1048;&#1040;_08_02_01(5)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773728"/>
          </a:xfrm>
        </p:spPr>
        <p:txBody>
          <a:bodyPr>
            <a:normAutofit/>
          </a:bodyPr>
          <a:lstStyle/>
          <a:p>
            <a:r>
              <a:rPr lang="ru-RU" dirty="0" smtClean="0"/>
              <a:t>Учебно-программная документация профессионального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977114"/>
            <a:ext cx="9144000" cy="28068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Лекция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2483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Рабочая программа и календарный план </a:t>
            </a:r>
            <a:r>
              <a:rPr lang="ru-RU" dirty="0" smtClean="0">
                <a:hlinkClick r:id="rId2" action="ppaction://hlinkfile"/>
              </a:rPr>
              <a:t>воспитательной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 рабочей программы воспитания – </a:t>
            </a:r>
            <a:r>
              <a:rPr lang="ru-RU" u="sng" dirty="0" smtClean="0"/>
              <a:t>личностное развитие обучающихся</a:t>
            </a:r>
            <a:r>
              <a:rPr lang="ru-RU" dirty="0" smtClean="0"/>
              <a:t> и их </a:t>
            </a:r>
            <a:r>
              <a:rPr lang="ru-RU" u="sng" dirty="0" smtClean="0"/>
              <a:t>социализация</a:t>
            </a:r>
            <a:r>
              <a:rPr lang="ru-RU" dirty="0" smtClean="0"/>
              <a:t>, проявляющиеся в развитии их позитивных отношений к общественным ценностям, приобретении опыта поведения и применения сформированных общих компетенций квалифицированных специалистов среднего звена на практике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Составляется для каждой основной образовательной программы с учетом ее специфики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336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Учебно-программная документация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0562863" cy="128796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совокупность </a:t>
            </a:r>
            <a:r>
              <a:rPr lang="ru-RU" b="1" dirty="0"/>
              <a:t>программных документов, определяющих цели и содержание образования и обучения по конкретной </a:t>
            </a:r>
            <a:r>
              <a:rPr lang="ru-RU" b="1" dirty="0" smtClean="0"/>
              <a:t>программе подготовки 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14494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учебно-программной документации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8795"/>
          </a:xfrm>
        </p:spPr>
        <p:txBody>
          <a:bodyPr>
            <a:normAutofit/>
          </a:bodyPr>
          <a:lstStyle/>
          <a:p>
            <a:r>
              <a:rPr lang="ru-RU" dirty="0" smtClean="0"/>
              <a:t>ФГОС СПО	+	(</a:t>
            </a:r>
            <a:r>
              <a:rPr lang="ru-RU" smtClean="0"/>
              <a:t>ФГОС </a:t>
            </a:r>
            <a:r>
              <a:rPr lang="ru-RU" smtClean="0"/>
              <a:t>СОО</a:t>
            </a:r>
            <a:r>
              <a:rPr lang="ru-RU" dirty="0" smtClean="0"/>
              <a:t>)	+	Профессиональные стандарты</a:t>
            </a:r>
          </a:p>
          <a:p>
            <a:r>
              <a:rPr lang="ru-RU" dirty="0" smtClean="0"/>
              <a:t>Основная образовательная программа (</a:t>
            </a:r>
            <a:r>
              <a:rPr lang="ru-RU" dirty="0" smtClean="0">
                <a:hlinkClick r:id="rId2" action="ppaction://hlinkfile"/>
              </a:rPr>
              <a:t>ООП</a:t>
            </a:r>
            <a:r>
              <a:rPr lang="ru-RU" dirty="0" smtClean="0"/>
              <a:t>) </a:t>
            </a:r>
          </a:p>
          <a:p>
            <a:pPr marL="984250" indent="0">
              <a:buNone/>
            </a:pPr>
            <a:r>
              <a:rPr lang="ru-RU" dirty="0" smtClean="0"/>
              <a:t>Учебный план</a:t>
            </a:r>
          </a:p>
          <a:p>
            <a:pPr marL="984250" indent="0">
              <a:buNone/>
            </a:pPr>
            <a:r>
              <a:rPr lang="ru-RU" dirty="0" smtClean="0"/>
              <a:t>Календарный учебный график</a:t>
            </a:r>
          </a:p>
          <a:p>
            <a:pPr marL="984250" indent="0">
              <a:buNone/>
            </a:pPr>
            <a:r>
              <a:rPr lang="ru-RU" dirty="0" smtClean="0"/>
              <a:t>Рабочие программы учебных дисциплин и профессиональных модулей</a:t>
            </a:r>
          </a:p>
          <a:p>
            <a:pPr marL="984250" indent="0">
              <a:buNone/>
            </a:pPr>
            <a:r>
              <a:rPr lang="ru-RU" dirty="0" smtClean="0"/>
              <a:t>Фонды оценочных средств для промежуточной и итоговой государственной аттестации</a:t>
            </a:r>
          </a:p>
          <a:p>
            <a:pPr marL="984250" indent="0">
              <a:buNone/>
            </a:pPr>
            <a:r>
              <a:rPr lang="ru-RU" dirty="0" smtClean="0"/>
              <a:t>Рабочая программа и календарный план воспитательной работы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844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ФГОС СПО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7361"/>
            <a:ext cx="10515600" cy="15078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нормативный </a:t>
            </a:r>
            <a:r>
              <a:rPr lang="ru-RU" dirty="0"/>
              <a:t>документ в области среднего профессионального образования, определяющий совокупность требований, обязательных для реализации основных профессиональных образовательных программ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38199" y="2905245"/>
            <a:ext cx="110027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333333"/>
                </a:solidFill>
                <a:effectLst/>
                <a:latin typeface="YS Text"/>
              </a:rPr>
              <a:t>СТРУКТУРА:</a:t>
            </a:r>
          </a:p>
          <a:p>
            <a:pPr marL="342900" indent="-342900">
              <a:buAutoNum type="arabicParenR"/>
            </a:pPr>
            <a:r>
              <a:rPr lang="ru-RU" b="0" i="0" dirty="0" smtClean="0">
                <a:solidFill>
                  <a:srgbClr val="333333"/>
                </a:solidFill>
                <a:effectLst/>
                <a:latin typeface="YS Text"/>
              </a:rPr>
              <a:t>Общие положения</a:t>
            </a:r>
          </a:p>
          <a:p>
            <a:pPr marL="342900" indent="-342900">
              <a:buAutoNum type="arabicParenR"/>
            </a:pPr>
            <a:r>
              <a:rPr lang="ru-RU" b="0" i="0" dirty="0" smtClean="0">
                <a:solidFill>
                  <a:srgbClr val="333333"/>
                </a:solidFill>
                <a:effectLst/>
                <a:latin typeface="YS Text"/>
              </a:rPr>
              <a:t>Требования к структуре образовательной программы </a:t>
            </a:r>
          </a:p>
          <a:p>
            <a:pPr marL="342900" indent="-342900">
              <a:buAutoNum type="arabicParenR"/>
            </a:pPr>
            <a:r>
              <a:rPr lang="ru-RU" b="0" i="0" dirty="0" smtClean="0">
                <a:solidFill>
                  <a:srgbClr val="333333"/>
                </a:solidFill>
                <a:effectLst/>
                <a:latin typeface="YS Text"/>
              </a:rPr>
              <a:t>Требования к результатам освоения образовательной программы</a:t>
            </a:r>
          </a:p>
          <a:p>
            <a:pPr marL="342900" indent="-342900">
              <a:buAutoNum type="arabicParenR"/>
            </a:pPr>
            <a:r>
              <a:rPr lang="ru-RU" b="0" i="0" dirty="0" smtClean="0">
                <a:solidFill>
                  <a:srgbClr val="333333"/>
                </a:solidFill>
                <a:effectLst/>
                <a:latin typeface="YS Text"/>
              </a:rPr>
              <a:t>Требования к условиям реализации образовательной программы</a:t>
            </a: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rgbClr val="333333"/>
                </a:solidFill>
                <a:latin typeface="YS Text"/>
              </a:rPr>
              <a:t>Приложения:</a:t>
            </a:r>
            <a:endParaRPr lang="ru-RU" b="0" i="0" dirty="0" smtClean="0">
              <a:solidFill>
                <a:srgbClr val="333333"/>
              </a:solidFill>
              <a:effectLst/>
              <a:latin typeface="YS Tex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33333"/>
                </a:solidFill>
                <a:latin typeface="YS Text"/>
              </a:rPr>
              <a:t>Перечень профессиональных стандартов, соответствующих профессиональной деятельности выпускников образовательной программы среднего профессионального образования по соответствующей специальности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33333"/>
                </a:solidFill>
                <a:latin typeface="YS Text"/>
              </a:rPr>
              <a:t>Перечень профессий рабочих, должностей служащих, рекомендуемых к освоению в рамках программы подготовки специалистов среднего звена по специальности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33333"/>
                </a:solidFill>
                <a:latin typeface="YS Text"/>
              </a:rPr>
              <a:t>Минимальные требования к результатам освоения основных видов деятельности</a:t>
            </a:r>
          </a:p>
          <a:p>
            <a:r>
              <a:rPr lang="ru-RU" dirty="0" smtClean="0">
                <a:solidFill>
                  <a:srgbClr val="333333"/>
                </a:solidFill>
                <a:latin typeface="YS Text"/>
              </a:rPr>
              <a:t>образовательной программы среднего профессионального образования по специальности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rgbClr val="333333"/>
              </a:solidFill>
              <a:latin typeface="YS Tex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rgbClr val="333333"/>
              </a:solidFill>
              <a:latin typeface="YS Text"/>
            </a:endParaRPr>
          </a:p>
          <a:p>
            <a:pPr marL="342900" indent="-34290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528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образовательная программа (ООП)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28699" y="4024815"/>
            <a:ext cx="8323645" cy="2547364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0" indent="0">
              <a:buNone/>
            </a:pPr>
            <a:r>
              <a:rPr lang="ru-RU" sz="2400" b="1" dirty="0" smtClean="0"/>
              <a:t>ППКРС</a:t>
            </a:r>
            <a:r>
              <a:rPr lang="ru-RU" sz="2400" dirty="0" smtClean="0"/>
              <a:t> – программа подготовки квалифицированных рабочих (служащих)</a:t>
            </a:r>
          </a:p>
          <a:p>
            <a:pPr marL="0" indent="0">
              <a:buNone/>
            </a:pPr>
            <a:r>
              <a:rPr lang="ru-RU" sz="2400" b="1" dirty="0" smtClean="0"/>
              <a:t>ППССЗ</a:t>
            </a:r>
            <a:r>
              <a:rPr lang="ru-RU" sz="2400" dirty="0" smtClean="0"/>
              <a:t> – программа подготовки специалистов среднего звена</a:t>
            </a:r>
          </a:p>
          <a:p>
            <a:pPr marL="0" indent="0">
              <a:buNone/>
            </a:pPr>
            <a:r>
              <a:rPr lang="ru-RU" sz="2400" dirty="0" smtClean="0"/>
              <a:t>Ранее – профессия </a:t>
            </a:r>
          </a:p>
          <a:p>
            <a:pPr marL="0" indent="0">
              <a:buNone/>
            </a:pPr>
            <a:r>
              <a:rPr lang="ru-RU" sz="2400" dirty="0" smtClean="0"/>
              <a:t>(уровень НПО)</a:t>
            </a:r>
          </a:p>
          <a:p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Ранее – специальность </a:t>
            </a:r>
          </a:p>
          <a:p>
            <a:pPr marL="0" indent="0">
              <a:buNone/>
            </a:pPr>
            <a:r>
              <a:rPr lang="ru-RU" sz="2400" dirty="0" smtClean="0"/>
              <a:t>(уровень СПО)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28699" y="1690688"/>
            <a:ext cx="1060385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0" i="0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комплекс основных характеристик образования 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ru-RU" sz="2200" b="0" i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объем, содержание, планируемые результаты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), организационно-педагогических </a:t>
            </a:r>
            <a:r>
              <a:rPr lang="ru-RU" sz="2200" b="0" i="0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условий и форм аттестации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который представлен </a:t>
            </a:r>
            <a:r>
              <a:rPr lang="ru-RU" sz="2200" b="0" i="0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 виде </a:t>
            </a:r>
            <a:r>
              <a:rPr lang="ru-RU" sz="2200" b="0" i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учебного плана, календарного учебного графика, рабочих программ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учебных предметов, курсов, дисциплин (модулей), иных компонентов, а также </a:t>
            </a:r>
            <a:r>
              <a:rPr lang="ru-RU" sz="2200" b="0" i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оценочных и методических материалов</a:t>
            </a:r>
            <a:endParaRPr lang="ru-RU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953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Учебный 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документ, который определяет </a:t>
            </a:r>
            <a:r>
              <a:rPr lang="ru-RU" u="sng" dirty="0"/>
              <a:t>перечень, трудоемкость, последовательность и распределение по периодам </a:t>
            </a:r>
            <a:r>
              <a:rPr lang="ru-RU" dirty="0"/>
              <a:t>обучения учебных </a:t>
            </a:r>
            <a:r>
              <a:rPr lang="ru-RU" dirty="0" smtClean="0"/>
              <a:t>дисциплин </a:t>
            </a:r>
            <a:r>
              <a:rPr lang="ru-RU" dirty="0"/>
              <a:t>(модулей), практики, иных видов учебной деятельности </a:t>
            </a:r>
            <a:r>
              <a:rPr lang="ru-RU" dirty="0" smtClean="0"/>
              <a:t>и формы </a:t>
            </a:r>
            <a:r>
              <a:rPr lang="ru-RU" dirty="0"/>
              <a:t>промежуточной </a:t>
            </a:r>
            <a:r>
              <a:rPr lang="ru-RU" dirty="0" smtClean="0"/>
              <a:t>и итоговой аттестации обучающихся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Составляется в соответствии с ФГОС СПО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3328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Календарный учебный график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документ, определяющий последовательность и чередование обучения (урочной и внеурочной деятельности), </a:t>
            </a:r>
            <a:r>
              <a:rPr lang="ru-RU" dirty="0" smtClean="0"/>
              <a:t>сроки и продолжительность всех видов практик, </a:t>
            </a:r>
            <a:r>
              <a:rPr lang="ru-RU" dirty="0"/>
              <a:t>промежуточной </a:t>
            </a:r>
            <a:r>
              <a:rPr lang="ru-RU" dirty="0" smtClean="0"/>
              <a:t>и итоговой аттестации, каникул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Составляется в дополнение к учебному плану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1428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Рабочая программ</a:t>
            </a:r>
            <a:r>
              <a:rPr lang="ru-RU" dirty="0" smtClean="0"/>
              <a:t>а </a:t>
            </a:r>
            <a:r>
              <a:rPr lang="ru-RU" dirty="0" smtClean="0">
                <a:hlinkClick r:id="rId3" action="ppaction://hlinkfile"/>
              </a:rPr>
              <a:t>учебной дисциплины </a:t>
            </a:r>
            <a:r>
              <a:rPr lang="ru-RU" dirty="0" smtClean="0"/>
              <a:t>/ </a:t>
            </a:r>
            <a:r>
              <a:rPr lang="ru-RU" dirty="0" smtClean="0">
                <a:hlinkClick r:id="rId4" action="ppaction://hlinkfile"/>
              </a:rPr>
              <a:t>профессионального модуля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локальный </a:t>
            </a:r>
            <a:r>
              <a:rPr lang="ru-RU" dirty="0"/>
              <a:t>документ, </a:t>
            </a:r>
            <a:r>
              <a:rPr lang="ru-RU" dirty="0" smtClean="0"/>
              <a:t>определяющий </a:t>
            </a:r>
            <a:r>
              <a:rPr lang="ru-RU" dirty="0"/>
              <a:t>объем, порядок, содержание изучения </a:t>
            </a:r>
            <a:r>
              <a:rPr lang="ru-RU" dirty="0" smtClean="0"/>
              <a:t>учебной дисциплины (профессионального модуля), </a:t>
            </a:r>
            <a:r>
              <a:rPr lang="ru-RU" dirty="0"/>
              <a:t>требования к результатам освоения основной образовательной программы </a:t>
            </a:r>
            <a:r>
              <a:rPr lang="ru-RU" dirty="0" smtClean="0"/>
              <a:t>в </a:t>
            </a:r>
            <a:r>
              <a:rPr lang="ru-RU" dirty="0"/>
              <a:t>соответствии </a:t>
            </a:r>
            <a:r>
              <a:rPr lang="ru-RU" dirty="0" smtClean="0"/>
              <a:t>с ФГОС СПО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Разрабатывается преподавателем с учетом требований ФГОС СПО, возможно – на основе примерной программы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Корректируется ЕЖЕГОДНО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3516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Фонд оценочных средств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комплект </a:t>
            </a:r>
            <a:r>
              <a:rPr lang="ru-RU" dirty="0"/>
              <a:t>методических материалов, нормирующих процедуры оценивания результатов обучения, т.е. установления соответствия учебных достижений запланированным результатам обучения и требованиям </a:t>
            </a:r>
            <a:r>
              <a:rPr lang="ru-RU" dirty="0" smtClean="0"/>
              <a:t>ФГОС СПО, основных образовательных программ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Составляются преподавателями рабочих программ учебных дисциплин, профессиональных модулей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Отдельный раздел ФОС – </a:t>
            </a:r>
            <a:r>
              <a:rPr lang="ru-RU" dirty="0" smtClean="0">
                <a:hlinkClick r:id="rId2" action="ppaction://hlinkfile"/>
              </a:rPr>
              <a:t>государственная итоговая аттестация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4796933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386</Words>
  <Application>Microsoft Office PowerPoint</Application>
  <PresentationFormat>Произвольный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Учебно-программная документация профессионального образования</vt:lpstr>
      <vt:lpstr>Учебно-программная документация</vt:lpstr>
      <vt:lpstr>Структура учебно-программной документации</vt:lpstr>
      <vt:lpstr>ФГОС СПО </vt:lpstr>
      <vt:lpstr>Основная образовательная программа (ООП)</vt:lpstr>
      <vt:lpstr>Учебный план</vt:lpstr>
      <vt:lpstr>Календарный учебный график</vt:lpstr>
      <vt:lpstr>Рабочая программа учебной дисциплины / профессионального модуля</vt:lpstr>
      <vt:lpstr>Фонд оценочных средств</vt:lpstr>
      <vt:lpstr>Рабочая программа и календарный план воспитательной работы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Учебно-программная документация профессионального образования</dc:title>
  <dc:creator>Михаил</dc:creator>
  <cp:lastModifiedBy>UPDK</cp:lastModifiedBy>
  <cp:revision>12</cp:revision>
  <dcterms:created xsi:type="dcterms:W3CDTF">2023-02-26T14:04:16Z</dcterms:created>
  <dcterms:modified xsi:type="dcterms:W3CDTF">2023-02-27T05:45:04Z</dcterms:modified>
</cp:coreProperties>
</file>