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260" r:id="rId4"/>
    <p:sldId id="318" r:id="rId5"/>
    <p:sldId id="265" r:id="rId6"/>
    <p:sldId id="266" r:id="rId7"/>
    <p:sldId id="269" r:id="rId8"/>
    <p:sldId id="319" r:id="rId9"/>
    <p:sldId id="320" r:id="rId10"/>
    <p:sldId id="331" r:id="rId11"/>
    <p:sldId id="332" r:id="rId12"/>
    <p:sldId id="333" r:id="rId13"/>
    <p:sldId id="321" r:id="rId14"/>
    <p:sldId id="334" r:id="rId15"/>
    <p:sldId id="335" r:id="rId16"/>
    <p:sldId id="322" r:id="rId17"/>
    <p:sldId id="323" r:id="rId18"/>
    <p:sldId id="324" r:id="rId19"/>
    <p:sldId id="325" r:id="rId20"/>
    <p:sldId id="326" r:id="rId21"/>
    <p:sldId id="327" r:id="rId22"/>
    <p:sldId id="336" r:id="rId23"/>
    <p:sldId id="328" r:id="rId24"/>
    <p:sldId id="337" r:id="rId25"/>
    <p:sldId id="270" r:id="rId26"/>
    <p:sldId id="314" r:id="rId27"/>
    <p:sldId id="274" r:id="rId28"/>
    <p:sldId id="275" r:id="rId29"/>
    <p:sldId id="276" r:id="rId30"/>
    <p:sldId id="329" r:id="rId31"/>
    <p:sldId id="330" r:id="rId32"/>
    <p:sldId id="301" r:id="rId33"/>
    <p:sldId id="338" r:id="rId34"/>
    <p:sldId id="339" r:id="rId35"/>
    <p:sldId id="34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02B1F-4EF7-4518-9B0D-AC4A8AF26820}" type="doc">
      <dgm:prSet loTypeId="urn:microsoft.com/office/officeart/2005/8/layout/arrow2" loCatId="process" qsTypeId="urn:microsoft.com/office/officeart/2005/8/quickstyle/3d4" qsCatId="3D" csTypeId="urn:microsoft.com/office/officeart/2005/8/colors/accent4_1" csCatId="accent4" phldr="1"/>
      <dgm:spPr/>
    </dgm:pt>
    <dgm:pt modelId="{3AD2E73F-5F4D-4FE6-A60D-51EEFA56542E}">
      <dgm:prSet phldrT="[Текст]"/>
      <dgm:spPr/>
      <dgm:t>
        <a:bodyPr/>
        <a:lstStyle/>
        <a:p>
          <a:r>
            <a:rPr lang="ru-RU" b="1" dirty="0" smtClean="0"/>
            <a:t>Стоимостная оценка </a:t>
          </a:r>
          <a:r>
            <a:rPr lang="ru-RU" dirty="0" smtClean="0"/>
            <a:t>– определение примерной стоимости ресурсов,</a:t>
          </a:r>
        </a:p>
        <a:p>
          <a:r>
            <a:rPr lang="ru-RU" dirty="0" smtClean="0"/>
            <a:t>необходимых для выполнения проекта</a:t>
          </a:r>
          <a:endParaRPr lang="ru-RU" dirty="0"/>
        </a:p>
      </dgm:t>
    </dgm:pt>
    <dgm:pt modelId="{7E2D9681-188C-40AA-AD09-017E8A88E983}" type="parTrans" cxnId="{0222D431-6B94-4107-9CA8-FE7962C3AA39}">
      <dgm:prSet/>
      <dgm:spPr/>
      <dgm:t>
        <a:bodyPr/>
        <a:lstStyle/>
        <a:p>
          <a:endParaRPr lang="ru-RU"/>
        </a:p>
      </dgm:t>
    </dgm:pt>
    <dgm:pt modelId="{28CBAC79-F4C3-4CB0-9394-2E8FC418374F}" type="sibTrans" cxnId="{0222D431-6B94-4107-9CA8-FE7962C3AA39}">
      <dgm:prSet/>
      <dgm:spPr/>
      <dgm:t>
        <a:bodyPr/>
        <a:lstStyle/>
        <a:p>
          <a:endParaRPr lang="ru-RU"/>
        </a:p>
      </dgm:t>
    </dgm:pt>
    <dgm:pt modelId="{3DE54BB0-71ED-4FB1-9C45-8CC2E8A093E1}">
      <dgm:prSet phldrT="[Текст]"/>
      <dgm:spPr/>
      <dgm:t>
        <a:bodyPr/>
        <a:lstStyle/>
        <a:p>
          <a:r>
            <a:rPr lang="ru-RU" b="1" dirty="0" smtClean="0"/>
            <a:t>Разработка бюджета  </a:t>
          </a:r>
          <a:r>
            <a:rPr lang="ru-RU" dirty="0" smtClean="0"/>
            <a:t>–формирование базового плана по</a:t>
          </a:r>
        </a:p>
        <a:p>
          <a:r>
            <a:rPr lang="ru-RU" dirty="0" smtClean="0"/>
            <a:t>стоимости</a:t>
          </a:r>
          <a:endParaRPr lang="ru-RU" dirty="0"/>
        </a:p>
      </dgm:t>
    </dgm:pt>
    <dgm:pt modelId="{FFFFD7D3-C5A0-4828-842C-0FA05097285E}" type="parTrans" cxnId="{5B4AB50A-BE14-41B2-81C5-19E5CBD443C4}">
      <dgm:prSet/>
      <dgm:spPr/>
      <dgm:t>
        <a:bodyPr/>
        <a:lstStyle/>
        <a:p>
          <a:endParaRPr lang="ru-RU"/>
        </a:p>
      </dgm:t>
    </dgm:pt>
    <dgm:pt modelId="{A8811F3F-0FA4-4FC7-8CC1-875703CD913C}" type="sibTrans" cxnId="{5B4AB50A-BE14-41B2-81C5-19E5CBD443C4}">
      <dgm:prSet/>
      <dgm:spPr/>
      <dgm:t>
        <a:bodyPr/>
        <a:lstStyle/>
        <a:p>
          <a:endParaRPr lang="ru-RU"/>
        </a:p>
      </dgm:t>
    </dgm:pt>
    <dgm:pt modelId="{BAB0FFA6-549B-446C-AE8F-5B857F6DF32B}">
      <dgm:prSet phldrT="[Текст]"/>
      <dgm:spPr/>
      <dgm:t>
        <a:bodyPr/>
        <a:lstStyle/>
        <a:p>
          <a:r>
            <a:rPr lang="ru-RU" b="1" dirty="0" smtClean="0"/>
            <a:t>Управление стоимостью </a:t>
          </a:r>
          <a:r>
            <a:rPr lang="ru-RU" dirty="0" smtClean="0"/>
            <a:t>– воздействие на факторы, вызывающие</a:t>
          </a:r>
        </a:p>
        <a:p>
          <a:r>
            <a:rPr lang="ru-RU" dirty="0" smtClean="0"/>
            <a:t>отклонения по стоимости, и управление изменениями бюджета</a:t>
          </a:r>
          <a:endParaRPr lang="ru-RU" dirty="0"/>
        </a:p>
      </dgm:t>
    </dgm:pt>
    <dgm:pt modelId="{36015C05-A41D-4483-8325-B06DD0D67CA5}" type="parTrans" cxnId="{B3590D54-1ECF-4A13-A4E4-49DDD9C75A45}">
      <dgm:prSet/>
      <dgm:spPr/>
      <dgm:t>
        <a:bodyPr/>
        <a:lstStyle/>
        <a:p>
          <a:endParaRPr lang="ru-RU"/>
        </a:p>
      </dgm:t>
    </dgm:pt>
    <dgm:pt modelId="{42E2FAE4-09E5-49AA-87CF-08146C784DE3}" type="sibTrans" cxnId="{B3590D54-1ECF-4A13-A4E4-49DDD9C75A45}">
      <dgm:prSet/>
      <dgm:spPr/>
      <dgm:t>
        <a:bodyPr/>
        <a:lstStyle/>
        <a:p>
          <a:endParaRPr lang="ru-RU"/>
        </a:p>
      </dgm:t>
    </dgm:pt>
    <dgm:pt modelId="{1039EA42-7F8F-4307-9F0D-DA64BAB07AAC}" type="pres">
      <dgm:prSet presAssocID="{F5502B1F-4EF7-4518-9B0D-AC4A8AF26820}" presName="arrowDiagram" presStyleCnt="0">
        <dgm:presLayoutVars>
          <dgm:chMax val="5"/>
          <dgm:dir/>
          <dgm:resizeHandles val="exact"/>
        </dgm:presLayoutVars>
      </dgm:prSet>
      <dgm:spPr/>
    </dgm:pt>
    <dgm:pt modelId="{1DDB1F85-E5F8-437C-91A5-0527A8336BA4}" type="pres">
      <dgm:prSet presAssocID="{F5502B1F-4EF7-4518-9B0D-AC4A8AF26820}" presName="arrow" presStyleLbl="bgShp" presStyleIdx="0" presStyleCnt="1" custScaleX="111838" custLinFactNeighborX="675" custLinFactNeighborY="947"/>
      <dgm:spPr/>
    </dgm:pt>
    <dgm:pt modelId="{5A960A17-FF67-4AB6-B9D6-FB1AF28A1331}" type="pres">
      <dgm:prSet presAssocID="{F5502B1F-4EF7-4518-9B0D-AC4A8AF26820}" presName="arrowDiagram3" presStyleCnt="0"/>
      <dgm:spPr/>
    </dgm:pt>
    <dgm:pt modelId="{E98408BB-8A8E-4E66-A0A8-E4B156BDC5E4}" type="pres">
      <dgm:prSet presAssocID="{3AD2E73F-5F4D-4FE6-A60D-51EEFA56542E}" presName="bullet3a" presStyleLbl="node1" presStyleIdx="0" presStyleCnt="3"/>
      <dgm:spPr/>
    </dgm:pt>
    <dgm:pt modelId="{8AFDC82F-6662-41DF-8D93-AFA514C29CF0}" type="pres">
      <dgm:prSet presAssocID="{3AD2E73F-5F4D-4FE6-A60D-51EEFA56542E}" presName="textBox3a" presStyleLbl="revTx" presStyleIdx="0" presStyleCnt="3" custScaleX="141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A2034-CF12-4C09-8E64-ED76CA2EE68E}" type="pres">
      <dgm:prSet presAssocID="{3DE54BB0-71ED-4FB1-9C45-8CC2E8A093E1}" presName="bullet3b" presStyleLbl="node1" presStyleIdx="1" presStyleCnt="3"/>
      <dgm:spPr/>
    </dgm:pt>
    <dgm:pt modelId="{F165AE3C-B8F6-415D-B0EF-06689622CF47}" type="pres">
      <dgm:prSet presAssocID="{3DE54BB0-71ED-4FB1-9C45-8CC2E8A093E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CC51B-1299-4223-8F09-5D319B78CC48}" type="pres">
      <dgm:prSet presAssocID="{BAB0FFA6-549B-446C-AE8F-5B857F6DF32B}" presName="bullet3c" presStyleLbl="node1" presStyleIdx="2" presStyleCnt="3"/>
      <dgm:spPr/>
    </dgm:pt>
    <dgm:pt modelId="{0BE1FF1E-0418-4B8C-A73C-2ABC5AE360AC}" type="pres">
      <dgm:prSet presAssocID="{BAB0FFA6-549B-446C-AE8F-5B857F6DF32B}" presName="textBox3c" presStyleLbl="revTx" presStyleIdx="2" presStyleCnt="3" custScaleX="157101" custScaleY="8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50889-D0A8-42A7-AB6E-032214ED6ABD}" type="presOf" srcId="{3AD2E73F-5F4D-4FE6-A60D-51EEFA56542E}" destId="{8AFDC82F-6662-41DF-8D93-AFA514C29CF0}" srcOrd="0" destOrd="0" presId="urn:microsoft.com/office/officeart/2005/8/layout/arrow2"/>
    <dgm:cxn modelId="{2E739DDE-0126-40EC-8CA4-DDE157E96AD1}" type="presOf" srcId="{F5502B1F-4EF7-4518-9B0D-AC4A8AF26820}" destId="{1039EA42-7F8F-4307-9F0D-DA64BAB07AAC}" srcOrd="0" destOrd="0" presId="urn:microsoft.com/office/officeart/2005/8/layout/arrow2"/>
    <dgm:cxn modelId="{B3590D54-1ECF-4A13-A4E4-49DDD9C75A45}" srcId="{F5502B1F-4EF7-4518-9B0D-AC4A8AF26820}" destId="{BAB0FFA6-549B-446C-AE8F-5B857F6DF32B}" srcOrd="2" destOrd="0" parTransId="{36015C05-A41D-4483-8325-B06DD0D67CA5}" sibTransId="{42E2FAE4-09E5-49AA-87CF-08146C784DE3}"/>
    <dgm:cxn modelId="{0222D431-6B94-4107-9CA8-FE7962C3AA39}" srcId="{F5502B1F-4EF7-4518-9B0D-AC4A8AF26820}" destId="{3AD2E73F-5F4D-4FE6-A60D-51EEFA56542E}" srcOrd="0" destOrd="0" parTransId="{7E2D9681-188C-40AA-AD09-017E8A88E983}" sibTransId="{28CBAC79-F4C3-4CB0-9394-2E8FC418374F}"/>
    <dgm:cxn modelId="{ED6903C9-0278-4FEC-9C6A-B6C0CE7EC27E}" type="presOf" srcId="{BAB0FFA6-549B-446C-AE8F-5B857F6DF32B}" destId="{0BE1FF1E-0418-4B8C-A73C-2ABC5AE360AC}" srcOrd="0" destOrd="0" presId="urn:microsoft.com/office/officeart/2005/8/layout/arrow2"/>
    <dgm:cxn modelId="{16AE6949-3F03-4023-8382-72752388DB3B}" type="presOf" srcId="{3DE54BB0-71ED-4FB1-9C45-8CC2E8A093E1}" destId="{F165AE3C-B8F6-415D-B0EF-06689622CF47}" srcOrd="0" destOrd="0" presId="urn:microsoft.com/office/officeart/2005/8/layout/arrow2"/>
    <dgm:cxn modelId="{5B4AB50A-BE14-41B2-81C5-19E5CBD443C4}" srcId="{F5502B1F-4EF7-4518-9B0D-AC4A8AF26820}" destId="{3DE54BB0-71ED-4FB1-9C45-8CC2E8A093E1}" srcOrd="1" destOrd="0" parTransId="{FFFFD7D3-C5A0-4828-842C-0FA05097285E}" sibTransId="{A8811F3F-0FA4-4FC7-8CC1-875703CD913C}"/>
    <dgm:cxn modelId="{76E81246-B2C6-40C7-9F1A-17097FDCF0E9}" type="presParOf" srcId="{1039EA42-7F8F-4307-9F0D-DA64BAB07AAC}" destId="{1DDB1F85-E5F8-437C-91A5-0527A8336BA4}" srcOrd="0" destOrd="0" presId="urn:microsoft.com/office/officeart/2005/8/layout/arrow2"/>
    <dgm:cxn modelId="{B6756E16-2219-482F-824B-6333C2757118}" type="presParOf" srcId="{1039EA42-7F8F-4307-9F0D-DA64BAB07AAC}" destId="{5A960A17-FF67-4AB6-B9D6-FB1AF28A1331}" srcOrd="1" destOrd="0" presId="urn:microsoft.com/office/officeart/2005/8/layout/arrow2"/>
    <dgm:cxn modelId="{FF3C8EE9-B6C5-444F-8A35-2D52194889ED}" type="presParOf" srcId="{5A960A17-FF67-4AB6-B9D6-FB1AF28A1331}" destId="{E98408BB-8A8E-4E66-A0A8-E4B156BDC5E4}" srcOrd="0" destOrd="0" presId="urn:microsoft.com/office/officeart/2005/8/layout/arrow2"/>
    <dgm:cxn modelId="{1D547C7A-CD65-4D5C-8C93-D4E9E9DDF22F}" type="presParOf" srcId="{5A960A17-FF67-4AB6-B9D6-FB1AF28A1331}" destId="{8AFDC82F-6662-41DF-8D93-AFA514C29CF0}" srcOrd="1" destOrd="0" presId="urn:microsoft.com/office/officeart/2005/8/layout/arrow2"/>
    <dgm:cxn modelId="{060220E0-E14E-438F-8B0C-C661B985039D}" type="presParOf" srcId="{5A960A17-FF67-4AB6-B9D6-FB1AF28A1331}" destId="{1E5A2034-CF12-4C09-8E64-ED76CA2EE68E}" srcOrd="2" destOrd="0" presId="urn:microsoft.com/office/officeart/2005/8/layout/arrow2"/>
    <dgm:cxn modelId="{33D0DD8E-B661-4BC3-B855-3743747ABC6A}" type="presParOf" srcId="{5A960A17-FF67-4AB6-B9D6-FB1AF28A1331}" destId="{F165AE3C-B8F6-415D-B0EF-06689622CF47}" srcOrd="3" destOrd="0" presId="urn:microsoft.com/office/officeart/2005/8/layout/arrow2"/>
    <dgm:cxn modelId="{DA44EFEE-62F8-4B71-8276-70F10535983C}" type="presParOf" srcId="{5A960A17-FF67-4AB6-B9D6-FB1AF28A1331}" destId="{7B7CC51B-1299-4223-8F09-5D319B78CC48}" srcOrd="4" destOrd="0" presId="urn:microsoft.com/office/officeart/2005/8/layout/arrow2"/>
    <dgm:cxn modelId="{4CE2549B-7886-4C22-9548-04EF6F591548}" type="presParOf" srcId="{5A960A17-FF67-4AB6-B9D6-FB1AF28A1331}" destId="{0BE1FF1E-0418-4B8C-A73C-2ABC5AE360A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B500E-6A7C-402E-B9A9-DDDDBCB38D92}" type="doc">
      <dgm:prSet loTypeId="urn:microsoft.com/office/officeart/2005/8/layout/pyramid3" loCatId="pyramid" qsTypeId="urn:microsoft.com/office/officeart/2005/8/quickstyle/simple1" qsCatId="simple" csTypeId="urn:microsoft.com/office/officeart/2005/8/colors/accent2_3" csCatId="accent2" phldr="1"/>
      <dgm:spPr/>
    </dgm:pt>
    <dgm:pt modelId="{1B26BFF7-C5A0-4B7D-8D05-638FAE29996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Структурная декомпозиция работ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B34A631-BCD3-430D-B51C-D7DBC702BA53}" type="parTrans" cxnId="{B44626A3-20E4-4469-A090-723F4A7B289C}">
      <dgm:prSet/>
      <dgm:spPr/>
      <dgm:t>
        <a:bodyPr/>
        <a:lstStyle/>
        <a:p>
          <a:endParaRPr lang="ru-RU"/>
        </a:p>
      </dgm:t>
    </dgm:pt>
    <dgm:pt modelId="{0C473C91-96EB-4176-B9E4-4B16741F7051}" type="sibTrans" cxnId="{B44626A3-20E4-4469-A090-723F4A7B289C}">
      <dgm:prSet/>
      <dgm:spPr/>
      <dgm:t>
        <a:bodyPr/>
        <a:lstStyle/>
        <a:p>
          <a:endParaRPr lang="ru-RU"/>
        </a:p>
      </dgm:t>
    </dgm:pt>
    <dgm:pt modelId="{DC87A990-7FA8-41CA-8BB5-F0F06C3D6360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Система кодирования</a:t>
          </a:r>
        </a:p>
      </dgm:t>
    </dgm:pt>
    <dgm:pt modelId="{070D0320-E65F-480C-B249-FD88DD4CA423}" type="parTrans" cxnId="{DE35337D-85D8-49E0-B562-DB70A03B1D7C}">
      <dgm:prSet/>
      <dgm:spPr/>
      <dgm:t>
        <a:bodyPr/>
        <a:lstStyle/>
        <a:p>
          <a:endParaRPr lang="ru-RU"/>
        </a:p>
      </dgm:t>
    </dgm:pt>
    <dgm:pt modelId="{59D78E34-F149-489A-8D26-EA8BDE1D1939}" type="sibTrans" cxnId="{DE35337D-85D8-49E0-B562-DB70A03B1D7C}">
      <dgm:prSet/>
      <dgm:spPr/>
      <dgm:t>
        <a:bodyPr/>
        <a:lstStyle/>
        <a:p>
          <a:endParaRPr lang="ru-RU"/>
        </a:p>
      </dgm:t>
    </dgm:pt>
    <dgm:pt modelId="{9FA47E70-1532-4728-9BE7-149DC480FED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Составление смет:</a:t>
          </a:r>
        </a:p>
      </dgm:t>
    </dgm:pt>
    <dgm:pt modelId="{E711B039-1103-45A2-9F6E-D41236F14CE9}" type="parTrans" cxnId="{9FDA40D6-405E-469E-885B-E9099C8BDA21}">
      <dgm:prSet/>
      <dgm:spPr/>
      <dgm:t>
        <a:bodyPr/>
        <a:lstStyle/>
        <a:p>
          <a:endParaRPr lang="ru-RU"/>
        </a:p>
      </dgm:t>
    </dgm:pt>
    <dgm:pt modelId="{597D9417-A6B2-4A1F-BEF5-C3B6D41A7266}" type="sibTrans" cxnId="{9FDA40D6-405E-469E-885B-E9099C8BDA21}">
      <dgm:prSet/>
      <dgm:spPr/>
      <dgm:t>
        <a:bodyPr/>
        <a:lstStyle/>
        <a:p>
          <a:endParaRPr lang="ru-RU"/>
        </a:p>
      </dgm:t>
    </dgm:pt>
    <dgm:pt modelId="{5C3A323F-7CA0-459F-B8E5-DBB4484E930A}">
      <dgm:prSet/>
      <dgm:spPr>
        <a:solidFill>
          <a:srgbClr val="92D050"/>
        </a:solidFill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Планирование затрат </a:t>
          </a:r>
        </a:p>
      </dgm:t>
    </dgm:pt>
    <dgm:pt modelId="{5FFE9B03-3883-4AA6-9289-FF5EE5E75555}" type="parTrans" cxnId="{DA680E5E-4BDA-4372-9385-13B43E8F48A8}">
      <dgm:prSet/>
      <dgm:spPr/>
      <dgm:t>
        <a:bodyPr/>
        <a:lstStyle/>
        <a:p>
          <a:endParaRPr lang="ru-RU"/>
        </a:p>
      </dgm:t>
    </dgm:pt>
    <dgm:pt modelId="{ECC57A34-4933-48D3-A4A5-3BE6CAAE6F7E}" type="sibTrans" cxnId="{DA680E5E-4BDA-4372-9385-13B43E8F48A8}">
      <dgm:prSet/>
      <dgm:spPr/>
      <dgm:t>
        <a:bodyPr/>
        <a:lstStyle/>
        <a:p>
          <a:endParaRPr lang="ru-RU"/>
        </a:p>
      </dgm:t>
    </dgm:pt>
    <dgm:pt modelId="{138C9106-6ABB-46C1-B80E-A7C01F7DBDA2}">
      <dgm:prSet/>
      <dgm:spPr>
        <a:solidFill>
          <a:srgbClr val="92D050"/>
        </a:solidFill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Оценка изменений</a:t>
          </a:r>
        </a:p>
      </dgm:t>
    </dgm:pt>
    <dgm:pt modelId="{43B89AE5-C483-4941-86FB-7D7CAEC03798}" type="parTrans" cxnId="{8AB0EB0D-EFA2-4682-8DDE-3CE262CB3566}">
      <dgm:prSet/>
      <dgm:spPr/>
      <dgm:t>
        <a:bodyPr/>
        <a:lstStyle/>
        <a:p>
          <a:endParaRPr lang="ru-RU"/>
        </a:p>
      </dgm:t>
    </dgm:pt>
    <dgm:pt modelId="{3FCFAE18-913C-4231-85EB-B1E449599350}" type="sibTrans" cxnId="{8AB0EB0D-EFA2-4682-8DDE-3CE262CB3566}">
      <dgm:prSet/>
      <dgm:spPr/>
      <dgm:t>
        <a:bodyPr/>
        <a:lstStyle/>
        <a:p>
          <a:endParaRPr lang="ru-RU"/>
        </a:p>
      </dgm:t>
    </dgm:pt>
    <dgm:pt modelId="{13C26ACE-8B81-4F79-A7AF-B92297CB8A55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Движение денежных средств</a:t>
          </a:r>
        </a:p>
      </dgm:t>
    </dgm:pt>
    <dgm:pt modelId="{8C1D89DD-6AF4-481E-B65F-4E7D9F52D585}" type="parTrans" cxnId="{E239268C-419F-4983-A138-133D116528A8}">
      <dgm:prSet/>
      <dgm:spPr/>
      <dgm:t>
        <a:bodyPr/>
        <a:lstStyle/>
        <a:p>
          <a:endParaRPr lang="ru-RU"/>
        </a:p>
      </dgm:t>
    </dgm:pt>
    <dgm:pt modelId="{107F6044-5AA5-4ABA-837C-7B4B070A4991}" type="sibTrans" cxnId="{E239268C-419F-4983-A138-133D116528A8}">
      <dgm:prSet/>
      <dgm:spPr/>
      <dgm:t>
        <a:bodyPr/>
        <a:lstStyle/>
        <a:p>
          <a:endParaRPr lang="ru-RU"/>
        </a:p>
      </dgm:t>
    </dgm:pt>
    <dgm:pt modelId="{A00E570B-6163-4027-9480-025D1EB3B3A6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Резервы на непредвиденные расходы</a:t>
          </a:r>
        </a:p>
      </dgm:t>
    </dgm:pt>
    <dgm:pt modelId="{B55AC652-9F29-4A08-A915-D9EC594EBAD2}" type="parTrans" cxnId="{C6F26482-2585-4165-AA32-9C51BCC98A39}">
      <dgm:prSet/>
      <dgm:spPr/>
      <dgm:t>
        <a:bodyPr/>
        <a:lstStyle/>
        <a:p>
          <a:endParaRPr lang="ru-RU"/>
        </a:p>
      </dgm:t>
    </dgm:pt>
    <dgm:pt modelId="{C4EED309-9869-4B37-BBF7-15D344D68E67}" type="sibTrans" cxnId="{C6F26482-2585-4165-AA32-9C51BCC98A39}">
      <dgm:prSet/>
      <dgm:spPr/>
      <dgm:t>
        <a:bodyPr/>
        <a:lstStyle/>
        <a:p>
          <a:endParaRPr lang="ru-RU"/>
        </a:p>
      </dgm:t>
    </dgm:pt>
    <dgm:pt modelId="{4D909A32-61A4-4228-90D6-464BD3F4AC9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Основные технико-экономические и стоимостные показатели</a:t>
          </a:r>
        </a:p>
      </dgm:t>
    </dgm:pt>
    <dgm:pt modelId="{577E2C76-11EA-424B-AA5E-C0A344E875A7}" type="parTrans" cxnId="{71512473-32F4-4320-8CE0-E7B453471F66}">
      <dgm:prSet/>
      <dgm:spPr/>
      <dgm:t>
        <a:bodyPr/>
        <a:lstStyle/>
        <a:p>
          <a:endParaRPr lang="ru-RU"/>
        </a:p>
      </dgm:t>
    </dgm:pt>
    <dgm:pt modelId="{DE036E94-1C6D-4E52-8850-F482A57CDF16}" type="sibTrans" cxnId="{71512473-32F4-4320-8CE0-E7B453471F66}">
      <dgm:prSet/>
      <dgm:spPr/>
      <dgm:t>
        <a:bodyPr/>
        <a:lstStyle/>
        <a:p>
          <a:endParaRPr lang="ru-RU"/>
        </a:p>
      </dgm:t>
    </dgm:pt>
    <dgm:pt modelId="{301B1A52-A981-4F77-A288-0F2D9884030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бухгалтерского учета</a:t>
          </a:r>
        </a:p>
      </dgm:t>
    </dgm:pt>
    <dgm:pt modelId="{56CB4002-8EB1-4580-AAC8-8DE314F88196}" type="parTrans" cxnId="{C9C65C59-8394-42C0-82F2-EDD34C85A843}">
      <dgm:prSet/>
      <dgm:spPr/>
      <dgm:t>
        <a:bodyPr/>
        <a:lstStyle/>
        <a:p>
          <a:endParaRPr lang="ru-RU"/>
        </a:p>
      </dgm:t>
    </dgm:pt>
    <dgm:pt modelId="{64423876-B907-4E2B-A22B-5BC892E76322}" type="sibTrans" cxnId="{C9C65C59-8394-42C0-82F2-EDD34C85A843}">
      <dgm:prSet/>
      <dgm:spPr/>
      <dgm:t>
        <a:bodyPr/>
        <a:lstStyle/>
        <a:p>
          <a:endParaRPr lang="ru-RU"/>
        </a:p>
      </dgm:t>
    </dgm:pt>
    <dgm:pt modelId="{C81D01B4-DEAD-435B-B49D-86199F9A859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Порядок финансирования и оплаты выполненных работ и услуг</a:t>
          </a:r>
        </a:p>
      </dgm:t>
    </dgm:pt>
    <dgm:pt modelId="{2FABDD38-1417-4364-BF4E-48A87D82E5E7}" type="parTrans" cxnId="{84B845F0-59C3-4E6F-A202-426E178C155C}">
      <dgm:prSet/>
      <dgm:spPr/>
      <dgm:t>
        <a:bodyPr/>
        <a:lstStyle/>
        <a:p>
          <a:endParaRPr lang="ru-RU"/>
        </a:p>
      </dgm:t>
    </dgm:pt>
    <dgm:pt modelId="{E38A63A6-4A77-4F53-8EBF-9E1D987F4689}" type="sibTrans" cxnId="{84B845F0-59C3-4E6F-A202-426E178C155C}">
      <dgm:prSet/>
      <dgm:spPr/>
      <dgm:t>
        <a:bodyPr/>
        <a:lstStyle/>
        <a:p>
          <a:endParaRPr lang="ru-RU"/>
        </a:p>
      </dgm:t>
    </dgm:pt>
    <dgm:pt modelId="{BAD64AA6-EEB8-447F-9020-2D737F6FF546}" type="pres">
      <dgm:prSet presAssocID="{51CB500E-6A7C-402E-B9A9-DDDDBCB38D92}" presName="Name0" presStyleCnt="0">
        <dgm:presLayoutVars>
          <dgm:dir/>
          <dgm:animLvl val="lvl"/>
          <dgm:resizeHandles val="exact"/>
        </dgm:presLayoutVars>
      </dgm:prSet>
      <dgm:spPr/>
    </dgm:pt>
    <dgm:pt modelId="{5E40BD9C-D2ED-42BB-9B74-9298B499C3F5}" type="pres">
      <dgm:prSet presAssocID="{1B26BFF7-C5A0-4B7D-8D05-638FAE29996B}" presName="Name8" presStyleCnt="0"/>
      <dgm:spPr/>
    </dgm:pt>
    <dgm:pt modelId="{FD375368-6986-4037-84AB-84A57A508643}" type="pres">
      <dgm:prSet presAssocID="{1B26BFF7-C5A0-4B7D-8D05-638FAE29996B}" presName="level" presStyleLbl="node1" presStyleIdx="0" presStyleCnt="10" custLinFactNeighborX="-1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2D880-2CC4-4823-8FEB-BC3FAACDF276}" type="pres">
      <dgm:prSet presAssocID="{1B26BFF7-C5A0-4B7D-8D05-638FAE2999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9D704-7BC9-44C0-869C-4F5B0417EBC7}" type="pres">
      <dgm:prSet presAssocID="{DC87A990-7FA8-41CA-8BB5-F0F06C3D6360}" presName="Name8" presStyleCnt="0"/>
      <dgm:spPr/>
    </dgm:pt>
    <dgm:pt modelId="{C8128261-D2C9-405E-A612-3216E005B3E0}" type="pres">
      <dgm:prSet presAssocID="{DC87A990-7FA8-41CA-8BB5-F0F06C3D6360}" presName="level" presStyleLbl="node1" presStyleIdx="1" presStyleCnt="10" custScaleX="111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CBABA-04ED-4E0B-8F2A-9E74EFA2D3A5}" type="pres">
      <dgm:prSet presAssocID="{DC87A990-7FA8-41CA-8BB5-F0F06C3D63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AD345-0312-46B2-855C-34EA41D52058}" type="pres">
      <dgm:prSet presAssocID="{9FA47E70-1532-4728-9BE7-149DC480FED2}" presName="Name8" presStyleCnt="0"/>
      <dgm:spPr/>
    </dgm:pt>
    <dgm:pt modelId="{6225E658-44C7-4060-935F-E9F5BAB47FA8}" type="pres">
      <dgm:prSet presAssocID="{9FA47E70-1532-4728-9BE7-149DC480FED2}" presName="level" presStyleLbl="node1" presStyleIdx="2" presStyleCnt="10" custScaleX="125000" custLinFactNeighborX="-434" custLinFactNeighborY="-7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9AE57-711D-4EA1-A58F-E04E7773DDCF}" type="pres">
      <dgm:prSet presAssocID="{9FA47E70-1532-4728-9BE7-149DC480FE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624D0-02DE-4BA8-BC18-ED3B46B3F664}" type="pres">
      <dgm:prSet presAssocID="{5C3A323F-7CA0-459F-B8E5-DBB4484E930A}" presName="Name8" presStyleCnt="0"/>
      <dgm:spPr/>
    </dgm:pt>
    <dgm:pt modelId="{14CC5DBB-F608-484E-A095-AF143D554058}" type="pres">
      <dgm:prSet presAssocID="{5C3A323F-7CA0-459F-B8E5-DBB4484E930A}" presName="level" presStyleLbl="node1" presStyleIdx="3" presStyleCnt="10" custScaleX="142857" custLinFactNeighborX="743" custLinFactNeighborY="-51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23821-A921-4AB5-97A0-DD7385372649}" type="pres">
      <dgm:prSet presAssocID="{5C3A323F-7CA0-459F-B8E5-DBB4484E93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AB9F1-939C-4D4C-8C1D-B25FDA73B9F8}" type="pres">
      <dgm:prSet presAssocID="{138C9106-6ABB-46C1-B80E-A7C01F7DBDA2}" presName="Name8" presStyleCnt="0"/>
      <dgm:spPr/>
    </dgm:pt>
    <dgm:pt modelId="{10066073-99E1-442A-A31A-26411C629D34}" type="pres">
      <dgm:prSet presAssocID="{138C9106-6ABB-46C1-B80E-A7C01F7DBDA2}" presName="level" presStyleLbl="node1" presStyleIdx="4" presStyleCnt="10" custScaleX="166667" custLinFactNeighborX="-579" custLinFactNeighborY="4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DB8DF-7984-4733-BCA5-ECB64C640CB2}" type="pres">
      <dgm:prSet presAssocID="{138C9106-6ABB-46C1-B80E-A7C01F7DBD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DF776-F7C1-45AD-A5FC-07C64BD29FD8}" type="pres">
      <dgm:prSet presAssocID="{13C26ACE-8B81-4F79-A7AF-B92297CB8A55}" presName="Name8" presStyleCnt="0"/>
      <dgm:spPr/>
    </dgm:pt>
    <dgm:pt modelId="{C401748F-C789-4FBF-8458-2BDA27237265}" type="pres">
      <dgm:prSet presAssocID="{13C26ACE-8B81-4F79-A7AF-B92297CB8A55}" presName="level" presStyleLbl="node1" presStyleIdx="5" presStyleCnt="10" custScaleX="200000" custLinFactNeighborX="1389" custLinFactNeighborY="17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1C111-514F-48DC-A07C-69398FD4A33D}" type="pres">
      <dgm:prSet presAssocID="{13C26ACE-8B81-4F79-A7AF-B92297CB8A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FC38-0D95-4DA1-A1C3-4456F1DE10C7}" type="pres">
      <dgm:prSet presAssocID="{A00E570B-6163-4027-9480-025D1EB3B3A6}" presName="Name8" presStyleCnt="0"/>
      <dgm:spPr/>
    </dgm:pt>
    <dgm:pt modelId="{3492FB47-B2D4-4DA5-B140-1A0845DF2E83}" type="pres">
      <dgm:prSet presAssocID="{A00E570B-6163-4027-9480-025D1EB3B3A6}" presName="level" presStyleLbl="node1" presStyleIdx="6" presStyleCnt="10" custScaleX="247398" custLinFactNeighborX="2170" custLinFactNeighborY="-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BD4AF-5F6D-4148-80A8-FEFBC7792CF8}" type="pres">
      <dgm:prSet presAssocID="{A00E570B-6163-4027-9480-025D1EB3B3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C0C70-8739-42BB-86CB-8FDC788D5413}" type="pres">
      <dgm:prSet presAssocID="{4D909A32-61A4-4228-90D6-464BD3F4AC9B}" presName="Name8" presStyleCnt="0"/>
      <dgm:spPr/>
    </dgm:pt>
    <dgm:pt modelId="{E29F7490-CEAD-489D-B358-93A1F9624439}" type="pres">
      <dgm:prSet presAssocID="{4D909A32-61A4-4228-90D6-464BD3F4AC9B}" presName="level" presStyleLbl="node1" presStyleIdx="7" presStyleCnt="10" custScaleX="329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94C1E-24C7-4BBC-A4CC-485B9015BBBD}" type="pres">
      <dgm:prSet presAssocID="{4D909A32-61A4-4228-90D6-464BD3F4AC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FD6C4-31D5-453E-BAB3-FF821F9BC11B}" type="pres">
      <dgm:prSet presAssocID="{301B1A52-A981-4F77-A288-0F2D9884030D}" presName="Name8" presStyleCnt="0"/>
      <dgm:spPr/>
    </dgm:pt>
    <dgm:pt modelId="{10A70A22-34B3-41EA-88AE-D7561EC58809}" type="pres">
      <dgm:prSet presAssocID="{301B1A52-A981-4F77-A288-0F2D9884030D}" presName="level" presStyleLbl="node1" presStyleIdx="8" presStyleCnt="10" custScaleX="500000" custLinFactNeighborX="628" custLinFactNeighborY="-2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E756-33A6-4DF5-ADB6-4A8DF160DC18}" type="pres">
      <dgm:prSet presAssocID="{301B1A52-A981-4F77-A288-0F2D988403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CD986-1212-48C8-8037-C47DD56DE866}" type="pres">
      <dgm:prSet presAssocID="{C81D01B4-DEAD-435B-B49D-86199F9A859F}" presName="Name8" presStyleCnt="0"/>
      <dgm:spPr/>
    </dgm:pt>
    <dgm:pt modelId="{2EA776CE-2DE8-414C-9E33-3FFA142F7323}" type="pres">
      <dgm:prSet presAssocID="{C81D01B4-DEAD-435B-B49D-86199F9A859F}" presName="level" presStyleLbl="node1" presStyleIdx="9" presStyleCnt="10" custScaleX="1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DF74D-064F-4AAC-9BCA-8A90ED66646D}" type="pres">
      <dgm:prSet presAssocID="{C81D01B4-DEAD-435B-B49D-86199F9A85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626A3-20E4-4469-A090-723F4A7B289C}" srcId="{51CB500E-6A7C-402E-B9A9-DDDDBCB38D92}" destId="{1B26BFF7-C5A0-4B7D-8D05-638FAE29996B}" srcOrd="0" destOrd="0" parTransId="{9B34A631-BCD3-430D-B51C-D7DBC702BA53}" sibTransId="{0C473C91-96EB-4176-B9E4-4B16741F7051}"/>
    <dgm:cxn modelId="{62DE85A1-0DF5-4B3D-9F14-8B931C286C6B}" type="presOf" srcId="{13C26ACE-8B81-4F79-A7AF-B92297CB8A55}" destId="{AE31C111-514F-48DC-A07C-69398FD4A33D}" srcOrd="1" destOrd="0" presId="urn:microsoft.com/office/officeart/2005/8/layout/pyramid3"/>
    <dgm:cxn modelId="{01E919FF-F942-41B0-9D48-A902EAE45044}" type="presOf" srcId="{5C3A323F-7CA0-459F-B8E5-DBB4484E930A}" destId="{7FA23821-A921-4AB5-97A0-DD7385372649}" srcOrd="1" destOrd="0" presId="urn:microsoft.com/office/officeart/2005/8/layout/pyramid3"/>
    <dgm:cxn modelId="{829F05FC-E3FA-4D44-9F32-21A11081B52D}" type="presOf" srcId="{1B26BFF7-C5A0-4B7D-8D05-638FAE29996B}" destId="{FD375368-6986-4037-84AB-84A57A508643}" srcOrd="0" destOrd="0" presId="urn:microsoft.com/office/officeart/2005/8/layout/pyramid3"/>
    <dgm:cxn modelId="{0A6DEF43-9C0F-4E6D-93F7-A411BFB5CE20}" type="presOf" srcId="{138C9106-6ABB-46C1-B80E-A7C01F7DBDA2}" destId="{E85DB8DF-7984-4733-BCA5-ECB64C640CB2}" srcOrd="1" destOrd="0" presId="urn:microsoft.com/office/officeart/2005/8/layout/pyramid3"/>
    <dgm:cxn modelId="{B42E7AB8-EDED-434B-AE38-3FB20CB4319B}" type="presOf" srcId="{138C9106-6ABB-46C1-B80E-A7C01F7DBDA2}" destId="{10066073-99E1-442A-A31A-26411C629D34}" srcOrd="0" destOrd="0" presId="urn:microsoft.com/office/officeart/2005/8/layout/pyramid3"/>
    <dgm:cxn modelId="{92842669-572A-4B5D-BD9E-BB88CF2E6D8C}" type="presOf" srcId="{DC87A990-7FA8-41CA-8BB5-F0F06C3D6360}" destId="{8F3CBABA-04ED-4E0B-8F2A-9E74EFA2D3A5}" srcOrd="1" destOrd="0" presId="urn:microsoft.com/office/officeart/2005/8/layout/pyramid3"/>
    <dgm:cxn modelId="{934A5E90-3985-44C4-99B1-D2BC99534F2E}" type="presOf" srcId="{301B1A52-A981-4F77-A288-0F2D9884030D}" destId="{F06DE756-33A6-4DF5-ADB6-4A8DF160DC18}" srcOrd="1" destOrd="0" presId="urn:microsoft.com/office/officeart/2005/8/layout/pyramid3"/>
    <dgm:cxn modelId="{84B845F0-59C3-4E6F-A202-426E178C155C}" srcId="{51CB500E-6A7C-402E-B9A9-DDDDBCB38D92}" destId="{C81D01B4-DEAD-435B-B49D-86199F9A859F}" srcOrd="9" destOrd="0" parTransId="{2FABDD38-1417-4364-BF4E-48A87D82E5E7}" sibTransId="{E38A63A6-4A77-4F53-8EBF-9E1D987F4689}"/>
    <dgm:cxn modelId="{C6F26482-2585-4165-AA32-9C51BCC98A39}" srcId="{51CB500E-6A7C-402E-B9A9-DDDDBCB38D92}" destId="{A00E570B-6163-4027-9480-025D1EB3B3A6}" srcOrd="6" destOrd="0" parTransId="{B55AC652-9F29-4A08-A915-D9EC594EBAD2}" sibTransId="{C4EED309-9869-4B37-BBF7-15D344D68E67}"/>
    <dgm:cxn modelId="{BAD3F516-90C5-4D7F-AD9B-FFD2873E7076}" type="presOf" srcId="{A00E570B-6163-4027-9480-025D1EB3B3A6}" destId="{3492FB47-B2D4-4DA5-B140-1A0845DF2E83}" srcOrd="0" destOrd="0" presId="urn:microsoft.com/office/officeart/2005/8/layout/pyramid3"/>
    <dgm:cxn modelId="{C9C65C59-8394-42C0-82F2-EDD34C85A843}" srcId="{51CB500E-6A7C-402E-B9A9-DDDDBCB38D92}" destId="{301B1A52-A981-4F77-A288-0F2D9884030D}" srcOrd="8" destOrd="0" parTransId="{56CB4002-8EB1-4580-AAC8-8DE314F88196}" sibTransId="{64423876-B907-4E2B-A22B-5BC892E76322}"/>
    <dgm:cxn modelId="{71512473-32F4-4320-8CE0-E7B453471F66}" srcId="{51CB500E-6A7C-402E-B9A9-DDDDBCB38D92}" destId="{4D909A32-61A4-4228-90D6-464BD3F4AC9B}" srcOrd="7" destOrd="0" parTransId="{577E2C76-11EA-424B-AA5E-C0A344E875A7}" sibTransId="{DE036E94-1C6D-4E52-8850-F482A57CDF16}"/>
    <dgm:cxn modelId="{0E9B8EB4-7A95-4BC8-84D9-84D6D5392438}" type="presOf" srcId="{13C26ACE-8B81-4F79-A7AF-B92297CB8A55}" destId="{C401748F-C789-4FBF-8458-2BDA27237265}" srcOrd="0" destOrd="0" presId="urn:microsoft.com/office/officeart/2005/8/layout/pyramid3"/>
    <dgm:cxn modelId="{ED03F4DE-6DA0-4172-A22F-7EC2F09C2317}" type="presOf" srcId="{51CB500E-6A7C-402E-B9A9-DDDDBCB38D92}" destId="{BAD64AA6-EEB8-447F-9020-2D737F6FF546}" srcOrd="0" destOrd="0" presId="urn:microsoft.com/office/officeart/2005/8/layout/pyramid3"/>
    <dgm:cxn modelId="{DE35337D-85D8-49E0-B562-DB70A03B1D7C}" srcId="{51CB500E-6A7C-402E-B9A9-DDDDBCB38D92}" destId="{DC87A990-7FA8-41CA-8BB5-F0F06C3D6360}" srcOrd="1" destOrd="0" parTransId="{070D0320-E65F-480C-B249-FD88DD4CA423}" sibTransId="{59D78E34-F149-489A-8D26-EA8BDE1D1939}"/>
    <dgm:cxn modelId="{292C5F61-3C5B-440A-BE5D-64F59F2733D5}" type="presOf" srcId="{DC87A990-7FA8-41CA-8BB5-F0F06C3D6360}" destId="{C8128261-D2C9-405E-A612-3216E005B3E0}" srcOrd="0" destOrd="0" presId="urn:microsoft.com/office/officeart/2005/8/layout/pyramid3"/>
    <dgm:cxn modelId="{78A48B13-9F37-4884-B77C-EF514BE626F1}" type="presOf" srcId="{4D909A32-61A4-4228-90D6-464BD3F4AC9B}" destId="{E29F7490-CEAD-489D-B358-93A1F9624439}" srcOrd="0" destOrd="0" presId="urn:microsoft.com/office/officeart/2005/8/layout/pyramid3"/>
    <dgm:cxn modelId="{8DD44E09-5B23-48E5-BD17-FD6B059E1F85}" type="presOf" srcId="{A00E570B-6163-4027-9480-025D1EB3B3A6}" destId="{DC9BD4AF-5F6D-4148-80A8-FEFBC7792CF8}" srcOrd="1" destOrd="0" presId="urn:microsoft.com/office/officeart/2005/8/layout/pyramid3"/>
    <dgm:cxn modelId="{EBC33BF1-C4E5-476D-8F38-43B3A2966613}" type="presOf" srcId="{1B26BFF7-C5A0-4B7D-8D05-638FAE29996B}" destId="{C232D880-2CC4-4823-8FEB-BC3FAACDF276}" srcOrd="1" destOrd="0" presId="urn:microsoft.com/office/officeart/2005/8/layout/pyramid3"/>
    <dgm:cxn modelId="{9FDA40D6-405E-469E-885B-E9099C8BDA21}" srcId="{51CB500E-6A7C-402E-B9A9-DDDDBCB38D92}" destId="{9FA47E70-1532-4728-9BE7-149DC480FED2}" srcOrd="2" destOrd="0" parTransId="{E711B039-1103-45A2-9F6E-D41236F14CE9}" sibTransId="{597D9417-A6B2-4A1F-BEF5-C3B6D41A7266}"/>
    <dgm:cxn modelId="{9682E3C5-1DCD-418F-B649-8A67EF4AFA95}" type="presOf" srcId="{9FA47E70-1532-4728-9BE7-149DC480FED2}" destId="{CE89AE57-711D-4EA1-A58F-E04E7773DDCF}" srcOrd="1" destOrd="0" presId="urn:microsoft.com/office/officeart/2005/8/layout/pyramid3"/>
    <dgm:cxn modelId="{DA680E5E-4BDA-4372-9385-13B43E8F48A8}" srcId="{51CB500E-6A7C-402E-B9A9-DDDDBCB38D92}" destId="{5C3A323F-7CA0-459F-B8E5-DBB4484E930A}" srcOrd="3" destOrd="0" parTransId="{5FFE9B03-3883-4AA6-9289-FF5EE5E75555}" sibTransId="{ECC57A34-4933-48D3-A4A5-3BE6CAAE6F7E}"/>
    <dgm:cxn modelId="{E239268C-419F-4983-A138-133D116528A8}" srcId="{51CB500E-6A7C-402E-B9A9-DDDDBCB38D92}" destId="{13C26ACE-8B81-4F79-A7AF-B92297CB8A55}" srcOrd="5" destOrd="0" parTransId="{8C1D89DD-6AF4-481E-B65F-4E7D9F52D585}" sibTransId="{107F6044-5AA5-4ABA-837C-7B4B070A4991}"/>
    <dgm:cxn modelId="{2A642303-E4AB-4782-923F-B15EE568C816}" type="presOf" srcId="{C81D01B4-DEAD-435B-B49D-86199F9A859F}" destId="{2EA776CE-2DE8-414C-9E33-3FFA142F7323}" srcOrd="0" destOrd="0" presId="urn:microsoft.com/office/officeart/2005/8/layout/pyramid3"/>
    <dgm:cxn modelId="{BF7865A4-0A08-4621-B539-89C60B1A16E5}" type="presOf" srcId="{4D909A32-61A4-4228-90D6-464BD3F4AC9B}" destId="{1F994C1E-24C7-4BBC-A4CC-485B9015BBBD}" srcOrd="1" destOrd="0" presId="urn:microsoft.com/office/officeart/2005/8/layout/pyramid3"/>
    <dgm:cxn modelId="{24DBE80B-0493-40A7-BCF7-942FA3769A35}" type="presOf" srcId="{5C3A323F-7CA0-459F-B8E5-DBB4484E930A}" destId="{14CC5DBB-F608-484E-A095-AF143D554058}" srcOrd="0" destOrd="0" presId="urn:microsoft.com/office/officeart/2005/8/layout/pyramid3"/>
    <dgm:cxn modelId="{B376AAB9-241C-48F5-A4C8-E13BCBDE1A14}" type="presOf" srcId="{9FA47E70-1532-4728-9BE7-149DC480FED2}" destId="{6225E658-44C7-4060-935F-E9F5BAB47FA8}" srcOrd="0" destOrd="0" presId="urn:microsoft.com/office/officeart/2005/8/layout/pyramid3"/>
    <dgm:cxn modelId="{8AB0EB0D-EFA2-4682-8DDE-3CE262CB3566}" srcId="{51CB500E-6A7C-402E-B9A9-DDDDBCB38D92}" destId="{138C9106-6ABB-46C1-B80E-A7C01F7DBDA2}" srcOrd="4" destOrd="0" parTransId="{43B89AE5-C483-4941-86FB-7D7CAEC03798}" sibTransId="{3FCFAE18-913C-4231-85EB-B1E449599350}"/>
    <dgm:cxn modelId="{64DB2E88-E649-4D42-A209-A8BA799E793A}" type="presOf" srcId="{301B1A52-A981-4F77-A288-0F2D9884030D}" destId="{10A70A22-34B3-41EA-88AE-D7561EC58809}" srcOrd="0" destOrd="0" presId="urn:microsoft.com/office/officeart/2005/8/layout/pyramid3"/>
    <dgm:cxn modelId="{54C79344-6AB4-43EB-996B-5B1E2174EE7E}" type="presOf" srcId="{C81D01B4-DEAD-435B-B49D-86199F9A859F}" destId="{258DF74D-064F-4AAC-9BCA-8A90ED66646D}" srcOrd="1" destOrd="0" presId="urn:microsoft.com/office/officeart/2005/8/layout/pyramid3"/>
    <dgm:cxn modelId="{A4AD0D7E-1248-4839-A14D-E898FBC811CA}" type="presParOf" srcId="{BAD64AA6-EEB8-447F-9020-2D737F6FF546}" destId="{5E40BD9C-D2ED-42BB-9B74-9298B499C3F5}" srcOrd="0" destOrd="0" presId="urn:microsoft.com/office/officeart/2005/8/layout/pyramid3"/>
    <dgm:cxn modelId="{5E407351-8AE0-42A9-9167-10CC4D37B92F}" type="presParOf" srcId="{5E40BD9C-D2ED-42BB-9B74-9298B499C3F5}" destId="{FD375368-6986-4037-84AB-84A57A508643}" srcOrd="0" destOrd="0" presId="urn:microsoft.com/office/officeart/2005/8/layout/pyramid3"/>
    <dgm:cxn modelId="{EBB8B562-AF49-4C62-AEEF-9FD79794DA53}" type="presParOf" srcId="{5E40BD9C-D2ED-42BB-9B74-9298B499C3F5}" destId="{C232D880-2CC4-4823-8FEB-BC3FAACDF276}" srcOrd="1" destOrd="0" presId="urn:microsoft.com/office/officeart/2005/8/layout/pyramid3"/>
    <dgm:cxn modelId="{7BDBF134-E786-47B9-92DE-7F735E44D922}" type="presParOf" srcId="{BAD64AA6-EEB8-447F-9020-2D737F6FF546}" destId="{94C9D704-7BC9-44C0-869C-4F5B0417EBC7}" srcOrd="1" destOrd="0" presId="urn:microsoft.com/office/officeart/2005/8/layout/pyramid3"/>
    <dgm:cxn modelId="{DBDB2484-E1F2-4A11-B314-FBC7F7482411}" type="presParOf" srcId="{94C9D704-7BC9-44C0-869C-4F5B0417EBC7}" destId="{C8128261-D2C9-405E-A612-3216E005B3E0}" srcOrd="0" destOrd="0" presId="urn:microsoft.com/office/officeart/2005/8/layout/pyramid3"/>
    <dgm:cxn modelId="{5E7380F0-8AD4-42C0-803A-2F31E241EEBC}" type="presParOf" srcId="{94C9D704-7BC9-44C0-869C-4F5B0417EBC7}" destId="{8F3CBABA-04ED-4E0B-8F2A-9E74EFA2D3A5}" srcOrd="1" destOrd="0" presId="urn:microsoft.com/office/officeart/2005/8/layout/pyramid3"/>
    <dgm:cxn modelId="{41B1C590-86EA-48F7-9597-D199D9A74EBA}" type="presParOf" srcId="{BAD64AA6-EEB8-447F-9020-2D737F6FF546}" destId="{5B3AD345-0312-46B2-855C-34EA41D52058}" srcOrd="2" destOrd="0" presId="urn:microsoft.com/office/officeart/2005/8/layout/pyramid3"/>
    <dgm:cxn modelId="{E659F4FC-834B-4AFE-A14E-D864A0DC9115}" type="presParOf" srcId="{5B3AD345-0312-46B2-855C-34EA41D52058}" destId="{6225E658-44C7-4060-935F-E9F5BAB47FA8}" srcOrd="0" destOrd="0" presId="urn:microsoft.com/office/officeart/2005/8/layout/pyramid3"/>
    <dgm:cxn modelId="{3AC35ACB-655B-41A0-A199-AE392D07E5FB}" type="presParOf" srcId="{5B3AD345-0312-46B2-855C-34EA41D52058}" destId="{CE89AE57-711D-4EA1-A58F-E04E7773DDCF}" srcOrd="1" destOrd="0" presId="urn:microsoft.com/office/officeart/2005/8/layout/pyramid3"/>
    <dgm:cxn modelId="{1CAA7075-437B-44AA-BC30-BEFE3B05B3B6}" type="presParOf" srcId="{BAD64AA6-EEB8-447F-9020-2D737F6FF546}" destId="{E8E624D0-02DE-4BA8-BC18-ED3B46B3F664}" srcOrd="3" destOrd="0" presId="urn:microsoft.com/office/officeart/2005/8/layout/pyramid3"/>
    <dgm:cxn modelId="{1ACDA1A8-B159-48DF-919B-A5A6889A469B}" type="presParOf" srcId="{E8E624D0-02DE-4BA8-BC18-ED3B46B3F664}" destId="{14CC5DBB-F608-484E-A095-AF143D554058}" srcOrd="0" destOrd="0" presId="urn:microsoft.com/office/officeart/2005/8/layout/pyramid3"/>
    <dgm:cxn modelId="{4424AA87-0C53-4D07-AEF2-C3AFA9041679}" type="presParOf" srcId="{E8E624D0-02DE-4BA8-BC18-ED3B46B3F664}" destId="{7FA23821-A921-4AB5-97A0-DD7385372649}" srcOrd="1" destOrd="0" presId="urn:microsoft.com/office/officeart/2005/8/layout/pyramid3"/>
    <dgm:cxn modelId="{55D05600-E82C-40B0-9F16-702CBCC1E923}" type="presParOf" srcId="{BAD64AA6-EEB8-447F-9020-2D737F6FF546}" destId="{DFCAB9F1-939C-4D4C-8C1D-B25FDA73B9F8}" srcOrd="4" destOrd="0" presId="urn:microsoft.com/office/officeart/2005/8/layout/pyramid3"/>
    <dgm:cxn modelId="{8A663889-08D7-40BB-B174-07FE6EE56F4A}" type="presParOf" srcId="{DFCAB9F1-939C-4D4C-8C1D-B25FDA73B9F8}" destId="{10066073-99E1-442A-A31A-26411C629D34}" srcOrd="0" destOrd="0" presId="urn:microsoft.com/office/officeart/2005/8/layout/pyramid3"/>
    <dgm:cxn modelId="{0143BD19-81F8-44CA-9F50-CD0B4A71C603}" type="presParOf" srcId="{DFCAB9F1-939C-4D4C-8C1D-B25FDA73B9F8}" destId="{E85DB8DF-7984-4733-BCA5-ECB64C640CB2}" srcOrd="1" destOrd="0" presId="urn:microsoft.com/office/officeart/2005/8/layout/pyramid3"/>
    <dgm:cxn modelId="{A037E5D1-2788-4200-A5CB-FEFDA9C0810A}" type="presParOf" srcId="{BAD64AA6-EEB8-447F-9020-2D737F6FF546}" destId="{D85DF776-F7C1-45AD-A5FC-07C64BD29FD8}" srcOrd="5" destOrd="0" presId="urn:microsoft.com/office/officeart/2005/8/layout/pyramid3"/>
    <dgm:cxn modelId="{BA2071DB-CD6A-481C-BB92-7266AA611E34}" type="presParOf" srcId="{D85DF776-F7C1-45AD-A5FC-07C64BD29FD8}" destId="{C401748F-C789-4FBF-8458-2BDA27237265}" srcOrd="0" destOrd="0" presId="urn:microsoft.com/office/officeart/2005/8/layout/pyramid3"/>
    <dgm:cxn modelId="{1D7F7E48-6A37-4BB8-9E25-E814C6A9CFA2}" type="presParOf" srcId="{D85DF776-F7C1-45AD-A5FC-07C64BD29FD8}" destId="{AE31C111-514F-48DC-A07C-69398FD4A33D}" srcOrd="1" destOrd="0" presId="urn:microsoft.com/office/officeart/2005/8/layout/pyramid3"/>
    <dgm:cxn modelId="{08587EC6-A19F-4EF2-B73D-54F7C9A3883A}" type="presParOf" srcId="{BAD64AA6-EEB8-447F-9020-2D737F6FF546}" destId="{410AFC38-0D95-4DA1-A1C3-4456F1DE10C7}" srcOrd="6" destOrd="0" presId="urn:microsoft.com/office/officeart/2005/8/layout/pyramid3"/>
    <dgm:cxn modelId="{359AA858-C212-4807-ABC7-2686F8E2895E}" type="presParOf" srcId="{410AFC38-0D95-4DA1-A1C3-4456F1DE10C7}" destId="{3492FB47-B2D4-4DA5-B140-1A0845DF2E83}" srcOrd="0" destOrd="0" presId="urn:microsoft.com/office/officeart/2005/8/layout/pyramid3"/>
    <dgm:cxn modelId="{62A1789D-684E-44F5-A0A0-5E7D887DB91F}" type="presParOf" srcId="{410AFC38-0D95-4DA1-A1C3-4456F1DE10C7}" destId="{DC9BD4AF-5F6D-4148-80A8-FEFBC7792CF8}" srcOrd="1" destOrd="0" presId="urn:microsoft.com/office/officeart/2005/8/layout/pyramid3"/>
    <dgm:cxn modelId="{68907B6D-CDA2-41EE-BFF2-545DBDCCEA0C}" type="presParOf" srcId="{BAD64AA6-EEB8-447F-9020-2D737F6FF546}" destId="{AFBC0C70-8739-42BB-86CB-8FDC788D5413}" srcOrd="7" destOrd="0" presId="urn:microsoft.com/office/officeart/2005/8/layout/pyramid3"/>
    <dgm:cxn modelId="{5D237AE1-C0B7-477A-B7A9-51DF67C5EB9A}" type="presParOf" srcId="{AFBC0C70-8739-42BB-86CB-8FDC788D5413}" destId="{E29F7490-CEAD-489D-B358-93A1F9624439}" srcOrd="0" destOrd="0" presId="urn:microsoft.com/office/officeart/2005/8/layout/pyramid3"/>
    <dgm:cxn modelId="{29175DDD-895E-4684-B3A6-9C63D5C780A2}" type="presParOf" srcId="{AFBC0C70-8739-42BB-86CB-8FDC788D5413}" destId="{1F994C1E-24C7-4BBC-A4CC-485B9015BBBD}" srcOrd="1" destOrd="0" presId="urn:microsoft.com/office/officeart/2005/8/layout/pyramid3"/>
    <dgm:cxn modelId="{5EADFA50-FB8D-4DD6-88AC-CA254E140438}" type="presParOf" srcId="{BAD64AA6-EEB8-447F-9020-2D737F6FF546}" destId="{FA6FD6C4-31D5-453E-BAB3-FF821F9BC11B}" srcOrd="8" destOrd="0" presId="urn:microsoft.com/office/officeart/2005/8/layout/pyramid3"/>
    <dgm:cxn modelId="{A823F156-E259-4373-8218-C190ECBECC91}" type="presParOf" srcId="{FA6FD6C4-31D5-453E-BAB3-FF821F9BC11B}" destId="{10A70A22-34B3-41EA-88AE-D7561EC58809}" srcOrd="0" destOrd="0" presId="urn:microsoft.com/office/officeart/2005/8/layout/pyramid3"/>
    <dgm:cxn modelId="{35D549F4-A14C-4A5E-8DB0-53A5B201578E}" type="presParOf" srcId="{FA6FD6C4-31D5-453E-BAB3-FF821F9BC11B}" destId="{F06DE756-33A6-4DF5-ADB6-4A8DF160DC18}" srcOrd="1" destOrd="0" presId="urn:microsoft.com/office/officeart/2005/8/layout/pyramid3"/>
    <dgm:cxn modelId="{317602AC-DBC6-4668-BAB4-48562DB27CB0}" type="presParOf" srcId="{BAD64AA6-EEB8-447F-9020-2D737F6FF546}" destId="{494CD986-1212-48C8-8037-C47DD56DE866}" srcOrd="9" destOrd="0" presId="urn:microsoft.com/office/officeart/2005/8/layout/pyramid3"/>
    <dgm:cxn modelId="{91375835-5D55-444C-B989-FCB00F4C3288}" type="presParOf" srcId="{494CD986-1212-48C8-8037-C47DD56DE866}" destId="{2EA776CE-2DE8-414C-9E33-3FFA142F7323}" srcOrd="0" destOrd="0" presId="urn:microsoft.com/office/officeart/2005/8/layout/pyramid3"/>
    <dgm:cxn modelId="{F7FC2617-7B22-4539-9ABC-08D3AA8B0732}" type="presParOf" srcId="{494CD986-1212-48C8-8037-C47DD56DE866}" destId="{258DF74D-064F-4AAC-9BCA-8A90ED66646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B1F85-E5F8-437C-91A5-0527A8336BA4}">
      <dsp:nvSpPr>
        <dsp:cNvPr id="0" name=""/>
        <dsp:cNvSpPr/>
      </dsp:nvSpPr>
      <dsp:spPr>
        <a:xfrm>
          <a:off x="-215838" y="0"/>
          <a:ext cx="8661276" cy="48403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408BB-8A8E-4E66-A0A8-E4B156BDC5E4}">
      <dsp:nvSpPr>
        <dsp:cNvPr id="0" name=""/>
        <dsp:cNvSpPr/>
      </dsp:nvSpPr>
      <dsp:spPr>
        <a:xfrm>
          <a:off x="1226107" y="3340777"/>
          <a:ext cx="201356" cy="201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DC82F-6662-41DF-8D93-AFA514C29CF0}">
      <dsp:nvSpPr>
        <dsp:cNvPr id="0" name=""/>
        <dsp:cNvSpPr/>
      </dsp:nvSpPr>
      <dsp:spPr>
        <a:xfrm>
          <a:off x="954434" y="3441455"/>
          <a:ext cx="2549167" cy="1398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Стоимостная оценка </a:t>
          </a:r>
          <a:r>
            <a:rPr lang="ru-RU" sz="1700" kern="1200" dirty="0" smtClean="0"/>
            <a:t>– определение примерной стоимости ресурсов,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необходимых для выполнения проекта</a:t>
          </a:r>
          <a:endParaRPr lang="ru-RU" sz="1700" kern="1200" dirty="0"/>
        </a:p>
      </dsp:txBody>
      <dsp:txXfrm>
        <a:off x="954434" y="3441455"/>
        <a:ext cx="2549167" cy="1398847"/>
      </dsp:txXfrm>
    </dsp:sp>
    <dsp:sp modelId="{1E5A2034-CF12-4C09-8E64-ED76CA2EE68E}">
      <dsp:nvSpPr>
        <dsp:cNvPr id="0" name=""/>
        <dsp:cNvSpPr/>
      </dsp:nvSpPr>
      <dsp:spPr>
        <a:xfrm>
          <a:off x="3003466" y="2025182"/>
          <a:ext cx="363990" cy="363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AE3C-B8F6-415D-B0EF-06689622CF47}">
      <dsp:nvSpPr>
        <dsp:cNvPr id="0" name=""/>
        <dsp:cNvSpPr/>
      </dsp:nvSpPr>
      <dsp:spPr>
        <a:xfrm>
          <a:off x="3185461" y="2207178"/>
          <a:ext cx="1858676" cy="2633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87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Разработка бюджета  </a:t>
          </a:r>
          <a:r>
            <a:rPr lang="ru-RU" sz="1700" kern="1200" dirty="0" smtClean="0"/>
            <a:t>–формирование базового плана по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стоимости</a:t>
          </a:r>
          <a:endParaRPr lang="ru-RU" sz="1700" kern="1200" dirty="0"/>
        </a:p>
      </dsp:txBody>
      <dsp:txXfrm>
        <a:off x="3185461" y="2207178"/>
        <a:ext cx="1858676" cy="2633124"/>
      </dsp:txXfrm>
    </dsp:sp>
    <dsp:sp modelId="{7B7CC51B-1299-4223-8F09-5D319B78CC48}">
      <dsp:nvSpPr>
        <dsp:cNvPr id="0" name=""/>
        <dsp:cNvSpPr/>
      </dsp:nvSpPr>
      <dsp:spPr>
        <a:xfrm>
          <a:off x="5140944" y="1224596"/>
          <a:ext cx="503391" cy="5033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1FF1E-0418-4B8C-A73C-2ABC5AE360AC}">
      <dsp:nvSpPr>
        <dsp:cNvPr id="0" name=""/>
        <dsp:cNvSpPr/>
      </dsp:nvSpPr>
      <dsp:spPr>
        <a:xfrm>
          <a:off x="4861978" y="1803021"/>
          <a:ext cx="2919999" cy="2710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3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Управление стоимостью </a:t>
          </a:r>
          <a:r>
            <a:rPr lang="ru-RU" sz="1700" kern="1200" dirty="0" smtClean="0"/>
            <a:t>– воздействие на факторы, вызывающие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отклонения по стоимости, и управление изменениями бюджета</a:t>
          </a:r>
          <a:endParaRPr lang="ru-RU" sz="1700" kern="1200" dirty="0"/>
        </a:p>
      </dsp:txBody>
      <dsp:txXfrm>
        <a:off x="4861978" y="1803021"/>
        <a:ext cx="2919999" cy="27105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75368-6986-4037-84AB-84A57A508643}">
      <dsp:nvSpPr>
        <dsp:cNvPr id="0" name=""/>
        <dsp:cNvSpPr/>
      </dsp:nvSpPr>
      <dsp:spPr>
        <a:xfrm rot="10800000">
          <a:off x="0" y="0"/>
          <a:ext cx="8229600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Структурная декомпозиция работ</a:t>
          </a:r>
          <a:endParaRPr lang="ru-RU" sz="1700" kern="1200" dirty="0">
            <a:latin typeface="Arial" pitchFamily="34" charset="0"/>
            <a:cs typeface="Arial" pitchFamily="34" charset="0"/>
          </a:endParaRPr>
        </a:p>
      </dsp:txBody>
      <dsp:txXfrm>
        <a:off x="1440179" y="0"/>
        <a:ext cx="5349240" cy="557216"/>
      </dsp:txXfrm>
    </dsp:sp>
    <dsp:sp modelId="{C8128261-D2C9-405E-A612-3216E005B3E0}">
      <dsp:nvSpPr>
        <dsp:cNvPr id="0" name=""/>
        <dsp:cNvSpPr/>
      </dsp:nvSpPr>
      <dsp:spPr>
        <a:xfrm rot="10800000">
          <a:off x="4" y="557216"/>
          <a:ext cx="8229591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-3986"/>
            <a:satOff val="-447"/>
            <a:lumOff val="2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Система кодирования</a:t>
          </a:r>
        </a:p>
      </dsp:txBody>
      <dsp:txXfrm>
        <a:off x="1440182" y="557216"/>
        <a:ext cx="5349234" cy="557216"/>
      </dsp:txXfrm>
    </dsp:sp>
    <dsp:sp modelId="{6225E658-44C7-4060-935F-E9F5BAB47FA8}">
      <dsp:nvSpPr>
        <dsp:cNvPr id="0" name=""/>
        <dsp:cNvSpPr/>
      </dsp:nvSpPr>
      <dsp:spPr>
        <a:xfrm rot="10800000">
          <a:off x="0" y="1071571"/>
          <a:ext cx="8229600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-7972"/>
            <a:satOff val="-894"/>
            <a:lumOff val="5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Составление смет:</a:t>
          </a:r>
        </a:p>
      </dsp:txBody>
      <dsp:txXfrm>
        <a:off x="1440179" y="1071571"/>
        <a:ext cx="5349240" cy="557216"/>
      </dsp:txXfrm>
    </dsp:sp>
    <dsp:sp modelId="{14CC5DBB-F608-484E-A095-AF143D554058}">
      <dsp:nvSpPr>
        <dsp:cNvPr id="0" name=""/>
        <dsp:cNvSpPr/>
      </dsp:nvSpPr>
      <dsp:spPr>
        <a:xfrm rot="10800000">
          <a:off x="8" y="1643075"/>
          <a:ext cx="8229591" cy="557216"/>
        </a:xfrm>
        <a:prstGeom prst="trapezoid">
          <a:avLst>
            <a:gd name="adj" fmla="val 73846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Планирование затрат </a:t>
          </a:r>
        </a:p>
      </dsp:txBody>
      <dsp:txXfrm>
        <a:off x="1440186" y="1643075"/>
        <a:ext cx="5349234" cy="557216"/>
      </dsp:txXfrm>
    </dsp:sp>
    <dsp:sp modelId="{10066073-99E1-442A-A31A-26411C629D34}">
      <dsp:nvSpPr>
        <dsp:cNvPr id="0" name=""/>
        <dsp:cNvSpPr/>
      </dsp:nvSpPr>
      <dsp:spPr>
        <a:xfrm rot="10800000">
          <a:off x="-8" y="2252001"/>
          <a:ext cx="8229616" cy="557216"/>
        </a:xfrm>
        <a:prstGeom prst="trapezoid">
          <a:avLst>
            <a:gd name="adj" fmla="val 73846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Оценка изменений</a:t>
          </a:r>
        </a:p>
      </dsp:txBody>
      <dsp:txXfrm>
        <a:off x="1440174" y="2252001"/>
        <a:ext cx="5349250" cy="557216"/>
      </dsp:txXfrm>
    </dsp:sp>
    <dsp:sp modelId="{C401748F-C789-4FBF-8458-2BDA27237265}">
      <dsp:nvSpPr>
        <dsp:cNvPr id="0" name=""/>
        <dsp:cNvSpPr/>
      </dsp:nvSpPr>
      <dsp:spPr>
        <a:xfrm rot="10800000">
          <a:off x="0" y="2795582"/>
          <a:ext cx="8229600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-19929"/>
            <a:satOff val="-2236"/>
            <a:lumOff val="142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Движение денежных средств</a:t>
          </a:r>
        </a:p>
      </dsp:txBody>
      <dsp:txXfrm>
        <a:off x="1440179" y="2795582"/>
        <a:ext cx="5349240" cy="557216"/>
      </dsp:txXfrm>
    </dsp:sp>
    <dsp:sp modelId="{3492FB47-B2D4-4DA5-B140-1A0845DF2E83}">
      <dsp:nvSpPr>
        <dsp:cNvPr id="0" name=""/>
        <dsp:cNvSpPr/>
      </dsp:nvSpPr>
      <dsp:spPr>
        <a:xfrm rot="10800000">
          <a:off x="85653" y="3339169"/>
          <a:ext cx="8143946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Резервы на непредвиденные расходы</a:t>
          </a:r>
        </a:p>
      </dsp:txBody>
      <dsp:txXfrm>
        <a:off x="1510844" y="3339169"/>
        <a:ext cx="5293565" cy="557216"/>
      </dsp:txXfrm>
    </dsp:sp>
    <dsp:sp modelId="{E29F7490-CEAD-489D-B358-93A1F9624439}">
      <dsp:nvSpPr>
        <dsp:cNvPr id="0" name=""/>
        <dsp:cNvSpPr/>
      </dsp:nvSpPr>
      <dsp:spPr>
        <a:xfrm rot="10800000">
          <a:off x="42839" y="3900514"/>
          <a:ext cx="8143921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-27900"/>
            <a:satOff val="-3130"/>
            <a:lumOff val="199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Основные технико-экономические и стоимостные показатели</a:t>
          </a:r>
        </a:p>
      </dsp:txBody>
      <dsp:txXfrm>
        <a:off x="1468025" y="3900514"/>
        <a:ext cx="5293549" cy="557216"/>
      </dsp:txXfrm>
    </dsp:sp>
    <dsp:sp modelId="{10A70A22-34B3-41EA-88AE-D7561EC58809}">
      <dsp:nvSpPr>
        <dsp:cNvPr id="0" name=""/>
        <dsp:cNvSpPr/>
      </dsp:nvSpPr>
      <dsp:spPr>
        <a:xfrm rot="10800000">
          <a:off x="0" y="4445115"/>
          <a:ext cx="8229600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-31886"/>
            <a:satOff val="-3577"/>
            <a:lumOff val="228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 бухгалтерского учета</a:t>
          </a:r>
        </a:p>
      </dsp:txBody>
      <dsp:txXfrm>
        <a:off x="1440179" y="4445115"/>
        <a:ext cx="5349240" cy="557216"/>
      </dsp:txXfrm>
    </dsp:sp>
    <dsp:sp modelId="{2EA776CE-2DE8-414C-9E33-3FFA142F7323}">
      <dsp:nvSpPr>
        <dsp:cNvPr id="0" name=""/>
        <dsp:cNvSpPr/>
      </dsp:nvSpPr>
      <dsp:spPr>
        <a:xfrm rot="10800000">
          <a:off x="0" y="5014947"/>
          <a:ext cx="8229600" cy="557216"/>
        </a:xfrm>
        <a:prstGeom prst="trapezoid">
          <a:avLst>
            <a:gd name="adj" fmla="val 73846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Порядок финансирования и оплаты выполненных работ и услуг</a:t>
          </a:r>
        </a:p>
      </dsp:txBody>
      <dsp:txXfrm>
        <a:off x="0" y="5014947"/>
        <a:ext cx="8229600" cy="55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99C5E-1F95-4BB0-8D8F-B7FDC9459D66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44719-6B7C-42DF-86F1-95D8E45FD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D18B-8C0D-4E8F-A6F6-B228D62717F6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93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6128-0B2C-4919-B780-1535CD4D3BB9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59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7F14-DC15-4AC9-BFC3-EB30F6CE22C7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0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7D62-3B6F-4C41-BBD4-4AF222510B51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8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1522-022B-4135-A8C9-22CEF81077E0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48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3E41-511B-4866-9E6F-E86D6A691830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1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2EAF-00A3-481B-A1C8-E86EC1E9B61E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44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1062-1A4F-426E-B559-A2C5427A14E8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54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8A33-21D4-4AB0-9F10-C9CA28491780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7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A7B7-6973-4EAA-BA13-5075F077F601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7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7E7F-9459-4D91-BF52-6DA3E44336C1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56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EE4A-C229-4F6C-8C63-15A41A6DD731}" type="datetime1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9B31-3FCA-40A4-AAC7-B466BDC5D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7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t-it.ru/terms/agreements/arenda.html" TargetMode="External"/><Relationship Id="rId2" Type="http://schemas.openxmlformats.org/officeDocument/2006/relationships/hyperlink" Target="https://www.audit-it.ru/terms/accounting/amortiz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es-analysis.ru/bep/postoyannie-zatrati.htm" TargetMode="External"/><Relationship Id="rId2" Type="http://schemas.openxmlformats.org/officeDocument/2006/relationships/hyperlink" Target="https://www.finances-analysis.ru/bep/peremennie-zatrati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2139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Arial Black" pitchFamily="34" charset="0"/>
              </a:rPr>
              <a:t>Управление стоимостью и финансами проекта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71DA8-A858-46FC-AF53-8E707613801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9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Разработка смет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363272" cy="487045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Смета</a:t>
            </a:r>
            <a:r>
              <a:rPr lang="ru-RU" i="1" dirty="0" smtClean="0"/>
              <a:t> — документ, содержащий список затрат проекта, полученных на основе объемов работ проекта, требуемых ресурсов и цен, структурированный по статьям.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94"/>
          <a:stretch>
            <a:fillRect/>
          </a:stretch>
        </p:blipFill>
        <p:spPr>
          <a:xfrm>
            <a:off x="0" y="3284984"/>
            <a:ext cx="9144000" cy="276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291513" cy="508635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Примерная структура локальной сметы</a:t>
            </a:r>
          </a:p>
        </p:txBody>
      </p:sp>
      <p:pic>
        <p:nvPicPr>
          <p:cNvPr id="35844" name="Рисунок 4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9269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Рисунок 4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46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611560" y="332656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сводного сметного расчета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7281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/>
              <a:t>Бюджет </a:t>
            </a:r>
            <a:r>
              <a:rPr lang="ru-RU" u="sng" dirty="0" smtClean="0"/>
              <a:t>проекта</a:t>
            </a:r>
          </a:p>
          <a:p>
            <a:pPr marL="0" indent="0">
              <a:buNone/>
            </a:pPr>
            <a:r>
              <a:rPr lang="ru-RU" i="1" dirty="0" smtClean="0"/>
              <a:t>Бюджет </a:t>
            </a:r>
            <a:r>
              <a:rPr lang="ru-RU" i="1" dirty="0"/>
              <a:t>– это директивный документ, представляющий собой график планируемых расходов и доходов, распределенных по статьям в рамках проекта.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ВИДЫ БЮДЖЕТОВ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737031"/>
              </p:ext>
            </p:extLst>
          </p:nvPr>
        </p:nvGraphicFramePr>
        <p:xfrm>
          <a:off x="152400" y="2060848"/>
          <a:ext cx="8596062" cy="4114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55303"/>
                <a:gridCol w="1584176"/>
                <a:gridCol w="2016224"/>
                <a:gridCol w="2226553"/>
                <a:gridCol w="1013806"/>
              </a:tblGrid>
              <a:tr h="53766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Стадии проекта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Этапы проекта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бюджета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Назначение бюджета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Погрешность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Инициация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Обоснование инвестиций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Предварительный бюджет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Обоснование статей затрат, планирование привлечения финансовых средств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15-20%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 rowSpan="2"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Планирование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ТЭО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рабочей документации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бюджет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Ограничение использования ресурсов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5-8%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89">
                <a:tc gridSpan="2"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Текущий бюджет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Отражение отклонений от плана и их корректировка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3-5%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89">
                <a:tc gridSpan="2"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Завершение проекта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по завершении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стоимостью (учет и контроль)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0-3%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96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355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Разработка бюджета проекта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64" name="Рисунок 4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856984" cy="2087562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Алгоритм разработки бюджета проекта</a:t>
            </a:r>
          </a:p>
        </p:txBody>
      </p:sp>
      <p:pic>
        <p:nvPicPr>
          <p:cNvPr id="41988" name="Рисунок 4" descr="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08912" cy="458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7920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Бюджет проекта включает в себя суммарные оценочные </a:t>
            </a:r>
            <a:r>
              <a:rPr lang="ru-RU" dirty="0" smtClean="0"/>
              <a:t>затраты</a:t>
            </a:r>
          </a:p>
          <a:p>
            <a:pPr marL="0" indent="0">
              <a:buNone/>
            </a:pPr>
            <a:r>
              <a:rPr lang="ru-RU" dirty="0"/>
              <a:t>затраты можно разделить </a:t>
            </a:r>
            <a:r>
              <a:rPr lang="ru-RU" dirty="0" smtClean="0"/>
              <a:t>на</a:t>
            </a:r>
          </a:p>
          <a:p>
            <a:pPr marL="0" indent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0251137"/>
              </p:ext>
            </p:extLst>
          </p:nvPr>
        </p:nvGraphicFramePr>
        <p:xfrm>
          <a:off x="323528" y="1397000"/>
          <a:ext cx="8568952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2208"/>
                <a:gridCol w="6696744"/>
              </a:tblGrid>
              <a:tr h="133609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относящиеся непосредственно к проекту, которыми распоряжается руководитель проекта (зарплата участников, командировки по проекту, расходы на оборудование и материалы, если они приобретались непосредственно для проекта)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920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Накладные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находятся в распоряжении руководителя проекта, но каким-либо образом соотносятся с проектом (зарплата вышестоящего административного аппарата, аренда помещений).</a:t>
                      </a:r>
                    </a:p>
                    <a:p>
                      <a:pPr algn="just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710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Процесс планирования бюджета проекта включает три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Руководитель </a:t>
            </a:r>
            <a:r>
              <a:rPr lang="ru-RU" dirty="0"/>
              <a:t>проекта разрабатывает бюджет проекта </a:t>
            </a:r>
            <a:endParaRPr lang="ru-RU" dirty="0" smtClean="0"/>
          </a:p>
          <a:p>
            <a:pPr lvl="0" algn="just"/>
            <a:r>
              <a:rPr lang="ru-RU" dirty="0" smtClean="0"/>
              <a:t>Проектный </a:t>
            </a:r>
            <a:r>
              <a:rPr lang="ru-RU" dirty="0"/>
              <a:t>офис интегрирует бюджет проекта в бюджет </a:t>
            </a:r>
            <a:r>
              <a:rPr lang="ru-RU" dirty="0" smtClean="0"/>
              <a:t>портфеля.</a:t>
            </a:r>
          </a:p>
          <a:p>
            <a:pPr lvl="0" algn="just"/>
            <a:r>
              <a:rPr lang="ru-RU" dirty="0" smtClean="0"/>
              <a:t>Руководитель </a:t>
            </a:r>
            <a:r>
              <a:rPr lang="ru-RU" dirty="0"/>
              <a:t>портфеля утверждает бюджет проекта, если он не выходит за рамки бюджета портфеля, иначе возвращает на доработку или инициирует процедуру изменения бюджета портфеля.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42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/>
              <a:t>уменьшения стоимости работ можно добиться выполнением следующих действий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/>
              <a:t>уменьшением величины финансовых средств, выделенных на работу;</a:t>
            </a:r>
          </a:p>
          <a:p>
            <a:pPr lvl="0" algn="just"/>
            <a:r>
              <a:rPr lang="ru-RU" dirty="0"/>
              <a:t>уменьшением ставки трудовых ресурсов или стоимости </a:t>
            </a:r>
            <a:r>
              <a:rPr lang="ru-RU" dirty="0" smtClean="0"/>
              <a:t>материальных </a:t>
            </a:r>
            <a:r>
              <a:rPr lang="ru-RU" dirty="0"/>
              <a:t>ресурсов;</a:t>
            </a:r>
          </a:p>
          <a:p>
            <a:pPr lvl="0" algn="just"/>
            <a:r>
              <a:rPr lang="ru-RU" dirty="0"/>
              <a:t>заменой </a:t>
            </a:r>
            <a:r>
              <a:rPr lang="ru-RU" dirty="0" smtClean="0"/>
              <a:t>ресурсов </a:t>
            </a:r>
            <a:r>
              <a:rPr lang="ru-RU" dirty="0"/>
              <a:t>на более дешевые;</a:t>
            </a:r>
          </a:p>
          <a:p>
            <a:pPr lvl="0" algn="just"/>
            <a:r>
              <a:rPr lang="ru-RU" dirty="0"/>
              <a:t>уменьшением продолжительности работы </a:t>
            </a:r>
            <a:r>
              <a:rPr lang="ru-RU" dirty="0" smtClean="0"/>
              <a:t>;</a:t>
            </a:r>
            <a:endParaRPr lang="ru-RU" dirty="0"/>
          </a:p>
          <a:p>
            <a:pPr lvl="0" algn="just"/>
            <a:r>
              <a:rPr lang="ru-RU" dirty="0"/>
              <a:t>уменьшением загрузки ресурса на работе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27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Контроль </a:t>
            </a:r>
            <a:r>
              <a:rPr lang="ru-RU" dirty="0">
                <a:solidFill>
                  <a:srgbClr val="002060"/>
                </a:solidFill>
              </a:rPr>
              <a:t>бюджета </a:t>
            </a:r>
            <a:r>
              <a:rPr lang="ru-RU" dirty="0" smtClean="0">
                <a:solidFill>
                  <a:srgbClr val="002060"/>
                </a:solidFill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Процедура контроля бюджета проекта включает три этапа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354013" algn="just"/>
            <a:r>
              <a:rPr lang="ru-RU" sz="2400" dirty="0"/>
              <a:t>Руководитель проекта предоставляет в проектный офис отчет о выполнении бюджета проекта</a:t>
            </a:r>
            <a:r>
              <a:rPr lang="ru-RU" sz="2400" dirty="0" smtClean="0"/>
              <a:t>.</a:t>
            </a:r>
          </a:p>
          <a:p>
            <a:pPr marL="0" indent="354013" algn="just"/>
            <a:endParaRPr lang="ru-RU" sz="2400" dirty="0"/>
          </a:p>
          <a:p>
            <a:pPr marL="0" indent="354013" algn="just"/>
            <a:r>
              <a:rPr lang="ru-RU" sz="2400" dirty="0"/>
              <a:t>Проектный офис проверяет отчеты, в случае обнаружения противоречий устраняет их совместно с руководителем проекта и интегрирует их в отчетность по портфелю</a:t>
            </a:r>
            <a:r>
              <a:rPr lang="ru-RU" sz="2400" dirty="0" smtClean="0"/>
              <a:t>.</a:t>
            </a:r>
          </a:p>
          <a:p>
            <a:pPr marL="0" indent="354013" algn="just"/>
            <a:endParaRPr lang="ru-RU" sz="2400" dirty="0"/>
          </a:p>
          <a:p>
            <a:pPr marL="0" indent="354013" algn="just"/>
            <a:r>
              <a:rPr lang="ru-RU" sz="2400" dirty="0"/>
              <a:t>Руководитель проекта утверждает отчет, анализирует отклонения и принимает корректирующие решения (например, об изменении бюджета проекта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239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115888"/>
            <a:ext cx="8229600" cy="100885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atin typeface="Arial Black" pitchFamily="34" charset="0"/>
              </a:rPr>
              <a:t>«Место» подсистемы Управление стоимостью и финансами проекта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782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" r="1770"/>
          <a:stretch>
            <a:fillRect/>
          </a:stretch>
        </p:blipFill>
        <p:spPr bwMode="auto">
          <a:xfrm>
            <a:off x="179388" y="1052513"/>
            <a:ext cx="88566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367C9-EFED-420B-8A9D-01E48E650358}" type="slidenum">
              <a:rPr lang="ru-RU" smtClean="0">
                <a:solidFill>
                  <a:schemeClr val="bg2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2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Контроль </a:t>
            </a:r>
            <a:r>
              <a:rPr lang="ru-RU" sz="2800" dirty="0">
                <a:solidFill>
                  <a:srgbClr val="7030A0"/>
                </a:solidFill>
              </a:rPr>
              <a:t>стоимости проекта включает</a:t>
            </a:r>
            <a:r>
              <a:rPr lang="ru-RU" sz="2800" dirty="0" smtClean="0">
                <a:solidFill>
                  <a:srgbClr val="7030A0"/>
                </a:solidFill>
              </a:rPr>
              <a:t>: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мониторинг </a:t>
            </a:r>
            <a:r>
              <a:rPr lang="ru-RU" dirty="0"/>
              <a:t>стоимостных </a:t>
            </a:r>
            <a:r>
              <a:rPr lang="ru-RU" dirty="0" smtClean="0"/>
              <a:t>с </a:t>
            </a:r>
            <a:r>
              <a:rPr lang="ru-RU" dirty="0"/>
              <a:t>целью обнаружения отклонений от бюджета</a:t>
            </a:r>
            <a:r>
              <a:rPr lang="ru-RU" dirty="0" smtClean="0"/>
              <a:t>;</a:t>
            </a:r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управление изменениями в бюджете с целью обеспечения выполнения бюджета</a:t>
            </a:r>
            <a:r>
              <a:rPr lang="ru-RU" dirty="0" smtClean="0"/>
              <a:t>;</a:t>
            </a:r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предотвращение ранее запланированных ошибочных решений</a:t>
            </a:r>
            <a:r>
              <a:rPr lang="ru-RU" dirty="0" smtClean="0"/>
              <a:t>;</a:t>
            </a:r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информирование всех заинтересованных лиц о ходе выполнения проекта с точки зрения соблюдения бюджета.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2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700" dirty="0">
                <a:latin typeface="+mn-lt"/>
                <a:ea typeface="+mn-ea"/>
                <a:cs typeface="+mn-cs"/>
              </a:rPr>
              <a:t>Традиционный метод контроля использует следующие показатели</a:t>
            </a:r>
            <a:r>
              <a:rPr lang="ru-RU" sz="2700" dirty="0" smtClean="0">
                <a:latin typeface="+mn-lt"/>
                <a:ea typeface="+mn-ea"/>
                <a:cs typeface="+mn-cs"/>
              </a:rPr>
              <a:t>:</a:t>
            </a:r>
            <a:endParaRPr lang="ru-RU" sz="27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i="1" dirty="0" smtClean="0"/>
              <a:t>BCWS</a:t>
            </a:r>
            <a:r>
              <a:rPr lang="ru-RU" i="1" dirty="0" smtClean="0"/>
              <a:t> (</a:t>
            </a:r>
            <a:r>
              <a:rPr lang="ru-RU" dirty="0" smtClean="0"/>
              <a:t>плановая </a:t>
            </a:r>
            <a:r>
              <a:rPr lang="ru-RU" dirty="0"/>
              <a:t>стоимость запланированных </a:t>
            </a:r>
            <a:r>
              <a:rPr lang="ru-RU" dirty="0" smtClean="0"/>
              <a:t>работ). </a:t>
            </a:r>
            <a:r>
              <a:rPr lang="ru-RU" dirty="0"/>
              <a:t>Это бюджетная стоимость работ, запланированных в соответствии с расписанием, или количество ресурса, предполагаемое для использования к текущей дате. </a:t>
            </a:r>
            <a:endParaRPr lang="ru-RU" dirty="0" smtClean="0"/>
          </a:p>
          <a:p>
            <a:pPr algn="just"/>
            <a:r>
              <a:rPr lang="en-US" i="1" dirty="0" smtClean="0"/>
              <a:t>ACWP</a:t>
            </a:r>
            <a:r>
              <a:rPr lang="ru-RU" i="1" dirty="0" smtClean="0"/>
              <a:t> (</a:t>
            </a:r>
            <a:r>
              <a:rPr lang="ru-RU" dirty="0" smtClean="0"/>
              <a:t>фактическая </a:t>
            </a:r>
            <a:r>
              <a:rPr lang="ru-RU" dirty="0"/>
              <a:t>стоимость выполненных </a:t>
            </a:r>
            <a:r>
              <a:rPr lang="ru-RU" dirty="0" smtClean="0"/>
              <a:t>работ) </a:t>
            </a:r>
            <a:r>
              <a:rPr lang="ru-RU" dirty="0"/>
              <a:t>на текущую дату или количество ресурса, фактически потраченное на выполнение работ до текущей даты. </a:t>
            </a:r>
            <a:endParaRPr lang="ru-RU" dirty="0" smtClean="0"/>
          </a:p>
          <a:p>
            <a:pPr algn="just"/>
            <a:r>
              <a:rPr lang="ru-RU" dirty="0"/>
              <a:t>Основной недостаток традиционного метода заключается в том, что он не учитывает, какие работы были фактически выполнены за счет потраченных денежных средств.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95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8025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Контроль стоимости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330700" cy="5256213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Традиционный контроль стоимости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сравнению подвергаются два значения: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плановая стоимость выполненных работ или освоенный объем (EV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Earned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фактическая стоимость выполненных работ (AC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Разница между этими показателями называется отклонением по стоимости (CV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Variance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(рисунок).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рисунка видно, что фактическая стоимость выполненных работ (АС) больше плановой стоимости работ (EV) на 4000 руб. В проекте наблюдается перерасход средств на 4000 руб. (CV).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3012" name="Рисунок 4" descr="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349500"/>
            <a:ext cx="42481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4860032" y="1556792"/>
            <a:ext cx="4033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контроль стоимости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Для того чтобы правильно интерпретировать причины отклонений и вводится понятие освоенного объема - BCWP</a:t>
            </a:r>
            <a:r>
              <a:rPr lang="ru-RU" dirty="0" smtClean="0"/>
              <a:t>.</a:t>
            </a:r>
          </a:p>
          <a:p>
            <a:pPr algn="just"/>
            <a:r>
              <a:rPr lang="en-US" i="1" dirty="0" smtClean="0"/>
              <a:t>BCWP</a:t>
            </a:r>
            <a:r>
              <a:rPr lang="ru-RU" dirty="0"/>
              <a:t>– </a:t>
            </a:r>
            <a:r>
              <a:rPr lang="en-US" i="1" dirty="0" err="1"/>
              <a:t>BudgetedCostofWorkPerformed</a:t>
            </a:r>
            <a:r>
              <a:rPr lang="ru-RU" dirty="0"/>
              <a:t> – плановая стоимость фактически выполненных работ (освоенный объем).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57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Контроль стоимости проекта</a:t>
            </a: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1438"/>
            <a:ext cx="4104456" cy="551656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 освоенного объема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это совокупность инструментов, позволяющих измерить, проанализировать и спрогнозировать значения основных показателей проекта по стоимости, продолжительности и содержанию проекта. Основными показателями метода являются: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плановая стоимость выполненных работ.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фактическая стоимость выполненных работ.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(плановый объем,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Planned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— плановая стоимость запланированных работ. </a:t>
            </a:r>
            <a:endParaRPr lang="ru-RU" sz="1400" dirty="0"/>
          </a:p>
        </p:txBody>
      </p:sp>
      <p:pic>
        <p:nvPicPr>
          <p:cNvPr id="44036" name="Рисунок 4" descr="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92375"/>
            <a:ext cx="45624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4572000" y="1844675"/>
            <a:ext cx="432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метода освоенного объема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86500"/>
            <a:ext cx="2133600" cy="414338"/>
          </a:xfrm>
        </p:spPr>
        <p:txBody>
          <a:bodyPr/>
          <a:lstStyle/>
          <a:p>
            <a:pPr>
              <a:defRPr/>
            </a:pPr>
            <a:fld id="{7C956FC7-30BE-447F-AA91-04E7BF144C95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776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Arial Black" pitchFamily="34" charset="0"/>
              </a:rPr>
              <a:t>Распределение стоимости проекта в течение его жизненного цикла</a:t>
            </a:r>
            <a:r>
              <a:rPr lang="ru-RU" sz="24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88068" name="Rectangle 10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graphicFrame>
        <p:nvGraphicFramePr>
          <p:cNvPr id="880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0939139"/>
              </p:ext>
            </p:extLst>
          </p:nvPr>
        </p:nvGraphicFramePr>
        <p:xfrm>
          <a:off x="251520" y="1484784"/>
          <a:ext cx="4216400" cy="3787775"/>
        </p:xfrm>
        <a:graphic>
          <a:graphicData uri="http://schemas.openxmlformats.org/presentationml/2006/ole">
            <p:oleObj spid="_x0000_s1038" r:id="rId3" imgW="8677275" imgH="4819650" progId="">
              <p:embed/>
            </p:oleObj>
          </a:graphicData>
        </a:graphic>
      </p:graphicFrame>
      <p:pic>
        <p:nvPicPr>
          <p:cNvPr id="88070" name="Содержимое 3" descr="Рисунок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572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Прямоугольник 7"/>
          <p:cNvSpPr>
            <a:spLocks noChangeArrowheads="1"/>
          </p:cNvSpPr>
          <p:nvPr/>
        </p:nvSpPr>
        <p:spPr bwMode="auto">
          <a:xfrm>
            <a:off x="3707904" y="928687"/>
            <a:ext cx="500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Пример графического отчета по исполнению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Прямоугольник 8"/>
          <p:cNvSpPr>
            <a:spLocks noChangeArrowheads="1"/>
          </p:cNvSpPr>
          <p:nvPr/>
        </p:nvSpPr>
        <p:spPr bwMode="auto">
          <a:xfrm>
            <a:off x="4572000" y="4509120"/>
            <a:ext cx="44279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Изображены кривые, отображающие совокупные данные освоенного объема проекта, которые выше предусмотренных бюджетом и ниже предусмотренных планом работ.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22218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62056" cy="8367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itchFamily="34" charset="0"/>
              </a:rPr>
              <a:t>План управления стоимостью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67328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sz="2400" b="1" i="1" u="sng" dirty="0" smtClean="0">
                <a:latin typeface="Arial" pitchFamily="34" charset="0"/>
                <a:cs typeface="Arial" pitchFamily="34" charset="0"/>
              </a:rPr>
              <a:t>План управления стоимостью включает: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Степень точности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(например, до 100 000руб)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Единицы измерения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(человеко-дни, рубли)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Правила измерения исполнения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(контрольные точки, освоенный объем)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Контрольные пороги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величина отклонения, после которой предпринимаются корректирующие действия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Форматы отчетности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Описание процессов управления стоимостью</a:t>
            </a:r>
          </a:p>
          <a:p>
            <a:pPr marL="0" indent="36195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ходе выполнения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проекта рекомендуется проводить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уточнение оценки стоимости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отражения дополнительных деталей по мере их выявления. Точность оценки стоимости проекта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повышается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 мере </a:t>
            </a:r>
            <a:r>
              <a:rPr lang="ru-RU" sz="2400" dirty="0">
                <a:solidFill>
                  <a:srgbClr val="DF1CE4"/>
                </a:solidFill>
                <a:latin typeface="Arial" pitchFamily="34" charset="0"/>
                <a:cs typeface="Arial" pitchFamily="34" charset="0"/>
              </a:rPr>
              <a:t>продвижения проекта по жизненному циклу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36195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Оценка стоимости является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итеративным процессом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повторяющимся от фазы к фазе. Например, в фазе инициации проекта может быть получена весьма грубая оценка «порядка величины», в диапазоне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±50 %.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дальнейшем, по мере поступления информации, диапазон оценки может сузиться до </a:t>
            </a:r>
            <a:r>
              <a:rPr lang="ru-RU" sz="2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±10 </a:t>
            </a:r>
            <a:r>
              <a:rPr lang="ru-RU" sz="2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763688" cy="1547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38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Управление стоимостью: входы, инструменты и методы, выходы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C2425-B5E1-4B6D-8FE0-340D548CE471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92164" name="Рисунок 3" descr="Рисунок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0"/>
            <a:ext cx="8786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58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238125"/>
            <a:ext cx="88773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974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18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Процессы управления стоимостью проекта</a:t>
            </a:r>
          </a:p>
        </p:txBody>
      </p:sp>
      <p:pic>
        <p:nvPicPr>
          <p:cNvPr id="94211" name="Содержимое 3" descr="2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76672"/>
            <a:ext cx="9143999" cy="638132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59922-AE9E-4B38-BBD8-8CCC4773115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7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9784E-A520-4467-A41F-BB4B455552C5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30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b="1" dirty="0" smtClean="0"/>
              <a:t>Методы оценки стоимости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8291264" cy="47259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Параметрическая оценка 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Оценка по </a:t>
            </a:r>
            <a:r>
              <a:rPr lang="ru-RU" dirty="0" smtClean="0"/>
              <a:t>аналогам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Оценка «снизу вверх»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Метод </a:t>
            </a:r>
            <a:r>
              <a:rPr lang="ru-RU" dirty="0"/>
              <a:t>оценки «сверху вниз</a:t>
            </a:r>
            <a:r>
              <a:rPr lang="ru-RU" dirty="0" smtClean="0"/>
              <a:t>»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Анализ предложений исполнителей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2776"/>
            <a:ext cx="2398391" cy="3094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76672"/>
            <a:ext cx="8208912" cy="6236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Схема внедрения системы управления стоимостью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19811" name="Содержимое 3" descr="8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52736"/>
            <a:ext cx="8715375" cy="566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8D47D-A059-4181-A9F0-E3D35E79A2A8}" type="slidenum">
              <a:rPr lang="ru-RU" smtClean="0">
                <a:solidFill>
                  <a:schemeClr val="accent4">
                    <a:lumMod val="10000"/>
                  </a:schemeClr>
                </a:solidFill>
                <a:effectLst/>
              </a:rPr>
              <a:pPr>
                <a:defRPr/>
              </a:pPr>
              <a:t>32</a:t>
            </a:fld>
            <a:endParaRPr lang="ru-RU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1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/>
              <a:t>Чистая прибыль = </a:t>
            </a:r>
            <a:r>
              <a:rPr lang="ru-RU" sz="1800" dirty="0" smtClean="0"/>
              <a:t>Выручка – Себестоимость товаров – Управленческие и коммерческие расходы – прочие расходы – налоги (налог на прибыль)</a:t>
            </a:r>
          </a:p>
          <a:p>
            <a:pPr>
              <a:buNone/>
            </a:pPr>
            <a:r>
              <a:rPr lang="ru-RU" sz="1000" b="1" dirty="0" smtClean="0"/>
              <a:t>К управленческим расходам могут быть отнесены: административные расходы; содержание управленческого  персонала, не связанного непосредственно с производственным процессом; </a:t>
            </a:r>
            <a:r>
              <a:rPr lang="ru-RU" sz="1000" b="1" dirty="0" smtClean="0">
                <a:hlinkClick r:id="rId2" tooltip="амортизация (определение, описание, подробности)"/>
              </a:rPr>
              <a:t>амортизация</a:t>
            </a:r>
            <a:r>
              <a:rPr lang="ru-RU" sz="1000" b="1" dirty="0" smtClean="0"/>
              <a:t> и расходы на ремонт основных средств управленческого и общехозяйственного назначения; </a:t>
            </a:r>
            <a:r>
              <a:rPr lang="ru-RU" sz="1000" b="1" dirty="0" smtClean="0">
                <a:hlinkClick r:id="rId3" tooltip="аренда (определение, описание, подробности)"/>
              </a:rPr>
              <a:t>аренда</a:t>
            </a:r>
            <a:r>
              <a:rPr lang="ru-RU" sz="1000" b="1" dirty="0" smtClean="0"/>
              <a:t> помещений общехозяйственного назначения; расходы на информационные, аудиторские, консультационные и т.п. услуги; другие аналогичные по назначению управленческие расходы.</a:t>
            </a:r>
          </a:p>
          <a:p>
            <a:pPr>
              <a:buNone/>
            </a:pPr>
            <a:r>
              <a:rPr lang="ru-RU" sz="1000" b="1" dirty="0" smtClean="0"/>
              <a:t>Входит в коммерческие расходы: – затраты на упаковку продукции на складах; – затраты на комиссионные вознаграждения; – затраты на погрузку-разгрузку транспортных средств; – затраты на доставку и перевозок продукции; – маркетинговые затраты; – расходы на оплату труда продавцов в организации, занятых производством;  – затраты на содержание помещений для хранения готовых товаров в местах сбыта продукции; – затраты на оплату труда в торговых организациях; – представительские затраты; – затраты на страхование товаров и коммерческих рисков; – затраты на аренду складов готовой продукции и торговых помещений; – другие аналогичные расходы. </a:t>
            </a:r>
          </a:p>
          <a:p>
            <a:pPr>
              <a:buNone/>
            </a:pPr>
            <a:endParaRPr lang="ru-RU" sz="1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3600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Прибыль и финансовые результаты  </a:t>
            </a:r>
            <a:endParaRPr lang="ru-RU" sz="3200" b="1" dirty="0"/>
          </a:p>
        </p:txBody>
      </p:sp>
      <p:pic>
        <p:nvPicPr>
          <p:cNvPr id="39938" name="Picture 2" descr="Виды прибыли. Связь чистой прибыли и других типов прибы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792088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83264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Точка безубыточности</a:t>
            </a:r>
            <a:r>
              <a:rPr lang="ru-RU" dirty="0" smtClean="0"/>
              <a:t> — объем продаж при котором предприятие покрывает все свои расходы, не получая прибыли.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Формула расчета точки безубыточности</a:t>
            </a:r>
          </a:p>
          <a:p>
            <a:pPr>
              <a:buNone/>
            </a:pPr>
            <a:r>
              <a:rPr lang="ru-RU" dirty="0" smtClean="0"/>
              <a:t>Для расчета точки безубыточности надо разделить издержки на две составляющие:</a:t>
            </a:r>
          </a:p>
          <a:p>
            <a:pPr>
              <a:buNone/>
            </a:pPr>
            <a:r>
              <a:rPr lang="ru-RU" b="1" dirty="0" smtClean="0">
                <a:hlinkClick r:id="rId2"/>
              </a:rPr>
              <a:t>Переменные затраты</a:t>
            </a:r>
            <a:r>
              <a:rPr lang="ru-RU" dirty="0" smtClean="0"/>
              <a:t>  — возрастают пропорционально увеличению производства (объему реализации товаров).</a:t>
            </a:r>
          </a:p>
          <a:p>
            <a:pPr>
              <a:buNone/>
            </a:pPr>
            <a:r>
              <a:rPr lang="ru-RU" b="1" dirty="0" smtClean="0">
                <a:hlinkClick r:id="rId3"/>
              </a:rPr>
              <a:t>Постоянные затраты</a:t>
            </a:r>
            <a:r>
              <a:rPr lang="ru-RU" dirty="0" smtClean="0"/>
              <a:t>  — не зависят от количества произведенной продукции (реализованных товаров) и от того, растет или падает объем операций.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Введем обозначения:</a:t>
            </a:r>
          </a:p>
          <a:p>
            <a:pPr>
              <a:buNone/>
            </a:pPr>
            <a:r>
              <a:rPr lang="ru-RU" dirty="0" smtClean="0"/>
              <a:t>В—выручка от продаж; </a:t>
            </a:r>
          </a:p>
          <a:p>
            <a:pPr>
              <a:buNone/>
            </a:pPr>
            <a:r>
              <a:rPr lang="ru-RU" dirty="0" err="1" smtClean="0"/>
              <a:t>Рн</a:t>
            </a:r>
            <a:r>
              <a:rPr lang="ru-RU" dirty="0" smtClean="0"/>
              <a:t>—объем реализации в натуральном выражении; </a:t>
            </a:r>
          </a:p>
          <a:p>
            <a:pPr>
              <a:buNone/>
            </a:pPr>
            <a:r>
              <a:rPr lang="ru-RU" dirty="0" err="1" smtClean="0"/>
              <a:t>Зпер</a:t>
            </a:r>
            <a:r>
              <a:rPr lang="ru-RU" dirty="0" smtClean="0"/>
              <a:t>—переменные затраты. </a:t>
            </a:r>
          </a:p>
          <a:p>
            <a:pPr>
              <a:buNone/>
            </a:pPr>
            <a:r>
              <a:rPr lang="ru-RU" dirty="0" err="1" smtClean="0"/>
              <a:t>Зпост</a:t>
            </a:r>
            <a:r>
              <a:rPr lang="ru-RU" dirty="0" smtClean="0"/>
              <a:t>—постоянные затраты;  </a:t>
            </a:r>
          </a:p>
          <a:p>
            <a:pPr>
              <a:buNone/>
            </a:pPr>
            <a:r>
              <a:rPr lang="ru-RU" dirty="0" smtClean="0"/>
              <a:t>Ц—цена за ед. </a:t>
            </a:r>
          </a:p>
          <a:p>
            <a:pPr>
              <a:buNone/>
            </a:pPr>
            <a:r>
              <a:rPr lang="ru-RU" dirty="0" err="1" smtClean="0"/>
              <a:t>ЗСпер</a:t>
            </a:r>
            <a:r>
              <a:rPr lang="ru-RU" dirty="0" smtClean="0"/>
              <a:t>—средние переменные затраты (на единицу продукции).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4200" b="1" dirty="0" smtClean="0"/>
              <a:t>Формула расчета точки безубыточности в денежном выражении: </a:t>
            </a:r>
            <a:r>
              <a:rPr lang="ru-RU" sz="4200" dirty="0" smtClean="0"/>
              <a:t>(в рублях)</a:t>
            </a:r>
          </a:p>
          <a:p>
            <a:pPr algn="ctr">
              <a:buNone/>
            </a:pPr>
            <a:r>
              <a:rPr lang="ru-RU" sz="4200" dirty="0" err="1" smtClean="0"/>
              <a:t>Тбд</a:t>
            </a:r>
            <a:r>
              <a:rPr lang="ru-RU" sz="4200" dirty="0" smtClean="0"/>
              <a:t> = В*</a:t>
            </a:r>
            <a:r>
              <a:rPr lang="ru-RU" sz="4200" dirty="0" err="1" smtClean="0"/>
              <a:t>Зпост</a:t>
            </a:r>
            <a:r>
              <a:rPr lang="ru-RU" sz="4200" dirty="0" smtClean="0"/>
              <a:t>/(В - </a:t>
            </a:r>
            <a:r>
              <a:rPr lang="ru-RU" sz="4200" dirty="0" err="1" smtClean="0"/>
              <a:t>Зпер</a:t>
            </a:r>
            <a:r>
              <a:rPr lang="ru-RU" sz="4200" dirty="0" smtClean="0"/>
              <a:t>)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b="1" dirty="0" smtClean="0"/>
              <a:t>Формула расчета точки безубыточности в натуральном выражении:  </a:t>
            </a:r>
            <a:r>
              <a:rPr lang="ru-RU" sz="4200" dirty="0" smtClean="0"/>
              <a:t>(в штуках, килограммах, метрах и т.п.)</a:t>
            </a:r>
          </a:p>
          <a:p>
            <a:pPr algn="ctr">
              <a:buNone/>
            </a:pPr>
            <a:r>
              <a:rPr lang="ru-RU" sz="4200" dirty="0" err="1" smtClean="0"/>
              <a:t>Тбн</a:t>
            </a:r>
            <a:r>
              <a:rPr lang="ru-RU" sz="4200" dirty="0" smtClean="0"/>
              <a:t> = </a:t>
            </a:r>
            <a:r>
              <a:rPr lang="ru-RU" sz="4200" dirty="0" err="1" smtClean="0"/>
              <a:t>Зпост</a:t>
            </a:r>
            <a:r>
              <a:rPr lang="ru-RU" sz="4200" dirty="0" smtClean="0"/>
              <a:t> / (Ц - </a:t>
            </a:r>
            <a:r>
              <a:rPr lang="ru-RU" sz="4200" dirty="0" err="1" smtClean="0"/>
              <a:t>ЗСпер</a:t>
            </a:r>
            <a:r>
              <a:rPr lang="ru-RU" sz="4200" dirty="0" smtClean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Точка безубыточности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12068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Статистические методы оценки являются самым простым классом подходов к анализу инвестиций и инвестиционных проектов. Несмотря на свою кажущуюся простоту расчета и использования, они позволяют сделать выводы по качеству объектов инвестиций, сравнить их между собой и отсеять неэффективные.</a:t>
            </a:r>
          </a:p>
          <a:p>
            <a:pPr algn="just" fontAlgn="base">
              <a:buNone/>
            </a:pPr>
            <a:r>
              <a:rPr lang="ru-RU" b="1" dirty="0" smtClean="0"/>
              <a:t>Срок окупаемости инвестиций (</a:t>
            </a:r>
            <a:r>
              <a:rPr lang="ru-RU" b="1" dirty="0" err="1" smtClean="0"/>
              <a:t>Payback</a:t>
            </a:r>
            <a:r>
              <a:rPr lang="ru-RU" b="1" dirty="0" smtClean="0"/>
              <a:t> </a:t>
            </a:r>
            <a:r>
              <a:rPr lang="ru-RU" b="1" dirty="0" err="1" smtClean="0"/>
              <a:t>Period</a:t>
            </a:r>
            <a:r>
              <a:rPr lang="ru-RU" b="1" dirty="0" smtClean="0"/>
              <a:t>)</a:t>
            </a:r>
          </a:p>
          <a:p>
            <a:pPr algn="just">
              <a:buNone/>
            </a:pPr>
            <a:r>
              <a:rPr lang="ru-RU" b="1" dirty="0" smtClean="0"/>
              <a:t>Срок окупаемости инвестиций или инвестиционного проекта (</a:t>
            </a:r>
            <a:r>
              <a:rPr lang="ru-RU" i="1" dirty="0" smtClean="0"/>
              <a:t>англ. </a:t>
            </a:r>
            <a:r>
              <a:rPr lang="ru-RU" i="1" dirty="0" err="1" smtClean="0"/>
              <a:t>Payback</a:t>
            </a:r>
            <a:r>
              <a:rPr lang="ru-RU" i="1" dirty="0" smtClean="0"/>
              <a:t> </a:t>
            </a:r>
            <a:r>
              <a:rPr lang="ru-RU" i="1" dirty="0" err="1" smtClean="0"/>
              <a:t>Period</a:t>
            </a:r>
            <a:r>
              <a:rPr lang="ru-RU" i="1" dirty="0" smtClean="0"/>
              <a:t>, PP, период окупаемости</a:t>
            </a:r>
            <a:r>
              <a:rPr lang="ru-RU" dirty="0" smtClean="0"/>
              <a:t>) – данный коэффициент показывает период, за который окупятся первоначальные инвестиции (затраты) в инвестиционный проект. Экономический смысл данного показателя заключается в том, что бы показать срок, за который инвестор вернет обратно свои вложенные деньги (капитал).</a:t>
            </a:r>
          </a:p>
          <a:p>
            <a:pPr algn="just">
              <a:buNone/>
            </a:pPr>
            <a:r>
              <a:rPr lang="ru-RU" dirty="0" smtClean="0"/>
              <a:t> </a:t>
            </a:r>
            <a:r>
              <a:rPr lang="ru-RU" b="1" dirty="0" smtClean="0"/>
              <a:t>Формула расчета срока окупаемости инвестиций (инвестиционного проекта)</a:t>
            </a:r>
          </a:p>
          <a:p>
            <a:pPr algn="just">
              <a:buNone/>
            </a:pPr>
            <a:r>
              <a:rPr lang="ru-RU" dirty="0" smtClean="0"/>
              <a:t>где: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IC  (</a:t>
            </a:r>
            <a:r>
              <a:rPr lang="ru-RU" i="1" dirty="0" err="1" smtClean="0"/>
              <a:t>Invest</a:t>
            </a:r>
            <a:r>
              <a:rPr lang="ru-RU" dirty="0" smtClean="0"/>
              <a:t> </a:t>
            </a:r>
            <a:r>
              <a:rPr lang="ru-RU" i="1" dirty="0" err="1" smtClean="0"/>
              <a:t>Capital</a:t>
            </a:r>
            <a:r>
              <a:rPr lang="ru-RU" dirty="0" smtClean="0"/>
              <a:t>) – инвестиционный капитал, первоначальные затраты инвестора в объект вложения. В формуле в иностранной практике иногда используют понятие не инвестиционный капитал, а затраты на капитал </a:t>
            </a:r>
            <a:r>
              <a:rPr lang="ru-RU" i="1" dirty="0" smtClean="0"/>
              <a:t>(</a:t>
            </a:r>
            <a:r>
              <a:rPr lang="ru-RU" i="1" dirty="0" err="1" smtClean="0"/>
              <a:t>Cost</a:t>
            </a:r>
            <a:r>
              <a:rPr lang="ru-RU" dirty="0" smtClean="0"/>
              <a:t> </a:t>
            </a:r>
            <a:r>
              <a:rPr lang="ru-RU" i="1" dirty="0" err="1" smtClean="0"/>
              <a:t>of</a:t>
            </a:r>
            <a:r>
              <a:rPr lang="ru-RU" dirty="0" smtClean="0"/>
              <a:t> </a:t>
            </a:r>
            <a:r>
              <a:rPr lang="ru-RU" i="1" dirty="0" err="1" smtClean="0"/>
              <a:t>Capital</a:t>
            </a:r>
            <a:r>
              <a:rPr lang="ru-RU" i="1" dirty="0" smtClean="0"/>
              <a:t>, CC)</a:t>
            </a:r>
            <a:r>
              <a:rPr lang="ru-RU" dirty="0" smtClean="0"/>
              <a:t>, что по сути несет аналогичный смысл;</a:t>
            </a:r>
          </a:p>
          <a:p>
            <a:pPr algn="just">
              <a:buNone/>
            </a:pPr>
            <a:r>
              <a:rPr lang="ru-RU" dirty="0" smtClean="0"/>
              <a:t>CF (</a:t>
            </a:r>
            <a:r>
              <a:rPr lang="ru-RU" i="1" dirty="0" err="1" smtClean="0"/>
              <a:t>Cash</a:t>
            </a:r>
            <a:r>
              <a:rPr lang="ru-RU" dirty="0" smtClean="0"/>
              <a:t> </a:t>
            </a:r>
            <a:r>
              <a:rPr lang="ru-RU" i="1" dirty="0" err="1" smtClean="0"/>
              <a:t>Flow</a:t>
            </a:r>
            <a:r>
              <a:rPr lang="ru-RU" dirty="0" smtClean="0"/>
              <a:t>) – денежный поток, который создается объектом инвестиций. Под денежным потоком иногда в формулах подразумевают чистую прибыль (</a:t>
            </a:r>
            <a:r>
              <a:rPr lang="ru-RU" i="1" dirty="0" smtClean="0"/>
              <a:t>NP, </a:t>
            </a:r>
            <a:r>
              <a:rPr lang="ru-RU" i="1" dirty="0" err="1" smtClean="0"/>
              <a:t>NetProfit</a:t>
            </a:r>
            <a:r>
              <a:rPr lang="ru-RU" dirty="0" smtClean="0"/>
              <a:t>).</a:t>
            </a:r>
          </a:p>
          <a:p>
            <a:pPr algn="just">
              <a:buNone/>
            </a:pPr>
            <a:r>
              <a:rPr lang="ru-RU" dirty="0" smtClean="0"/>
              <a:t>Формулу расчета срока/период окупаемости можно расписать по-другому, такой вариант тоже часто встречается в отечественной литературе по финансам: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Следует отметить, что затраты на инвестиции представляют собой все издержки инвестора при вложении в инвестиционный проект. Денежный поток необходимо учитывать за определенные периоды (день, неделя, месяц, год). В результате период окупаемости инвестиций будет иметь аналогичную шкалу измерения.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90066"/>
          </a:xfrm>
        </p:spPr>
        <p:txBody>
          <a:bodyPr>
            <a:normAutofit/>
          </a:bodyPr>
          <a:lstStyle/>
          <a:p>
            <a:pPr fontAlgn="base"/>
            <a:r>
              <a:rPr lang="ru-RU" sz="2500" dirty="0" smtClean="0"/>
              <a:t>Срок окупаемости инвестиций (</a:t>
            </a:r>
            <a:r>
              <a:rPr lang="ru-RU" sz="2500" dirty="0" err="1" smtClean="0"/>
              <a:t>Payback</a:t>
            </a:r>
            <a:r>
              <a:rPr lang="ru-RU" sz="2500" dirty="0" smtClean="0"/>
              <a:t> </a:t>
            </a:r>
            <a:r>
              <a:rPr lang="ru-RU" sz="2500" dirty="0" err="1" smtClean="0"/>
              <a:t>Period</a:t>
            </a:r>
            <a:r>
              <a:rPr lang="ru-RU" sz="2500" dirty="0" smtClean="0"/>
              <a:t>)</a:t>
            </a:r>
          </a:p>
        </p:txBody>
      </p:sp>
      <p:pic>
        <p:nvPicPr>
          <p:cNvPr id="32773" name="Picture 5" descr="Срок окупаемости инвестиций PP. Формула расч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2828925" cy="648072"/>
          </a:xfrm>
          <a:prstGeom prst="rect">
            <a:avLst/>
          </a:prstGeom>
          <a:noFill/>
        </p:spPr>
      </p:pic>
      <p:pic>
        <p:nvPicPr>
          <p:cNvPr id="32775" name="Picture 7" descr="Коэффициент эффективности инвестиций. Срок окупаемости инвестиций. Формула расч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149080"/>
            <a:ext cx="2276475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Процессы управления стоимостью проекта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09120"/>
            <a:ext cx="3254540" cy="22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3"/>
            <a:ext cx="8385175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Arial Black" pitchFamily="34" charset="0"/>
              </a:rPr>
              <a:t>Техника оценки затрат проекта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052736"/>
            <a:ext cx="8435975" cy="54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Они могут различаться в зависимости от проекта и включают в общем случае следующие: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Определение потребностей работы в ресурсах.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Разработку сетевой модели.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Разработку структуры разбиения работ 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Оценку затрат в разрезе структуры разбиения работ.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Обсуждение СРР (структура разбиения работ) с каждым из функциональных управляющих.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Выработку основного направления действий.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Оценку затрат для каждого элемента СРР.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Согласование базовых затрат с высшим уровнем управления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Обсуждение с функциональными управляющими потребности в персонале.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Разработку схемы линейной ответственности.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Разработку детальных графиков.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Формирование суммарного отчета по затратам.</a:t>
            </a:r>
          </a:p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Включение результатов оценки затрат в документы </a:t>
            </a:r>
          </a:p>
          <a:p>
            <a:pPr marL="0" indent="0"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проекта.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BF80B-0B36-45C8-9AB6-513FE555017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1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00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Black" pitchFamily="34" charset="0"/>
              </a:rPr>
              <a:t>Сметы и бюджет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(2 уровень)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939421"/>
              </p:ext>
            </p:extLst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4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23528" y="1196752"/>
            <a:ext cx="8820472" cy="223224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Методология управления стоимостью строительства</a:t>
            </a:r>
          </a:p>
        </p:txBody>
      </p:sp>
      <p:sp>
        <p:nvSpPr>
          <p:cNvPr id="3" name="Овал 2"/>
          <p:cNvSpPr/>
          <p:nvPr/>
        </p:nvSpPr>
        <p:spPr>
          <a:xfrm>
            <a:off x="539552" y="4365104"/>
            <a:ext cx="1368152" cy="129614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Предварительная оценка ИСП</a:t>
            </a:r>
          </a:p>
        </p:txBody>
      </p:sp>
      <p:sp>
        <p:nvSpPr>
          <p:cNvPr id="4" name="Овал 3"/>
          <p:cNvSpPr/>
          <p:nvPr/>
        </p:nvSpPr>
        <p:spPr>
          <a:xfrm>
            <a:off x="7236296" y="4365104"/>
            <a:ext cx="1368152" cy="129614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Строительство</a:t>
            </a:r>
          </a:p>
        </p:txBody>
      </p:sp>
      <p:sp>
        <p:nvSpPr>
          <p:cNvPr id="5" name="Овал 4"/>
          <p:cNvSpPr/>
          <p:nvPr/>
        </p:nvSpPr>
        <p:spPr>
          <a:xfrm>
            <a:off x="5076056" y="4365104"/>
            <a:ext cx="1368152" cy="129614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Торги</a:t>
            </a:r>
          </a:p>
        </p:txBody>
      </p:sp>
      <p:sp>
        <p:nvSpPr>
          <p:cNvPr id="6" name="Овал 5"/>
          <p:cNvSpPr/>
          <p:nvPr/>
        </p:nvSpPr>
        <p:spPr>
          <a:xfrm>
            <a:off x="2843808" y="4365104"/>
            <a:ext cx="1368152" cy="129614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Проектирование</a:t>
            </a:r>
          </a:p>
        </p:txBody>
      </p:sp>
      <p:sp>
        <p:nvSpPr>
          <p:cNvPr id="13" name="Стрелка вверх 12"/>
          <p:cNvSpPr/>
          <p:nvPr/>
        </p:nvSpPr>
        <p:spPr>
          <a:xfrm rot="1706023">
            <a:off x="5868196" y="3019522"/>
            <a:ext cx="1094970" cy="156002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Цена победителя</a:t>
            </a:r>
          </a:p>
        </p:txBody>
      </p:sp>
      <p:sp>
        <p:nvSpPr>
          <p:cNvPr id="14" name="Стрелка вверх 13"/>
          <p:cNvSpPr/>
          <p:nvPr/>
        </p:nvSpPr>
        <p:spPr>
          <a:xfrm rot="1706023">
            <a:off x="3775206" y="3013589"/>
            <a:ext cx="720080" cy="137252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ПСД</a:t>
            </a:r>
          </a:p>
        </p:txBody>
      </p:sp>
      <p:sp>
        <p:nvSpPr>
          <p:cNvPr id="15" name="Стрелка вверх 14"/>
          <p:cNvSpPr/>
          <p:nvPr/>
        </p:nvSpPr>
        <p:spPr>
          <a:xfrm rot="9402016">
            <a:off x="2497756" y="3009583"/>
            <a:ext cx="1059853" cy="1465770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Задание на проектирование</a:t>
            </a:r>
          </a:p>
        </p:txBody>
      </p:sp>
      <p:sp>
        <p:nvSpPr>
          <p:cNvPr id="16" name="Стрелка вверх 15"/>
          <p:cNvSpPr/>
          <p:nvPr/>
        </p:nvSpPr>
        <p:spPr>
          <a:xfrm rot="9417177">
            <a:off x="4625015" y="2747200"/>
            <a:ext cx="1032173" cy="1638057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Мах цена  лота</a:t>
            </a:r>
          </a:p>
        </p:txBody>
      </p:sp>
      <p:sp>
        <p:nvSpPr>
          <p:cNvPr id="17" name="Стрелка вверх 16"/>
          <p:cNvSpPr/>
          <p:nvPr/>
        </p:nvSpPr>
        <p:spPr>
          <a:xfrm rot="1706023">
            <a:off x="1507126" y="3042186"/>
            <a:ext cx="868785" cy="148535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Паспорт ИСП</a:t>
            </a:r>
          </a:p>
        </p:txBody>
      </p:sp>
      <p:sp>
        <p:nvSpPr>
          <p:cNvPr id="18" name="Стрелка вверх 17"/>
          <p:cNvSpPr/>
          <p:nvPr/>
        </p:nvSpPr>
        <p:spPr>
          <a:xfrm rot="1706023">
            <a:off x="7853957" y="2313721"/>
            <a:ext cx="1248436" cy="209911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Отчеты (КС, пр.)</a:t>
            </a:r>
          </a:p>
        </p:txBody>
      </p:sp>
      <p:sp>
        <p:nvSpPr>
          <p:cNvPr id="19" name="Стрелка вверх 18"/>
          <p:cNvSpPr/>
          <p:nvPr/>
        </p:nvSpPr>
        <p:spPr>
          <a:xfrm rot="9417177">
            <a:off x="6972166" y="3011121"/>
            <a:ext cx="720080" cy="1372525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Контракт</a:t>
            </a:r>
          </a:p>
        </p:txBody>
      </p:sp>
      <p:sp>
        <p:nvSpPr>
          <p:cNvPr id="21" name="Стрелка вниз 20"/>
          <p:cNvSpPr/>
          <p:nvPr/>
        </p:nvSpPr>
        <p:spPr>
          <a:xfrm rot="20206437">
            <a:off x="439528" y="2930053"/>
            <a:ext cx="691297" cy="14607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Оценка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0" y="5300663"/>
            <a:ext cx="9144000" cy="11525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tx1"/>
                </a:solidFill>
              </a:rPr>
              <a:t>Инвестиционно</a:t>
            </a:r>
            <a:r>
              <a:rPr lang="ru-RU" sz="2800" dirty="0">
                <a:solidFill>
                  <a:schemeClr val="tx1"/>
                </a:solidFill>
              </a:rPr>
              <a:t> - строительный процесс(ИСП)</a:t>
            </a:r>
          </a:p>
        </p:txBody>
      </p:sp>
      <p:sp>
        <p:nvSpPr>
          <p:cNvPr id="87068" name="TextBox 22"/>
          <p:cNvSpPr txBox="1">
            <a:spLocks noChangeArrowheads="1"/>
          </p:cNvSpPr>
          <p:nvPr/>
        </p:nvSpPr>
        <p:spPr bwMode="auto">
          <a:xfrm>
            <a:off x="503238" y="333375"/>
            <a:ext cx="813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dirty="0">
                <a:latin typeface="Arial Black" pitchFamily="34" charset="0"/>
              </a:rPr>
              <a:t>Объекты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9B31-3FCA-40A4-AAC7-B466BDC5D8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Планирование </a:t>
            </a:r>
            <a:r>
              <a:rPr lang="ru-RU" sz="3200" dirty="0"/>
              <a:t>бюджета </a:t>
            </a:r>
            <a:r>
              <a:rPr lang="ru-RU" sz="3200" dirty="0" smtClean="0"/>
              <a:t>проекта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3464458"/>
              </p:ext>
            </p:extLst>
          </p:nvPr>
        </p:nvGraphicFramePr>
        <p:xfrm>
          <a:off x="395535" y="2780928"/>
          <a:ext cx="8136906" cy="26322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96813"/>
                <a:gridCol w="1148064"/>
                <a:gridCol w="1392029"/>
              </a:tblGrid>
              <a:tr h="5131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Допустимая погрешность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1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Концептуальная (начальная). Без использования точных данных.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-25%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+75%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8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Бюджетная. На основе информации об оборудовании, материалах. Для получения финансовых средств.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-10%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+25%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Точная (тендерная, контрольная). На основе спецификаций. Для договоров, контрактов, контроля.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-%5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+10%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26064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/>
          </a:p>
          <a:p>
            <a:pPr algn="just"/>
            <a:r>
              <a:rPr lang="ru-RU" sz="2800" i="1" dirty="0" smtClean="0"/>
              <a:t>Процесс </a:t>
            </a:r>
            <a:r>
              <a:rPr lang="ru-RU" sz="2800" i="1" dirty="0"/>
              <a:t>формирования, учета и контроля выполнения бюджетов называется </a:t>
            </a:r>
            <a:r>
              <a:rPr lang="ru-RU" sz="2800" i="1" dirty="0" smtClean="0"/>
              <a:t>бюджетированием.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060848"/>
            <a:ext cx="4742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u="sng" dirty="0" smtClean="0"/>
              <a:t>Виды  оценок стоимости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24656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584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сметы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перечень расходов, структурированный по разделам, но без привязки к календарному плану проекта.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СМЕТ, СОСТАВЛЯЕМЫХ НА РАЗНЫХ СТАДИЯХ ЖИЗНЕННОГО ЦИКЛА ПРОЕКТА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1440696"/>
              </p:ext>
            </p:extLst>
          </p:nvPr>
        </p:nvGraphicFramePr>
        <p:xfrm>
          <a:off x="395536" y="2348880"/>
          <a:ext cx="8352927" cy="4206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05348"/>
                <a:gridCol w="1744989"/>
                <a:gridCol w="1869250"/>
                <a:gridCol w="1869250"/>
                <a:gridCol w="1164090"/>
              </a:tblGrid>
              <a:tr h="556862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Стадии проекта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Стадии проекта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сметы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Назначение сметы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Погрешность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Инициация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 инвестиционных возможностей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Предварительная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жизнеспособности проекта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25-40%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155">
                <a:tc rowSpan="3"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Планирование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ТЭО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Первичная или факторная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Сравнение планируемых затрат с бюджетными ограничениями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15-25%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Начальная стадия рабочего проектирования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Приближенная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плана финансирования проекта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10-15%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рабочего проекта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Сводная смета проекта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Ценообразование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5-6%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06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1266</Words>
  <Application>Microsoft Office PowerPoint</Application>
  <PresentationFormat>Экран (4:3)</PresentationFormat>
  <Paragraphs>260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Управление стоимостью и финансами проекта</vt:lpstr>
      <vt:lpstr>«Место» подсистемы Управление стоимостью и финансами проекта</vt:lpstr>
      <vt:lpstr>Слайд 3</vt:lpstr>
      <vt:lpstr>Процессы управления стоимостью проекта</vt:lpstr>
      <vt:lpstr>Техника оценки затрат проекта </vt:lpstr>
      <vt:lpstr>Сметы и бюджет (2 уровень)</vt:lpstr>
      <vt:lpstr>Слайд 7</vt:lpstr>
      <vt:lpstr>Планирование бюджета проекта</vt:lpstr>
      <vt:lpstr>Слайд 9</vt:lpstr>
      <vt:lpstr>Разработка смет </vt:lpstr>
      <vt:lpstr>Слайд 11</vt:lpstr>
      <vt:lpstr>Слайд 12</vt:lpstr>
      <vt:lpstr>Слайд 13</vt:lpstr>
      <vt:lpstr>Разработка бюджета проекта </vt:lpstr>
      <vt:lpstr>Слайд 15</vt:lpstr>
      <vt:lpstr>Слайд 16</vt:lpstr>
      <vt:lpstr>Процесс планирования бюджета проекта включает три этапа</vt:lpstr>
      <vt:lpstr>уменьшения стоимости работ можно добиться выполнением следующих действий:</vt:lpstr>
      <vt:lpstr>Контроль бюджета проекта</vt:lpstr>
      <vt:lpstr>Контроль стоимости проекта включает:</vt:lpstr>
      <vt:lpstr>Традиционный метод контроля использует следующие показатели:</vt:lpstr>
      <vt:lpstr>Контроль стоимости проекта</vt:lpstr>
      <vt:lpstr>Слайд 23</vt:lpstr>
      <vt:lpstr>Контроль стоимости проекта</vt:lpstr>
      <vt:lpstr>Распределение стоимости проекта в течение его жизненного цикла </vt:lpstr>
      <vt:lpstr>План управления стоимостью</vt:lpstr>
      <vt:lpstr>Управление стоимостью: входы, инструменты и методы, выходы</vt:lpstr>
      <vt:lpstr>Слайд 28</vt:lpstr>
      <vt:lpstr>Процессы управления стоимостью проекта</vt:lpstr>
      <vt:lpstr>Методы оценки стоимости</vt:lpstr>
      <vt:lpstr>Слайд 31</vt:lpstr>
      <vt:lpstr>Схема внедрения системы управления стоимостью</vt:lpstr>
      <vt:lpstr>Прибыль и финансовые результаты  </vt:lpstr>
      <vt:lpstr>Точка безубыточности</vt:lpstr>
      <vt:lpstr>Срок окупаемости инвестиций (Payback Period)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5.5. Управление стоимостью и финансами проекта</dc:title>
  <dc:creator>user</dc:creator>
  <cp:lastModifiedBy>kodentseva_yv</cp:lastModifiedBy>
  <cp:revision>21</cp:revision>
  <dcterms:created xsi:type="dcterms:W3CDTF">2014-12-07T16:07:06Z</dcterms:created>
  <dcterms:modified xsi:type="dcterms:W3CDTF">2023-11-18T08:11:52Z</dcterms:modified>
</cp:coreProperties>
</file>