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84" r:id="rId3"/>
    <p:sldId id="257" r:id="rId4"/>
    <p:sldId id="285" r:id="rId5"/>
    <p:sldId id="286" r:id="rId6"/>
    <p:sldId id="258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60" r:id="rId15"/>
    <p:sldId id="297" r:id="rId16"/>
    <p:sldId id="261" r:id="rId17"/>
    <p:sldId id="262" r:id="rId18"/>
    <p:sldId id="298" r:id="rId19"/>
    <p:sldId id="299" r:id="rId20"/>
    <p:sldId id="300" r:id="rId21"/>
    <p:sldId id="301" r:id="rId22"/>
    <p:sldId id="302" r:id="rId23"/>
    <p:sldId id="304" r:id="rId24"/>
    <p:sldId id="305" r:id="rId25"/>
    <p:sldId id="345" r:id="rId26"/>
    <p:sldId id="349" r:id="rId27"/>
    <p:sldId id="350" r:id="rId28"/>
    <p:sldId id="351" r:id="rId29"/>
    <p:sldId id="352" r:id="rId30"/>
    <p:sldId id="346" r:id="rId31"/>
    <p:sldId id="347" r:id="rId32"/>
    <p:sldId id="348" r:id="rId33"/>
    <p:sldId id="313" r:id="rId34"/>
    <p:sldId id="333" r:id="rId35"/>
    <p:sldId id="334" r:id="rId36"/>
    <p:sldId id="335" r:id="rId37"/>
    <p:sldId id="314" r:id="rId38"/>
    <p:sldId id="315" r:id="rId39"/>
    <p:sldId id="337" r:id="rId40"/>
    <p:sldId id="336" r:id="rId41"/>
    <p:sldId id="344" r:id="rId42"/>
    <p:sldId id="340" r:id="rId43"/>
    <p:sldId id="341" r:id="rId44"/>
    <p:sldId id="342" r:id="rId45"/>
    <p:sldId id="343" r:id="rId46"/>
    <p:sldId id="329" r:id="rId47"/>
    <p:sldId id="270" r:id="rId48"/>
    <p:sldId id="330" r:id="rId49"/>
    <p:sldId id="331" r:id="rId5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>
      <p:cViewPr varScale="1">
        <p:scale>
          <a:sx n="110" d="100"/>
          <a:sy n="110" d="100"/>
        </p:scale>
        <p:origin x="-20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A55D5-708F-4F22-A9EB-DFE9F7574AA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0C25F-A90A-4650-900C-ECC9192A3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68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4011" y="5286929"/>
            <a:ext cx="1569988" cy="15710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8" y="1735175"/>
            <a:ext cx="6771385" cy="3854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8509" y="91567"/>
            <a:ext cx="71869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1022-DFA2-45A4-A28B-3972BA7850F0}" type="datetime1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9855">
              <a:lnSpc>
                <a:spcPts val="1240"/>
              </a:lnSpc>
            </a:pPr>
            <a:fld id="{81D60167-4931-47E6-BA6A-407CBD079E47}" type="slidenum">
              <a:rPr dirty="0"/>
              <a:pPr marL="109855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C62B-1710-4D36-B4BC-54CD15B16F91}" type="datetime1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9855">
              <a:lnSpc>
                <a:spcPts val="1240"/>
              </a:lnSpc>
            </a:pPr>
            <a:fld id="{81D60167-4931-47E6-BA6A-407CBD079E47}" type="slidenum">
              <a:rPr dirty="0"/>
              <a:pPr marL="109855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9D7E-BE7E-42DE-BDF9-29C39DD9457E}" type="datetime1">
              <a:rPr lang="en-US" smtClean="0"/>
              <a:pPr/>
              <a:t>11/25/2023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9855">
              <a:lnSpc>
                <a:spcPts val="1240"/>
              </a:lnSpc>
            </a:pPr>
            <a:fld id="{81D60167-4931-47E6-BA6A-407CBD079E47}" type="slidenum">
              <a:rPr dirty="0"/>
              <a:pPr marL="109855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E28B-1B65-472F-BB34-4C7D5AEA2855}" type="datetime1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9855">
              <a:lnSpc>
                <a:spcPts val="1240"/>
              </a:lnSpc>
            </a:pPr>
            <a:fld id="{81D60167-4931-47E6-BA6A-407CBD079E47}" type="slidenum">
              <a:rPr dirty="0"/>
              <a:pPr marL="109855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9A05-D922-4D02-A9A2-2B1436C5C4A9}" type="datetime1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9855">
              <a:lnSpc>
                <a:spcPts val="1240"/>
              </a:lnSpc>
            </a:pPr>
            <a:fld id="{81D60167-4931-47E6-BA6A-407CBD079E47}" type="slidenum">
              <a:rPr dirty="0"/>
              <a:pPr marL="109855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7984" y="2708859"/>
            <a:ext cx="5828030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259" y="1478407"/>
            <a:ext cx="6788150" cy="153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701DF-05AA-473D-9355-48C9E828F416}" type="datetime1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1443" y="6490208"/>
            <a:ext cx="3035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9855">
              <a:lnSpc>
                <a:spcPts val="1240"/>
              </a:lnSpc>
            </a:pPr>
            <a:fld id="{81D60167-4931-47E6-BA6A-407CBD079E47}" type="slidenum">
              <a:rPr dirty="0"/>
              <a:pPr marL="109855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19.png"/><Relationship Id="rId12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193405" cy="6858000"/>
            <a:chOff x="0" y="0"/>
            <a:chExt cx="81934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38066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1" y="2311907"/>
              <a:ext cx="7075932" cy="1385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5613" y="2492882"/>
              <a:ext cx="6409055" cy="936625"/>
            </a:xfrm>
            <a:custGeom>
              <a:avLst/>
              <a:gdLst/>
              <a:ahLst/>
              <a:cxnLst/>
              <a:rect l="l" t="t" r="r" b="b"/>
              <a:pathLst>
                <a:path w="6409055" h="936625">
                  <a:moveTo>
                    <a:pt x="6389751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917066"/>
                  </a:lnTo>
                  <a:lnTo>
                    <a:pt x="1494" y="924490"/>
                  </a:lnTo>
                  <a:lnTo>
                    <a:pt x="5572" y="930544"/>
                  </a:lnTo>
                  <a:lnTo>
                    <a:pt x="11626" y="934622"/>
                  </a:lnTo>
                  <a:lnTo>
                    <a:pt x="19050" y="936116"/>
                  </a:lnTo>
                  <a:lnTo>
                    <a:pt x="6389751" y="936116"/>
                  </a:lnTo>
                  <a:lnTo>
                    <a:pt x="6397120" y="934622"/>
                  </a:lnTo>
                  <a:lnTo>
                    <a:pt x="6403181" y="930544"/>
                  </a:lnTo>
                  <a:lnTo>
                    <a:pt x="6407288" y="924490"/>
                  </a:lnTo>
                  <a:lnTo>
                    <a:pt x="6408801" y="917066"/>
                  </a:lnTo>
                  <a:lnTo>
                    <a:pt x="6408801" y="19050"/>
                  </a:lnTo>
                  <a:lnTo>
                    <a:pt x="6407288" y="11626"/>
                  </a:lnTo>
                  <a:lnTo>
                    <a:pt x="6403181" y="5572"/>
                  </a:lnTo>
                  <a:lnTo>
                    <a:pt x="6397120" y="1494"/>
                  </a:lnTo>
                  <a:lnTo>
                    <a:pt x="6389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7694" y="2462019"/>
            <a:ext cx="512889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spc="-15" dirty="0" smtClean="0">
                <a:solidFill>
                  <a:srgbClr val="185F9D"/>
                </a:solidFill>
              </a:rPr>
              <a:t>Лекция </a:t>
            </a:r>
            <a:r>
              <a:rPr lang="en-US" sz="3200" spc="-15" dirty="0" smtClean="0">
                <a:solidFill>
                  <a:srgbClr val="185F9D"/>
                </a:solidFill>
              </a:rPr>
              <a:t>4</a:t>
            </a:r>
            <a:r>
              <a:rPr lang="ru-RU" sz="3200" spc="-15" dirty="0" smtClean="0">
                <a:solidFill>
                  <a:srgbClr val="185F9D"/>
                </a:solidFill>
              </a:rPr>
              <a:t> </a:t>
            </a:r>
            <a:r>
              <a:rPr lang="ru-RU" sz="3200" spc="-15" dirty="0" smtClean="0">
                <a:solidFill>
                  <a:srgbClr val="185F9D"/>
                </a:solidFill>
              </a:rPr>
              <a:t/>
            </a:r>
            <a:br>
              <a:rPr lang="ru-RU" sz="3200" spc="-15" dirty="0" smtClean="0">
                <a:solidFill>
                  <a:srgbClr val="185F9D"/>
                </a:solidFill>
              </a:rPr>
            </a:br>
            <a:r>
              <a:rPr sz="3200" spc="-15" dirty="0" err="1" smtClean="0">
                <a:solidFill>
                  <a:srgbClr val="185F9D"/>
                </a:solidFill>
              </a:rPr>
              <a:t>Управление</a:t>
            </a:r>
            <a:r>
              <a:rPr sz="3200" spc="-80" dirty="0" smtClean="0">
                <a:solidFill>
                  <a:srgbClr val="185F9D"/>
                </a:solidFill>
              </a:rPr>
              <a:t> </a:t>
            </a:r>
            <a:r>
              <a:rPr sz="3200" spc="-10" dirty="0">
                <a:solidFill>
                  <a:srgbClr val="185F9D"/>
                </a:solidFill>
              </a:rPr>
              <a:t>рисками</a:t>
            </a:r>
            <a:r>
              <a:rPr sz="3200" spc="-30" dirty="0">
                <a:solidFill>
                  <a:srgbClr val="185F9D"/>
                </a:solidFill>
              </a:rPr>
              <a:t> </a:t>
            </a:r>
            <a:r>
              <a:rPr sz="3200" dirty="0">
                <a:solidFill>
                  <a:srgbClr val="185F9D"/>
                </a:solidFill>
              </a:rPr>
              <a:t>проекта</a:t>
            </a:r>
            <a:endParaRPr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091" y="551908"/>
            <a:ext cx="7889240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Л А Н   У П Р А В Л Е Н И Я   Р И С К А М И</a:t>
            </a:r>
            <a:endParaRPr sz="2000" b="1" spc="-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  <a:p>
            <a:pPr>
              <a:spcBef>
                <a:spcPts val="60"/>
              </a:spcBef>
            </a:pPr>
            <a:endParaRPr sz="1750">
              <a:latin typeface="Segoe UI"/>
              <a:cs typeface="Segoe UI"/>
            </a:endParaRPr>
          </a:p>
          <a:p>
            <a:pPr marL="444498" indent="-287654">
              <a:buFont typeface="Microsoft Sans Serif"/>
              <a:buChar char="•"/>
              <a:tabLst>
                <a:tab pos="444498" algn="l"/>
                <a:tab pos="445132" algn="l"/>
              </a:tabLst>
            </a:pP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Контекст 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управления рисками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787395" marR="5080" lvl="1" indent="-287654">
              <a:spcBef>
                <a:spcPts val="840"/>
              </a:spcBef>
              <a:buFont typeface="Microsoft Sans Serif"/>
              <a:buChar char="•"/>
              <a:tabLst>
                <a:tab pos="787395" algn="l"/>
                <a:tab pos="788030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внутренний (цели, ресурсы, орг. структура, стандарты и политики, орг.  культура, толерантность к риску)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097597"/>
            <a:ext cx="7185025" cy="857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3" indent="-287019">
              <a:spcBef>
                <a:spcPts val="105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внешний (экономические, технологические, социо-культурные,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правовые</a:t>
            </a:r>
            <a:r>
              <a:rPr spc="-5" smtClean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pc="-5">
                <a:solidFill>
                  <a:srgbClr val="585858"/>
                </a:solidFill>
                <a:cs typeface="Calibri"/>
              </a:rPr>
              <a:t>политические, природные и пр. условия)</a:t>
            </a:r>
          </a:p>
          <a:p>
            <a:pPr marL="299083" indent="-287019">
              <a:spcBef>
                <a:spcPts val="105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140" y="2650305"/>
            <a:ext cx="8553660" cy="10541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3" indent="-287019">
              <a:spcBef>
                <a:spcPts val="844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smtClean="0">
                <a:solidFill>
                  <a:srgbClr val="585858"/>
                </a:solidFill>
                <a:latin typeface="Calibri"/>
                <a:cs typeface="Calibri"/>
              </a:rPr>
              <a:t>Цели </a:t>
            </a: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задачи 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управления рисками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99083" indent="-287019">
              <a:spcBef>
                <a:spcPts val="840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Ссылки на нормативные документы (нормативно-правовые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акты</a:t>
            </a:r>
            <a:r>
              <a:rPr spc="-5" smtClean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b="1" spc="-5" smtClean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lang="ru-RU" spc="-5">
                <a:solidFill>
                  <a:srgbClr val="585858"/>
                </a:solidFill>
                <a:latin typeface="Calibri"/>
                <a:cs typeface="Calibri"/>
              </a:rPr>
              <a:t>корпоративные политики и регламенты по УР и пр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.) 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40" y="3704440"/>
            <a:ext cx="8782260" cy="22955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3" indent="-287019">
              <a:spcBef>
                <a:spcPts val="840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Взаимосвязь </a:t>
            </a: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УР с другими процессами УП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99083" indent="-287019">
              <a:spcBef>
                <a:spcPts val="840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Методология УР (подходы, инструменты, источники данных, шаблоны)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99083" indent="-287019">
              <a:spcBef>
                <a:spcPts val="840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Распределение ролей и ответственности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99083" indent="-287019">
              <a:spcBef>
                <a:spcPts val="840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Сроки и бюджет УР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99083" indent="-287019">
              <a:spcBef>
                <a:spcPts val="840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Категории рисков (ИСР)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99083" indent="-287019">
              <a:spcBef>
                <a:spcPts val="840"/>
              </a:spcBef>
              <a:buFont typeface="Microsoft Sans Serif"/>
              <a:buChar char="•"/>
              <a:tabLst>
                <a:tab pos="299083" algn="l"/>
                <a:tab pos="299719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Отчетность и оценка УР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135" y="4346269"/>
            <a:ext cx="2522864" cy="248373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7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04800"/>
            <a:ext cx="67818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Е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Р </a:t>
            </a:r>
            <a:r>
              <a:rPr sz="20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А Р Х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Ч Е С К А Я </a:t>
            </a:r>
            <a:r>
              <a:rPr lang="ru-RU"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С Т Р У К Т У Р А </a:t>
            </a:r>
            <a:r>
              <a:rPr lang="ru-RU"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И С К О В</a:t>
            </a:r>
            <a:endParaRPr sz="2000" b="1" spc="-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404388" cy="48533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135" y="4346269"/>
            <a:ext cx="2522864" cy="248373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3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259" y="1143000"/>
            <a:ext cx="7608086" cy="38536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078255" y="6254731"/>
            <a:ext cx="28018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135" y="4346269"/>
            <a:ext cx="2522864" cy="2483739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381000" y="304800"/>
            <a:ext cx="67818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Е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Р </a:t>
            </a:r>
            <a:r>
              <a:rPr sz="20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А Р Х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Ч Е С К А Я </a:t>
            </a:r>
            <a:r>
              <a:rPr lang="ru-RU"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С Т Р У К Т У Р А </a:t>
            </a:r>
            <a:r>
              <a:rPr lang="ru-RU"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И С К О В</a:t>
            </a:r>
            <a:endParaRPr sz="2000" b="1" spc="-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9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8946" y="568995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209" y="863933"/>
            <a:ext cx="38296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  </a:t>
            </a:r>
            <a:r>
              <a:rPr sz="1400" spc="-1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  </a:t>
            </a:r>
            <a:r>
              <a:rPr sz="1400" spc="-1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1149" y="1236347"/>
            <a:ext cx="1524635" cy="689610"/>
            <a:chOff x="310641" y="537718"/>
            <a:chExt cx="1524635" cy="689610"/>
          </a:xfrm>
        </p:grpSpPr>
        <p:sp>
          <p:nvSpPr>
            <p:cNvPr id="5" name="object 5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1392681" y="0"/>
                  </a:moveTo>
                  <a:lnTo>
                    <a:pt x="111505" y="0"/>
                  </a:lnTo>
                  <a:lnTo>
                    <a:pt x="68103" y="8761"/>
                  </a:lnTo>
                  <a:lnTo>
                    <a:pt x="32659" y="32654"/>
                  </a:lnTo>
                  <a:lnTo>
                    <a:pt x="8762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2" y="600938"/>
                  </a:lnTo>
                  <a:lnTo>
                    <a:pt x="32659" y="636381"/>
                  </a:lnTo>
                  <a:lnTo>
                    <a:pt x="68103" y="660274"/>
                  </a:lnTo>
                  <a:lnTo>
                    <a:pt x="111505" y="669036"/>
                  </a:lnTo>
                  <a:lnTo>
                    <a:pt x="1392681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7" y="557530"/>
                  </a:lnTo>
                  <a:lnTo>
                    <a:pt x="1504187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0" y="111506"/>
                  </a:moveTo>
                  <a:lnTo>
                    <a:pt x="8762" y="68097"/>
                  </a:lnTo>
                  <a:lnTo>
                    <a:pt x="32659" y="32654"/>
                  </a:lnTo>
                  <a:lnTo>
                    <a:pt x="68103" y="8761"/>
                  </a:lnTo>
                  <a:lnTo>
                    <a:pt x="111505" y="0"/>
                  </a:lnTo>
                  <a:lnTo>
                    <a:pt x="1392681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7" y="111506"/>
                  </a:lnTo>
                  <a:lnTo>
                    <a:pt x="1504187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1" y="669036"/>
                  </a:lnTo>
                  <a:lnTo>
                    <a:pt x="111505" y="669036"/>
                  </a:lnTo>
                  <a:lnTo>
                    <a:pt x="68103" y="660274"/>
                  </a:lnTo>
                  <a:lnTo>
                    <a:pt x="32659" y="636381"/>
                  </a:lnTo>
                  <a:lnTo>
                    <a:pt x="8762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98030" y="1311099"/>
            <a:ext cx="104965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Планирование</a:t>
            </a:r>
            <a:endParaRPr sz="1100">
              <a:latin typeface="Arial"/>
              <a:cs typeface="Arial"/>
            </a:endParaRPr>
          </a:p>
          <a:p>
            <a:pPr marL="108585" marR="102870" algn="ctr"/>
            <a:r>
              <a:rPr sz="1100" b="1" spc="-30" dirty="0">
                <a:solidFill>
                  <a:srgbClr val="A4BABE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ния  рисками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14077" y="2044067"/>
            <a:ext cx="1588770" cy="689610"/>
            <a:chOff x="3163570" y="1345438"/>
            <a:chExt cx="1588770" cy="689610"/>
          </a:xfrm>
        </p:grpSpPr>
        <p:sp>
          <p:nvSpPr>
            <p:cNvPr id="9" name="object 9"/>
            <p:cNvSpPr/>
            <p:nvPr/>
          </p:nvSpPr>
          <p:spPr>
            <a:xfrm>
              <a:off x="3173730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1456690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529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5"/>
                  </a:lnTo>
                  <a:lnTo>
                    <a:pt x="1456690" y="669035"/>
                  </a:lnTo>
                  <a:lnTo>
                    <a:pt x="1500098" y="660274"/>
                  </a:lnTo>
                  <a:lnTo>
                    <a:pt x="1535541" y="636381"/>
                  </a:lnTo>
                  <a:lnTo>
                    <a:pt x="1559434" y="600938"/>
                  </a:lnTo>
                  <a:lnTo>
                    <a:pt x="1568195" y="557529"/>
                  </a:lnTo>
                  <a:lnTo>
                    <a:pt x="1568195" y="111505"/>
                  </a:lnTo>
                  <a:lnTo>
                    <a:pt x="1559434" y="68097"/>
                  </a:lnTo>
                  <a:lnTo>
                    <a:pt x="1535541" y="32654"/>
                  </a:lnTo>
                  <a:lnTo>
                    <a:pt x="1500098" y="8761"/>
                  </a:lnTo>
                  <a:lnTo>
                    <a:pt x="1456690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3730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0" y="111505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456690" y="0"/>
                  </a:lnTo>
                  <a:lnTo>
                    <a:pt x="1500098" y="8761"/>
                  </a:lnTo>
                  <a:lnTo>
                    <a:pt x="1535541" y="32654"/>
                  </a:lnTo>
                  <a:lnTo>
                    <a:pt x="1559434" y="68097"/>
                  </a:lnTo>
                  <a:lnTo>
                    <a:pt x="1568195" y="111505"/>
                  </a:lnTo>
                  <a:lnTo>
                    <a:pt x="1568195" y="557529"/>
                  </a:lnTo>
                  <a:lnTo>
                    <a:pt x="1559434" y="600938"/>
                  </a:lnTo>
                  <a:lnTo>
                    <a:pt x="1535541" y="636381"/>
                  </a:lnTo>
                  <a:lnTo>
                    <a:pt x="1500098" y="660274"/>
                  </a:lnTo>
                  <a:lnTo>
                    <a:pt x="1456690" y="669035"/>
                  </a:lnTo>
                  <a:lnTo>
                    <a:pt x="111506" y="669035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29"/>
                  </a:lnTo>
                  <a:lnTo>
                    <a:pt x="0" y="111505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1633" y="2202944"/>
            <a:ext cx="107188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5595" marR="5080" indent="-303530"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Идент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аци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я 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рисков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75236" y="2982851"/>
            <a:ext cx="1526540" cy="689610"/>
            <a:chOff x="4824729" y="2284222"/>
            <a:chExt cx="1526540" cy="689610"/>
          </a:xfrm>
        </p:grpSpPr>
        <p:sp>
          <p:nvSpPr>
            <p:cNvPr id="13" name="object 13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4"/>
                  </a:lnTo>
                  <a:lnTo>
                    <a:pt x="1473057" y="636381"/>
                  </a:lnTo>
                  <a:lnTo>
                    <a:pt x="1496950" y="600938"/>
                  </a:lnTo>
                  <a:lnTo>
                    <a:pt x="1505712" y="557530"/>
                  </a:lnTo>
                  <a:lnTo>
                    <a:pt x="1505712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2" y="111506"/>
                  </a:lnTo>
                  <a:lnTo>
                    <a:pt x="1505712" y="557530"/>
                  </a:lnTo>
                  <a:lnTo>
                    <a:pt x="1496950" y="600938"/>
                  </a:lnTo>
                  <a:lnTo>
                    <a:pt x="1473057" y="636381"/>
                  </a:lnTo>
                  <a:lnTo>
                    <a:pt x="1437614" y="660274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09043" y="3226184"/>
            <a:ext cx="1057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Оц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spc="-4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70464" y="3976499"/>
            <a:ext cx="1526540" cy="689610"/>
            <a:chOff x="3219957" y="3277870"/>
            <a:chExt cx="1526540" cy="689610"/>
          </a:xfrm>
        </p:grpSpPr>
        <p:sp>
          <p:nvSpPr>
            <p:cNvPr id="17" name="object 17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2"/>
                  </a:lnTo>
                  <a:lnTo>
                    <a:pt x="32654" y="636376"/>
                  </a:lnTo>
                  <a:lnTo>
                    <a:pt x="68097" y="660273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3"/>
                  </a:lnTo>
                  <a:lnTo>
                    <a:pt x="1473057" y="636376"/>
                  </a:lnTo>
                  <a:lnTo>
                    <a:pt x="1496950" y="600932"/>
                  </a:lnTo>
                  <a:lnTo>
                    <a:pt x="1505711" y="557530"/>
                  </a:lnTo>
                  <a:lnTo>
                    <a:pt x="1505711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1" y="111506"/>
                  </a:lnTo>
                  <a:lnTo>
                    <a:pt x="1505711" y="557530"/>
                  </a:lnTo>
                  <a:lnTo>
                    <a:pt x="1496950" y="600932"/>
                  </a:lnTo>
                  <a:lnTo>
                    <a:pt x="1473057" y="636376"/>
                  </a:lnTo>
                  <a:lnTo>
                    <a:pt x="1437614" y="660273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3"/>
                  </a:lnTo>
                  <a:lnTo>
                    <a:pt x="32654" y="636376"/>
                  </a:lnTo>
                  <a:lnTo>
                    <a:pt x="8761" y="600932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08591" y="4136901"/>
            <a:ext cx="10496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нир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ние 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реагирования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66278" y="3001139"/>
            <a:ext cx="1524635" cy="689610"/>
            <a:chOff x="1715770" y="2302510"/>
            <a:chExt cx="1524635" cy="689610"/>
          </a:xfrm>
        </p:grpSpPr>
        <p:sp>
          <p:nvSpPr>
            <p:cNvPr id="21" name="object 21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1392682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2682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8" y="557530"/>
                  </a:lnTo>
                  <a:lnTo>
                    <a:pt x="1504188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2682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8" y="111506"/>
                  </a:lnTo>
                  <a:lnTo>
                    <a:pt x="1504188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2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22740" y="3160906"/>
            <a:ext cx="12090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Мониторинг и </a:t>
            </a:r>
            <a:r>
              <a:rPr sz="1100" b="1" spc="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контро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ь</a:t>
            </a:r>
            <a:r>
              <a:rPr sz="1100" b="1" spc="-1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0339" y="1561213"/>
            <a:ext cx="5446395" cy="2809875"/>
            <a:chOff x="179831" y="862583"/>
            <a:chExt cx="5446395" cy="2809875"/>
          </a:xfrm>
        </p:grpSpPr>
        <p:sp>
          <p:nvSpPr>
            <p:cNvPr id="25" name="object 25"/>
            <p:cNvSpPr/>
            <p:nvPr/>
          </p:nvSpPr>
          <p:spPr>
            <a:xfrm>
              <a:off x="1824736" y="862583"/>
              <a:ext cx="3801110" cy="2809875"/>
            </a:xfrm>
            <a:custGeom>
              <a:avLst/>
              <a:gdLst/>
              <a:ahLst/>
              <a:cxnLst/>
              <a:rect l="l" t="t" r="r" b="b"/>
              <a:pathLst>
                <a:path w="3801110" h="2809875">
                  <a:moveTo>
                    <a:pt x="1316710" y="719836"/>
                  </a:moveTo>
                  <a:lnTo>
                    <a:pt x="1251966" y="719836"/>
                  </a:lnTo>
                  <a:lnTo>
                    <a:pt x="1233233" y="719836"/>
                  </a:lnTo>
                  <a:lnTo>
                    <a:pt x="1231138" y="756793"/>
                  </a:lnTo>
                  <a:lnTo>
                    <a:pt x="1316710" y="719836"/>
                  </a:lnTo>
                  <a:close/>
                </a:path>
                <a:path w="3801110" h="2809875">
                  <a:moveTo>
                    <a:pt x="1348486" y="706120"/>
                  </a:moveTo>
                  <a:lnTo>
                    <a:pt x="1237615" y="642620"/>
                  </a:lnTo>
                  <a:lnTo>
                    <a:pt x="1235468" y="680326"/>
                  </a:lnTo>
                  <a:lnTo>
                    <a:pt x="1225296" y="679577"/>
                  </a:lnTo>
                  <a:lnTo>
                    <a:pt x="1164717" y="670433"/>
                  </a:lnTo>
                  <a:lnTo>
                    <a:pt x="1105662" y="658241"/>
                  </a:lnTo>
                  <a:lnTo>
                    <a:pt x="1048385" y="642874"/>
                  </a:lnTo>
                  <a:lnTo>
                    <a:pt x="993775" y="624967"/>
                  </a:lnTo>
                  <a:lnTo>
                    <a:pt x="942086" y="604520"/>
                  </a:lnTo>
                  <a:lnTo>
                    <a:pt x="894080" y="582041"/>
                  </a:lnTo>
                  <a:lnTo>
                    <a:pt x="849884" y="557530"/>
                  </a:lnTo>
                  <a:lnTo>
                    <a:pt x="810387" y="531622"/>
                  </a:lnTo>
                  <a:lnTo>
                    <a:pt x="775843" y="504444"/>
                  </a:lnTo>
                  <a:lnTo>
                    <a:pt x="746760" y="476377"/>
                  </a:lnTo>
                  <a:lnTo>
                    <a:pt x="714756" y="433578"/>
                  </a:lnTo>
                  <a:lnTo>
                    <a:pt x="697103" y="391414"/>
                  </a:lnTo>
                  <a:lnTo>
                    <a:pt x="693420" y="361442"/>
                  </a:lnTo>
                  <a:lnTo>
                    <a:pt x="692150" y="343154"/>
                  </a:lnTo>
                  <a:lnTo>
                    <a:pt x="676148" y="289687"/>
                  </a:lnTo>
                  <a:lnTo>
                    <a:pt x="656336" y="255651"/>
                  </a:lnTo>
                  <a:lnTo>
                    <a:pt x="630174" y="223266"/>
                  </a:lnTo>
                  <a:lnTo>
                    <a:pt x="598043" y="192024"/>
                  </a:lnTo>
                  <a:lnTo>
                    <a:pt x="560832" y="162687"/>
                  </a:lnTo>
                  <a:lnTo>
                    <a:pt x="518668" y="135001"/>
                  </a:lnTo>
                  <a:lnTo>
                    <a:pt x="472059" y="109220"/>
                  </a:lnTo>
                  <a:lnTo>
                    <a:pt x="421767" y="85725"/>
                  </a:lnTo>
                  <a:lnTo>
                    <a:pt x="367919" y="64516"/>
                  </a:lnTo>
                  <a:lnTo>
                    <a:pt x="311150" y="45720"/>
                  </a:lnTo>
                  <a:lnTo>
                    <a:pt x="251968" y="29972"/>
                  </a:lnTo>
                  <a:lnTo>
                    <a:pt x="190754" y="17145"/>
                  </a:lnTo>
                  <a:lnTo>
                    <a:pt x="128016" y="7874"/>
                  </a:lnTo>
                  <a:lnTo>
                    <a:pt x="64262" y="2032"/>
                  </a:lnTo>
                  <a:lnTo>
                    <a:pt x="508" y="0"/>
                  </a:lnTo>
                  <a:lnTo>
                    <a:pt x="0" y="38100"/>
                  </a:lnTo>
                  <a:lnTo>
                    <a:pt x="31623" y="38608"/>
                  </a:lnTo>
                  <a:lnTo>
                    <a:pt x="62484" y="40132"/>
                  </a:lnTo>
                  <a:lnTo>
                    <a:pt x="123952" y="45720"/>
                  </a:lnTo>
                  <a:lnTo>
                    <a:pt x="184531" y="54864"/>
                  </a:lnTo>
                  <a:lnTo>
                    <a:pt x="243713" y="67183"/>
                  </a:lnTo>
                  <a:lnTo>
                    <a:pt x="300863" y="82423"/>
                  </a:lnTo>
                  <a:lnTo>
                    <a:pt x="355473" y="100457"/>
                  </a:lnTo>
                  <a:lnTo>
                    <a:pt x="407162" y="120904"/>
                  </a:lnTo>
                  <a:lnTo>
                    <a:pt x="455422" y="143510"/>
                  </a:lnTo>
                  <a:lnTo>
                    <a:pt x="499491" y="168021"/>
                  </a:lnTo>
                  <a:lnTo>
                    <a:pt x="539242" y="194183"/>
                  </a:lnTo>
                  <a:lnTo>
                    <a:pt x="573786" y="221488"/>
                  </a:lnTo>
                  <a:lnTo>
                    <a:pt x="602869" y="249809"/>
                  </a:lnTo>
                  <a:lnTo>
                    <a:pt x="634873" y="292862"/>
                  </a:lnTo>
                  <a:lnTo>
                    <a:pt x="652272" y="335915"/>
                  </a:lnTo>
                  <a:lnTo>
                    <a:pt x="656336" y="379857"/>
                  </a:lnTo>
                  <a:lnTo>
                    <a:pt x="659638" y="398272"/>
                  </a:lnTo>
                  <a:lnTo>
                    <a:pt x="680974" y="451358"/>
                  </a:lnTo>
                  <a:lnTo>
                    <a:pt x="704088" y="484886"/>
                  </a:lnTo>
                  <a:lnTo>
                    <a:pt x="733298" y="517017"/>
                  </a:lnTo>
                  <a:lnTo>
                    <a:pt x="768096" y="547497"/>
                  </a:lnTo>
                  <a:lnTo>
                    <a:pt x="807974" y="576199"/>
                  </a:lnTo>
                  <a:lnTo>
                    <a:pt x="852424" y="602996"/>
                  </a:lnTo>
                  <a:lnTo>
                    <a:pt x="900811" y="627761"/>
                  </a:lnTo>
                  <a:lnTo>
                    <a:pt x="953008" y="650240"/>
                  </a:lnTo>
                  <a:lnTo>
                    <a:pt x="1008380" y="670306"/>
                  </a:lnTo>
                  <a:lnTo>
                    <a:pt x="1066419" y="687578"/>
                  </a:lnTo>
                  <a:lnTo>
                    <a:pt x="1126744" y="701929"/>
                  </a:lnTo>
                  <a:lnTo>
                    <a:pt x="1188593" y="713105"/>
                  </a:lnTo>
                  <a:lnTo>
                    <a:pt x="1233309" y="718350"/>
                  </a:lnTo>
                  <a:lnTo>
                    <a:pt x="1252067" y="718350"/>
                  </a:lnTo>
                  <a:lnTo>
                    <a:pt x="1320165" y="718350"/>
                  </a:lnTo>
                  <a:lnTo>
                    <a:pt x="1348486" y="706120"/>
                  </a:lnTo>
                  <a:close/>
                </a:path>
                <a:path w="3801110" h="2809875">
                  <a:moveTo>
                    <a:pt x="1349502" y="826770"/>
                  </a:moveTo>
                  <a:lnTo>
                    <a:pt x="1324394" y="817118"/>
                  </a:lnTo>
                  <a:lnTo>
                    <a:pt x="1230249" y="780923"/>
                  </a:lnTo>
                  <a:lnTo>
                    <a:pt x="1233957" y="819619"/>
                  </a:lnTo>
                  <a:lnTo>
                    <a:pt x="1182497" y="830072"/>
                  </a:lnTo>
                  <a:lnTo>
                    <a:pt x="1117981" y="850519"/>
                  </a:lnTo>
                  <a:lnTo>
                    <a:pt x="1055370" y="876681"/>
                  </a:lnTo>
                  <a:lnTo>
                    <a:pt x="995172" y="908304"/>
                  </a:lnTo>
                  <a:lnTo>
                    <a:pt x="937895" y="944753"/>
                  </a:lnTo>
                  <a:lnTo>
                    <a:pt x="883920" y="985520"/>
                  </a:lnTo>
                  <a:lnTo>
                    <a:pt x="833882" y="1030478"/>
                  </a:lnTo>
                  <a:lnTo>
                    <a:pt x="788289" y="1078865"/>
                  </a:lnTo>
                  <a:lnTo>
                    <a:pt x="747522" y="1130427"/>
                  </a:lnTo>
                  <a:lnTo>
                    <a:pt x="712089" y="1184656"/>
                  </a:lnTo>
                  <a:lnTo>
                    <a:pt x="682752" y="1241171"/>
                  </a:lnTo>
                  <a:lnTo>
                    <a:pt x="659892" y="1299591"/>
                  </a:lnTo>
                  <a:lnTo>
                    <a:pt x="644144" y="1359281"/>
                  </a:lnTo>
                  <a:lnTo>
                    <a:pt x="636016" y="1419987"/>
                  </a:lnTo>
                  <a:lnTo>
                    <a:pt x="635000" y="1449070"/>
                  </a:lnTo>
                  <a:lnTo>
                    <a:pt x="673100" y="1450467"/>
                  </a:lnTo>
                  <a:lnTo>
                    <a:pt x="674116" y="1421384"/>
                  </a:lnTo>
                  <a:lnTo>
                    <a:pt x="677037" y="1393444"/>
                  </a:lnTo>
                  <a:lnTo>
                    <a:pt x="688213" y="1337945"/>
                  </a:lnTo>
                  <a:lnTo>
                    <a:pt x="706374" y="1283081"/>
                  </a:lnTo>
                  <a:lnTo>
                    <a:pt x="731012" y="1229360"/>
                  </a:lnTo>
                  <a:lnTo>
                    <a:pt x="761492" y="1177290"/>
                  </a:lnTo>
                  <a:lnTo>
                    <a:pt x="797687" y="1127252"/>
                  </a:lnTo>
                  <a:lnTo>
                    <a:pt x="838708" y="1079881"/>
                  </a:lnTo>
                  <a:lnTo>
                    <a:pt x="884428" y="1035431"/>
                  </a:lnTo>
                  <a:lnTo>
                    <a:pt x="934085" y="994549"/>
                  </a:lnTo>
                  <a:lnTo>
                    <a:pt x="987171" y="957580"/>
                  </a:lnTo>
                  <a:lnTo>
                    <a:pt x="1043305" y="925195"/>
                  </a:lnTo>
                  <a:lnTo>
                    <a:pt x="1101852" y="897763"/>
                  </a:lnTo>
                  <a:lnTo>
                    <a:pt x="1162304" y="875538"/>
                  </a:lnTo>
                  <a:lnTo>
                    <a:pt x="1224153" y="859282"/>
                  </a:lnTo>
                  <a:lnTo>
                    <a:pt x="1237589" y="857491"/>
                  </a:lnTo>
                  <a:lnTo>
                    <a:pt x="1241171" y="894715"/>
                  </a:lnTo>
                  <a:lnTo>
                    <a:pt x="1349502" y="826770"/>
                  </a:lnTo>
                  <a:close/>
                </a:path>
                <a:path w="3801110" h="2809875">
                  <a:moveTo>
                    <a:pt x="1407160" y="2741295"/>
                  </a:moveTo>
                  <a:lnTo>
                    <a:pt x="1337564" y="2737612"/>
                  </a:lnTo>
                  <a:lnTo>
                    <a:pt x="1269492" y="2727198"/>
                  </a:lnTo>
                  <a:lnTo>
                    <a:pt x="1202563" y="2710307"/>
                  </a:lnTo>
                  <a:lnTo>
                    <a:pt x="1137031" y="2687320"/>
                  </a:lnTo>
                  <a:lnTo>
                    <a:pt x="1073531" y="2658999"/>
                  </a:lnTo>
                  <a:lnTo>
                    <a:pt x="1012698" y="2625471"/>
                  </a:lnTo>
                  <a:lnTo>
                    <a:pt x="955167" y="2587371"/>
                  </a:lnTo>
                  <a:lnTo>
                    <a:pt x="901319" y="2545207"/>
                  </a:lnTo>
                  <a:lnTo>
                    <a:pt x="851789" y="2499360"/>
                  </a:lnTo>
                  <a:lnTo>
                    <a:pt x="807339" y="2450338"/>
                  </a:lnTo>
                  <a:lnTo>
                    <a:pt x="768223" y="2398776"/>
                  </a:lnTo>
                  <a:lnTo>
                    <a:pt x="735203" y="2345055"/>
                  </a:lnTo>
                  <a:lnTo>
                    <a:pt x="708533" y="2289556"/>
                  </a:lnTo>
                  <a:lnTo>
                    <a:pt x="689927" y="2235708"/>
                  </a:lnTo>
                  <a:lnTo>
                    <a:pt x="689305" y="2233041"/>
                  </a:lnTo>
                  <a:lnTo>
                    <a:pt x="688784" y="2229789"/>
                  </a:lnTo>
                  <a:lnTo>
                    <a:pt x="725932" y="2224786"/>
                  </a:lnTo>
                  <a:lnTo>
                    <a:pt x="716165" y="2210435"/>
                  </a:lnTo>
                  <a:lnTo>
                    <a:pt x="654050" y="2119122"/>
                  </a:lnTo>
                  <a:lnTo>
                    <a:pt x="612775" y="2240026"/>
                  </a:lnTo>
                  <a:lnTo>
                    <a:pt x="650989" y="2234882"/>
                  </a:lnTo>
                  <a:lnTo>
                    <a:pt x="652145" y="2241804"/>
                  </a:lnTo>
                  <a:lnTo>
                    <a:pt x="652399" y="2243582"/>
                  </a:lnTo>
                  <a:lnTo>
                    <a:pt x="652780" y="2244471"/>
                  </a:lnTo>
                  <a:lnTo>
                    <a:pt x="662305" y="2274951"/>
                  </a:lnTo>
                  <a:lnTo>
                    <a:pt x="687197" y="2334895"/>
                  </a:lnTo>
                  <a:lnTo>
                    <a:pt x="718947" y="2392934"/>
                  </a:lnTo>
                  <a:lnTo>
                    <a:pt x="757174" y="2448560"/>
                  </a:lnTo>
                  <a:lnTo>
                    <a:pt x="801243" y="2501519"/>
                  </a:lnTo>
                  <a:lnTo>
                    <a:pt x="850646" y="2551303"/>
                  </a:lnTo>
                  <a:lnTo>
                    <a:pt x="904748" y="2597277"/>
                  </a:lnTo>
                  <a:lnTo>
                    <a:pt x="963041" y="2639187"/>
                  </a:lnTo>
                  <a:lnTo>
                    <a:pt x="1025017" y="2676652"/>
                  </a:lnTo>
                  <a:lnTo>
                    <a:pt x="1090041" y="2708910"/>
                  </a:lnTo>
                  <a:lnTo>
                    <a:pt x="1157732" y="2735834"/>
                  </a:lnTo>
                  <a:lnTo>
                    <a:pt x="1227455" y="2756662"/>
                  </a:lnTo>
                  <a:lnTo>
                    <a:pt x="1298702" y="2771013"/>
                  </a:lnTo>
                  <a:lnTo>
                    <a:pt x="1370838" y="2778379"/>
                  </a:lnTo>
                  <a:lnTo>
                    <a:pt x="1406144" y="2779395"/>
                  </a:lnTo>
                  <a:lnTo>
                    <a:pt x="1407160" y="2741295"/>
                  </a:lnTo>
                  <a:close/>
                </a:path>
                <a:path w="3801110" h="2809875">
                  <a:moveTo>
                    <a:pt x="3782314" y="2101215"/>
                  </a:moveTo>
                  <a:lnTo>
                    <a:pt x="3744214" y="2100453"/>
                  </a:lnTo>
                  <a:lnTo>
                    <a:pt x="3743960" y="2115947"/>
                  </a:lnTo>
                  <a:lnTo>
                    <a:pt x="3743071" y="2130679"/>
                  </a:lnTo>
                  <a:lnTo>
                    <a:pt x="3736975" y="2174621"/>
                  </a:lnTo>
                  <a:lnTo>
                    <a:pt x="3725799" y="2218944"/>
                  </a:lnTo>
                  <a:lnTo>
                    <a:pt x="3703574" y="2276983"/>
                  </a:lnTo>
                  <a:lnTo>
                    <a:pt x="3673475" y="2333752"/>
                  </a:lnTo>
                  <a:lnTo>
                    <a:pt x="3636010" y="2388997"/>
                  </a:lnTo>
                  <a:lnTo>
                    <a:pt x="3591687" y="2442083"/>
                  </a:lnTo>
                  <a:lnTo>
                    <a:pt x="3541141" y="2492502"/>
                  </a:lnTo>
                  <a:lnTo>
                    <a:pt x="3485007" y="2539746"/>
                  </a:lnTo>
                  <a:lnTo>
                    <a:pt x="3423920" y="2583180"/>
                  </a:lnTo>
                  <a:lnTo>
                    <a:pt x="3358388" y="2622423"/>
                  </a:lnTo>
                  <a:lnTo>
                    <a:pt x="3324352" y="2640203"/>
                  </a:lnTo>
                  <a:lnTo>
                    <a:pt x="3289300" y="2656840"/>
                  </a:lnTo>
                  <a:lnTo>
                    <a:pt x="3253486" y="2672207"/>
                  </a:lnTo>
                  <a:lnTo>
                    <a:pt x="3217037" y="2686177"/>
                  </a:lnTo>
                  <a:lnTo>
                    <a:pt x="3180080" y="2698623"/>
                  </a:lnTo>
                  <a:lnTo>
                    <a:pt x="3142488" y="2709672"/>
                  </a:lnTo>
                  <a:lnTo>
                    <a:pt x="3104388" y="2719197"/>
                  </a:lnTo>
                  <a:lnTo>
                    <a:pt x="3066034" y="2727071"/>
                  </a:lnTo>
                  <a:lnTo>
                    <a:pt x="3027426" y="2733294"/>
                  </a:lnTo>
                  <a:lnTo>
                    <a:pt x="3023590" y="2733598"/>
                  </a:lnTo>
                  <a:lnTo>
                    <a:pt x="3021076" y="2695829"/>
                  </a:lnTo>
                  <a:lnTo>
                    <a:pt x="2910840" y="2760472"/>
                  </a:lnTo>
                  <a:lnTo>
                    <a:pt x="3028696" y="2809875"/>
                  </a:lnTo>
                  <a:lnTo>
                    <a:pt x="3026232" y="2773045"/>
                  </a:lnTo>
                  <a:lnTo>
                    <a:pt x="3026130" y="2771597"/>
                  </a:lnTo>
                  <a:lnTo>
                    <a:pt x="3033522" y="2771013"/>
                  </a:lnTo>
                  <a:lnTo>
                    <a:pt x="3073781" y="2764409"/>
                  </a:lnTo>
                  <a:lnTo>
                    <a:pt x="3113659" y="2756154"/>
                  </a:lnTo>
                  <a:lnTo>
                    <a:pt x="3153283" y="2746248"/>
                  </a:lnTo>
                  <a:lnTo>
                    <a:pt x="3192272" y="2734818"/>
                  </a:lnTo>
                  <a:lnTo>
                    <a:pt x="3230753" y="2721737"/>
                  </a:lnTo>
                  <a:lnTo>
                    <a:pt x="3268599" y="2707132"/>
                  </a:lnTo>
                  <a:lnTo>
                    <a:pt x="3305683" y="2691257"/>
                  </a:lnTo>
                  <a:lnTo>
                    <a:pt x="3342005" y="2673985"/>
                  </a:lnTo>
                  <a:lnTo>
                    <a:pt x="3377438" y="2655443"/>
                  </a:lnTo>
                  <a:lnTo>
                    <a:pt x="3411982" y="2635631"/>
                  </a:lnTo>
                  <a:lnTo>
                    <a:pt x="3445383" y="2614676"/>
                  </a:lnTo>
                  <a:lnTo>
                    <a:pt x="3477768" y="2592451"/>
                  </a:lnTo>
                  <a:lnTo>
                    <a:pt x="3509010" y="2569337"/>
                  </a:lnTo>
                  <a:lnTo>
                    <a:pt x="3538855" y="2545080"/>
                  </a:lnTo>
                  <a:lnTo>
                    <a:pt x="3594608" y="2494026"/>
                  </a:lnTo>
                  <a:lnTo>
                    <a:pt x="3644519" y="2439543"/>
                  </a:lnTo>
                  <a:lnTo>
                    <a:pt x="3687699" y="2382139"/>
                  </a:lnTo>
                  <a:lnTo>
                    <a:pt x="3723767" y="2322322"/>
                  </a:lnTo>
                  <a:lnTo>
                    <a:pt x="3751707" y="2260473"/>
                  </a:lnTo>
                  <a:lnTo>
                    <a:pt x="3771138" y="2197227"/>
                  </a:lnTo>
                  <a:lnTo>
                    <a:pt x="3779520" y="2149094"/>
                  </a:lnTo>
                  <a:lnTo>
                    <a:pt x="3782060" y="2116582"/>
                  </a:lnTo>
                  <a:lnTo>
                    <a:pt x="3782314" y="2101215"/>
                  </a:lnTo>
                  <a:close/>
                </a:path>
                <a:path w="3801110" h="2809875">
                  <a:moveTo>
                    <a:pt x="3801110" y="1308989"/>
                  </a:moveTo>
                  <a:lnTo>
                    <a:pt x="3763530" y="1315339"/>
                  </a:lnTo>
                  <a:lnTo>
                    <a:pt x="3763010" y="1312926"/>
                  </a:lnTo>
                  <a:lnTo>
                    <a:pt x="3762502" y="1311783"/>
                  </a:lnTo>
                  <a:lnTo>
                    <a:pt x="3738753" y="1254252"/>
                  </a:lnTo>
                  <a:lnTo>
                    <a:pt x="3706622" y="1198499"/>
                  </a:lnTo>
                  <a:lnTo>
                    <a:pt x="3667125" y="1144651"/>
                  </a:lnTo>
                  <a:lnTo>
                    <a:pt x="3620770" y="1093470"/>
                  </a:lnTo>
                  <a:lnTo>
                    <a:pt x="3568065" y="1045083"/>
                  </a:lnTo>
                  <a:lnTo>
                    <a:pt x="3509899" y="1000010"/>
                  </a:lnTo>
                  <a:lnTo>
                    <a:pt x="3446907" y="958469"/>
                  </a:lnTo>
                  <a:lnTo>
                    <a:pt x="3413633" y="939292"/>
                  </a:lnTo>
                  <a:lnTo>
                    <a:pt x="3379343" y="921131"/>
                  </a:lnTo>
                  <a:lnTo>
                    <a:pt x="3344164" y="904240"/>
                  </a:lnTo>
                  <a:lnTo>
                    <a:pt x="3308223" y="888365"/>
                  </a:lnTo>
                  <a:lnTo>
                    <a:pt x="3271266" y="873760"/>
                  </a:lnTo>
                  <a:lnTo>
                    <a:pt x="3233801" y="860552"/>
                  </a:lnTo>
                  <a:lnTo>
                    <a:pt x="3195574" y="848614"/>
                  </a:lnTo>
                  <a:lnTo>
                    <a:pt x="3156712" y="838073"/>
                  </a:lnTo>
                  <a:lnTo>
                    <a:pt x="3117469" y="829056"/>
                  </a:lnTo>
                  <a:lnTo>
                    <a:pt x="3077972" y="821563"/>
                  </a:lnTo>
                  <a:lnTo>
                    <a:pt x="3037967" y="815594"/>
                  </a:lnTo>
                  <a:lnTo>
                    <a:pt x="2997708" y="811149"/>
                  </a:lnTo>
                  <a:lnTo>
                    <a:pt x="2957195" y="808609"/>
                  </a:lnTo>
                  <a:lnTo>
                    <a:pt x="2917571" y="807720"/>
                  </a:lnTo>
                  <a:lnTo>
                    <a:pt x="2916809" y="845820"/>
                  </a:lnTo>
                  <a:lnTo>
                    <a:pt x="2956433" y="846709"/>
                  </a:lnTo>
                  <a:lnTo>
                    <a:pt x="2995168" y="849249"/>
                  </a:lnTo>
                  <a:lnTo>
                    <a:pt x="3033776" y="853440"/>
                  </a:lnTo>
                  <a:lnTo>
                    <a:pt x="3072257" y="859282"/>
                  </a:lnTo>
                  <a:lnTo>
                    <a:pt x="3110484" y="866394"/>
                  </a:lnTo>
                  <a:lnTo>
                    <a:pt x="3148203" y="875284"/>
                  </a:lnTo>
                  <a:lnTo>
                    <a:pt x="3185541" y="885317"/>
                  </a:lnTo>
                  <a:lnTo>
                    <a:pt x="3222371" y="896874"/>
                  </a:lnTo>
                  <a:lnTo>
                    <a:pt x="3258566" y="909701"/>
                  </a:lnTo>
                  <a:lnTo>
                    <a:pt x="3294126" y="923798"/>
                  </a:lnTo>
                  <a:lnTo>
                    <a:pt x="3362833" y="955421"/>
                  </a:lnTo>
                  <a:lnTo>
                    <a:pt x="3427857" y="991489"/>
                  </a:lnTo>
                  <a:lnTo>
                    <a:pt x="3488436" y="1031367"/>
                  </a:lnTo>
                  <a:lnTo>
                    <a:pt x="3544189" y="1074674"/>
                  </a:lnTo>
                  <a:lnTo>
                    <a:pt x="3594354" y="1120902"/>
                  </a:lnTo>
                  <a:lnTo>
                    <a:pt x="3638296" y="1169543"/>
                  </a:lnTo>
                  <a:lnTo>
                    <a:pt x="3675380" y="1220089"/>
                  </a:lnTo>
                  <a:lnTo>
                    <a:pt x="3705098" y="1272159"/>
                  </a:lnTo>
                  <a:lnTo>
                    <a:pt x="3725659" y="1321739"/>
                  </a:lnTo>
                  <a:lnTo>
                    <a:pt x="3688334" y="1328039"/>
                  </a:lnTo>
                  <a:lnTo>
                    <a:pt x="3763772" y="1431163"/>
                  </a:lnTo>
                  <a:lnTo>
                    <a:pt x="3791483" y="1340485"/>
                  </a:lnTo>
                  <a:lnTo>
                    <a:pt x="3801110" y="130898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" y="1185671"/>
              <a:ext cx="1565148" cy="11018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641335"/>
              <a:ext cx="1312164" cy="6157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1345692" y="394588"/>
                  </a:moveTo>
                  <a:lnTo>
                    <a:pt x="97536" y="394588"/>
                  </a:lnTo>
                  <a:lnTo>
                    <a:pt x="59573" y="402256"/>
                  </a:lnTo>
                  <a:lnTo>
                    <a:pt x="28570" y="423163"/>
                  </a:lnTo>
                  <a:lnTo>
                    <a:pt x="7665" y="454167"/>
                  </a:lnTo>
                  <a:lnTo>
                    <a:pt x="0" y="492125"/>
                  </a:lnTo>
                  <a:lnTo>
                    <a:pt x="0" y="882269"/>
                  </a:lnTo>
                  <a:lnTo>
                    <a:pt x="7665" y="920226"/>
                  </a:lnTo>
                  <a:lnTo>
                    <a:pt x="28570" y="951230"/>
                  </a:lnTo>
                  <a:lnTo>
                    <a:pt x="59573" y="972137"/>
                  </a:lnTo>
                  <a:lnTo>
                    <a:pt x="97536" y="979805"/>
                  </a:lnTo>
                  <a:lnTo>
                    <a:pt x="1345692" y="979805"/>
                  </a:lnTo>
                  <a:lnTo>
                    <a:pt x="1383649" y="972137"/>
                  </a:lnTo>
                  <a:lnTo>
                    <a:pt x="1414653" y="951230"/>
                  </a:lnTo>
                  <a:lnTo>
                    <a:pt x="1435560" y="920226"/>
                  </a:lnTo>
                  <a:lnTo>
                    <a:pt x="1443228" y="882269"/>
                  </a:lnTo>
                  <a:lnTo>
                    <a:pt x="1443228" y="492125"/>
                  </a:lnTo>
                  <a:lnTo>
                    <a:pt x="1435560" y="454167"/>
                  </a:lnTo>
                  <a:lnTo>
                    <a:pt x="1414653" y="423163"/>
                  </a:lnTo>
                  <a:lnTo>
                    <a:pt x="1383649" y="402256"/>
                  </a:lnTo>
                  <a:lnTo>
                    <a:pt x="1345692" y="394588"/>
                  </a:lnTo>
                  <a:close/>
                </a:path>
                <a:path w="1443355" h="979805">
                  <a:moveTo>
                    <a:pt x="809536" y="0"/>
                  </a:moveTo>
                  <a:lnTo>
                    <a:pt x="841883" y="394588"/>
                  </a:lnTo>
                  <a:lnTo>
                    <a:pt x="1202690" y="394588"/>
                  </a:lnTo>
                  <a:lnTo>
                    <a:pt x="8095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0" y="492125"/>
                  </a:moveTo>
                  <a:lnTo>
                    <a:pt x="7665" y="454167"/>
                  </a:lnTo>
                  <a:lnTo>
                    <a:pt x="28570" y="423163"/>
                  </a:lnTo>
                  <a:lnTo>
                    <a:pt x="59573" y="402256"/>
                  </a:lnTo>
                  <a:lnTo>
                    <a:pt x="97536" y="394588"/>
                  </a:lnTo>
                  <a:lnTo>
                    <a:pt x="841883" y="394588"/>
                  </a:lnTo>
                  <a:lnTo>
                    <a:pt x="809536" y="0"/>
                  </a:lnTo>
                  <a:lnTo>
                    <a:pt x="1202690" y="394588"/>
                  </a:lnTo>
                  <a:lnTo>
                    <a:pt x="1345692" y="394588"/>
                  </a:lnTo>
                  <a:lnTo>
                    <a:pt x="1383649" y="402256"/>
                  </a:lnTo>
                  <a:lnTo>
                    <a:pt x="1414653" y="423163"/>
                  </a:lnTo>
                  <a:lnTo>
                    <a:pt x="1435560" y="454167"/>
                  </a:lnTo>
                  <a:lnTo>
                    <a:pt x="1443228" y="492125"/>
                  </a:lnTo>
                  <a:lnTo>
                    <a:pt x="1443228" y="638428"/>
                  </a:lnTo>
                  <a:lnTo>
                    <a:pt x="1443228" y="882269"/>
                  </a:lnTo>
                  <a:lnTo>
                    <a:pt x="1435560" y="920226"/>
                  </a:lnTo>
                  <a:lnTo>
                    <a:pt x="1414653" y="951230"/>
                  </a:lnTo>
                  <a:lnTo>
                    <a:pt x="1383649" y="972137"/>
                  </a:lnTo>
                  <a:lnTo>
                    <a:pt x="1345692" y="979805"/>
                  </a:lnTo>
                  <a:lnTo>
                    <a:pt x="1202690" y="979805"/>
                  </a:lnTo>
                  <a:lnTo>
                    <a:pt x="841883" y="979805"/>
                  </a:lnTo>
                  <a:lnTo>
                    <a:pt x="97536" y="979805"/>
                  </a:lnTo>
                  <a:lnTo>
                    <a:pt x="59573" y="972137"/>
                  </a:lnTo>
                  <a:lnTo>
                    <a:pt x="28570" y="951230"/>
                  </a:lnTo>
                  <a:lnTo>
                    <a:pt x="7665" y="920226"/>
                  </a:lnTo>
                  <a:lnTo>
                    <a:pt x="0" y="882269"/>
                  </a:lnTo>
                  <a:lnTo>
                    <a:pt x="0" y="638428"/>
                  </a:lnTo>
                  <a:lnTo>
                    <a:pt x="0" y="49212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7860" y="2380617"/>
            <a:ext cx="11029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Методология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Шкал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ы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45951" y="1306717"/>
            <a:ext cx="2390140" cy="1003300"/>
            <a:chOff x="4695444" y="608088"/>
            <a:chExt cx="2390140" cy="10033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444" y="608088"/>
              <a:ext cx="2389631" cy="10027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696455"/>
              <a:ext cx="1874519" cy="752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260858" y="129539"/>
                  </a:moveTo>
                  <a:lnTo>
                    <a:pt x="271043" y="79134"/>
                  </a:lnTo>
                  <a:lnTo>
                    <a:pt x="298815" y="37957"/>
                  </a:lnTo>
                  <a:lnTo>
                    <a:pt x="339992" y="10185"/>
                  </a:lnTo>
                  <a:lnTo>
                    <a:pt x="390398" y="0"/>
                  </a:lnTo>
                  <a:lnTo>
                    <a:pt x="595376" y="0"/>
                  </a:lnTo>
                  <a:lnTo>
                    <a:pt x="1097153" y="0"/>
                  </a:lnTo>
                  <a:lnTo>
                    <a:pt x="2138426" y="0"/>
                  </a:lnTo>
                  <a:lnTo>
                    <a:pt x="2188831" y="10185"/>
                  </a:lnTo>
                  <a:lnTo>
                    <a:pt x="2230008" y="37957"/>
                  </a:lnTo>
                  <a:lnTo>
                    <a:pt x="2257780" y="79134"/>
                  </a:lnTo>
                  <a:lnTo>
                    <a:pt x="2267966" y="129539"/>
                  </a:lnTo>
                  <a:lnTo>
                    <a:pt x="2267966" y="453389"/>
                  </a:lnTo>
                  <a:lnTo>
                    <a:pt x="2267966" y="647700"/>
                  </a:lnTo>
                  <a:lnTo>
                    <a:pt x="2257780" y="698105"/>
                  </a:lnTo>
                  <a:lnTo>
                    <a:pt x="2230008" y="739282"/>
                  </a:lnTo>
                  <a:lnTo>
                    <a:pt x="2188831" y="767054"/>
                  </a:lnTo>
                  <a:lnTo>
                    <a:pt x="2138426" y="777239"/>
                  </a:lnTo>
                  <a:lnTo>
                    <a:pt x="1097153" y="777239"/>
                  </a:lnTo>
                  <a:lnTo>
                    <a:pt x="0" y="881126"/>
                  </a:lnTo>
                  <a:lnTo>
                    <a:pt x="595376" y="777239"/>
                  </a:lnTo>
                  <a:lnTo>
                    <a:pt x="390398" y="777239"/>
                  </a:lnTo>
                  <a:lnTo>
                    <a:pt x="339992" y="767054"/>
                  </a:lnTo>
                  <a:lnTo>
                    <a:pt x="298815" y="739282"/>
                  </a:lnTo>
                  <a:lnTo>
                    <a:pt x="271043" y="698105"/>
                  </a:lnTo>
                  <a:lnTo>
                    <a:pt x="260858" y="647700"/>
                  </a:lnTo>
                  <a:lnTo>
                    <a:pt x="260858" y="453389"/>
                  </a:lnTo>
                  <a:lnTo>
                    <a:pt x="260858" y="129539"/>
                  </a:lnTo>
                  <a:close/>
                </a:path>
              </a:pathLst>
            </a:custGeom>
            <a:ln w="19811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67897" y="1435482"/>
            <a:ext cx="166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Реестр</a:t>
            </a:r>
            <a:r>
              <a:rPr sz="9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рисков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Категории,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иерархия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Опросные</a:t>
            </a:r>
            <a:r>
              <a:rPr sz="9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листы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Шабл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оны,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иповые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списки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524586" y="3665857"/>
            <a:ext cx="2146300" cy="1130935"/>
            <a:chOff x="5974079" y="2967227"/>
            <a:chExt cx="2146300" cy="1130935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2967227"/>
              <a:ext cx="2129028" cy="11308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79" y="3355847"/>
              <a:ext cx="1737360" cy="6157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1877567" y="231647"/>
                  </a:moveTo>
                  <a:lnTo>
                    <a:pt x="129539" y="231647"/>
                  </a:lnTo>
                  <a:lnTo>
                    <a:pt x="79134" y="241833"/>
                  </a:lnTo>
                  <a:lnTo>
                    <a:pt x="37957" y="269605"/>
                  </a:lnTo>
                  <a:lnTo>
                    <a:pt x="10185" y="310782"/>
                  </a:lnTo>
                  <a:lnTo>
                    <a:pt x="0" y="361188"/>
                  </a:lnTo>
                  <a:lnTo>
                    <a:pt x="0" y="879347"/>
                  </a:lnTo>
                  <a:lnTo>
                    <a:pt x="10185" y="929769"/>
                  </a:lnTo>
                  <a:lnTo>
                    <a:pt x="37957" y="970945"/>
                  </a:lnTo>
                  <a:lnTo>
                    <a:pt x="79134" y="998707"/>
                  </a:lnTo>
                  <a:lnTo>
                    <a:pt x="129539" y="1008888"/>
                  </a:lnTo>
                  <a:lnTo>
                    <a:pt x="1877567" y="1008888"/>
                  </a:lnTo>
                  <a:lnTo>
                    <a:pt x="1927973" y="998707"/>
                  </a:lnTo>
                  <a:lnTo>
                    <a:pt x="1969150" y="970945"/>
                  </a:lnTo>
                  <a:lnTo>
                    <a:pt x="1996922" y="929769"/>
                  </a:lnTo>
                  <a:lnTo>
                    <a:pt x="2007108" y="879347"/>
                  </a:lnTo>
                  <a:lnTo>
                    <a:pt x="2007108" y="361188"/>
                  </a:lnTo>
                  <a:lnTo>
                    <a:pt x="1996922" y="310782"/>
                  </a:lnTo>
                  <a:lnTo>
                    <a:pt x="1969150" y="269605"/>
                  </a:lnTo>
                  <a:lnTo>
                    <a:pt x="1927973" y="241833"/>
                  </a:lnTo>
                  <a:lnTo>
                    <a:pt x="1877567" y="231647"/>
                  </a:lnTo>
                  <a:close/>
                </a:path>
                <a:path w="2007234" h="1009014">
                  <a:moveTo>
                    <a:pt x="9905" y="0"/>
                  </a:moveTo>
                  <a:lnTo>
                    <a:pt x="334517" y="231647"/>
                  </a:lnTo>
                  <a:lnTo>
                    <a:pt x="836294" y="231647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0" y="361188"/>
                  </a:moveTo>
                  <a:lnTo>
                    <a:pt x="10185" y="310782"/>
                  </a:lnTo>
                  <a:lnTo>
                    <a:pt x="37957" y="269605"/>
                  </a:lnTo>
                  <a:lnTo>
                    <a:pt x="79134" y="241833"/>
                  </a:lnTo>
                  <a:lnTo>
                    <a:pt x="129539" y="231647"/>
                  </a:lnTo>
                  <a:lnTo>
                    <a:pt x="334517" y="231647"/>
                  </a:lnTo>
                  <a:lnTo>
                    <a:pt x="9905" y="0"/>
                  </a:lnTo>
                  <a:lnTo>
                    <a:pt x="836294" y="231647"/>
                  </a:lnTo>
                  <a:lnTo>
                    <a:pt x="1877567" y="231647"/>
                  </a:lnTo>
                  <a:lnTo>
                    <a:pt x="1927973" y="241833"/>
                  </a:lnTo>
                  <a:lnTo>
                    <a:pt x="1969150" y="269605"/>
                  </a:lnTo>
                  <a:lnTo>
                    <a:pt x="1996922" y="310782"/>
                  </a:lnTo>
                  <a:lnTo>
                    <a:pt x="2007108" y="361188"/>
                  </a:lnTo>
                  <a:lnTo>
                    <a:pt x="2007108" y="555497"/>
                  </a:lnTo>
                  <a:lnTo>
                    <a:pt x="2007108" y="879347"/>
                  </a:lnTo>
                  <a:lnTo>
                    <a:pt x="1996922" y="929769"/>
                  </a:lnTo>
                  <a:lnTo>
                    <a:pt x="1969150" y="970945"/>
                  </a:lnTo>
                  <a:lnTo>
                    <a:pt x="1927973" y="998707"/>
                  </a:lnTo>
                  <a:lnTo>
                    <a:pt x="1877567" y="1008888"/>
                  </a:lnTo>
                  <a:lnTo>
                    <a:pt x="836294" y="1008888"/>
                  </a:lnTo>
                  <a:lnTo>
                    <a:pt x="334517" y="1008888"/>
                  </a:lnTo>
                  <a:lnTo>
                    <a:pt x="129539" y="1008888"/>
                  </a:lnTo>
                  <a:lnTo>
                    <a:pt x="79134" y="998707"/>
                  </a:lnTo>
                  <a:lnTo>
                    <a:pt x="37957" y="970945"/>
                  </a:lnTo>
                  <a:lnTo>
                    <a:pt x="10185" y="929769"/>
                  </a:lnTo>
                  <a:lnTo>
                    <a:pt x="0" y="879347"/>
                  </a:lnTo>
                  <a:lnTo>
                    <a:pt x="0" y="555497"/>
                  </a:lnTo>
                  <a:lnTo>
                    <a:pt x="0" y="361188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603072" y="4095751"/>
            <a:ext cx="15278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Кач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Ко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Ранж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ован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иск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32546" y="4436990"/>
            <a:ext cx="2178050" cy="1346200"/>
            <a:chOff x="1082039" y="3738361"/>
            <a:chExt cx="2178050" cy="134620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7" y="3738361"/>
              <a:ext cx="2159508" cy="13335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039" y="4192522"/>
              <a:ext cx="1107960" cy="89154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1092708" y="433959"/>
                  </a:moveTo>
                  <a:lnTo>
                    <a:pt x="129540" y="433959"/>
                  </a:lnTo>
                  <a:lnTo>
                    <a:pt x="79118" y="444139"/>
                  </a:lnTo>
                  <a:lnTo>
                    <a:pt x="37942" y="471901"/>
                  </a:lnTo>
                  <a:lnTo>
                    <a:pt x="10180" y="513077"/>
                  </a:lnTo>
                  <a:lnTo>
                    <a:pt x="0" y="563499"/>
                  </a:lnTo>
                  <a:lnTo>
                    <a:pt x="0" y="1081659"/>
                  </a:lnTo>
                  <a:lnTo>
                    <a:pt x="10180" y="1132080"/>
                  </a:lnTo>
                  <a:lnTo>
                    <a:pt x="37942" y="1173256"/>
                  </a:lnTo>
                  <a:lnTo>
                    <a:pt x="79118" y="1201018"/>
                  </a:lnTo>
                  <a:lnTo>
                    <a:pt x="129540" y="1211199"/>
                  </a:lnTo>
                  <a:lnTo>
                    <a:pt x="1092708" y="1211199"/>
                  </a:lnTo>
                  <a:lnTo>
                    <a:pt x="1143113" y="1201018"/>
                  </a:lnTo>
                  <a:lnTo>
                    <a:pt x="1184290" y="1173256"/>
                  </a:lnTo>
                  <a:lnTo>
                    <a:pt x="1212062" y="1132080"/>
                  </a:lnTo>
                  <a:lnTo>
                    <a:pt x="1222248" y="1081659"/>
                  </a:lnTo>
                  <a:lnTo>
                    <a:pt x="1222248" y="757809"/>
                  </a:lnTo>
                  <a:lnTo>
                    <a:pt x="1431537" y="563499"/>
                  </a:lnTo>
                  <a:lnTo>
                    <a:pt x="1222248" y="563499"/>
                  </a:lnTo>
                  <a:lnTo>
                    <a:pt x="1212062" y="513077"/>
                  </a:lnTo>
                  <a:lnTo>
                    <a:pt x="1184290" y="471901"/>
                  </a:lnTo>
                  <a:lnTo>
                    <a:pt x="1143113" y="444139"/>
                  </a:lnTo>
                  <a:lnTo>
                    <a:pt x="1092708" y="433959"/>
                  </a:lnTo>
                  <a:close/>
                </a:path>
                <a:path w="2038985" h="1211579">
                  <a:moveTo>
                    <a:pt x="2038477" y="0"/>
                  </a:moveTo>
                  <a:lnTo>
                    <a:pt x="1222248" y="563499"/>
                  </a:lnTo>
                  <a:lnTo>
                    <a:pt x="1431537" y="563499"/>
                  </a:lnTo>
                  <a:lnTo>
                    <a:pt x="20384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0" y="563499"/>
                  </a:moveTo>
                  <a:lnTo>
                    <a:pt x="10180" y="513077"/>
                  </a:lnTo>
                  <a:lnTo>
                    <a:pt x="37942" y="471901"/>
                  </a:lnTo>
                  <a:lnTo>
                    <a:pt x="79118" y="444139"/>
                  </a:lnTo>
                  <a:lnTo>
                    <a:pt x="129540" y="433959"/>
                  </a:lnTo>
                  <a:lnTo>
                    <a:pt x="712978" y="433959"/>
                  </a:lnTo>
                  <a:lnTo>
                    <a:pt x="1018540" y="433959"/>
                  </a:lnTo>
                  <a:lnTo>
                    <a:pt x="1092708" y="433959"/>
                  </a:lnTo>
                  <a:lnTo>
                    <a:pt x="1143113" y="444139"/>
                  </a:lnTo>
                  <a:lnTo>
                    <a:pt x="1184290" y="471901"/>
                  </a:lnTo>
                  <a:lnTo>
                    <a:pt x="1212062" y="513077"/>
                  </a:lnTo>
                  <a:lnTo>
                    <a:pt x="1222248" y="563499"/>
                  </a:lnTo>
                  <a:lnTo>
                    <a:pt x="2038477" y="0"/>
                  </a:lnTo>
                  <a:lnTo>
                    <a:pt x="1222248" y="757809"/>
                  </a:lnTo>
                  <a:lnTo>
                    <a:pt x="1222248" y="1081659"/>
                  </a:lnTo>
                  <a:lnTo>
                    <a:pt x="1212062" y="1132080"/>
                  </a:lnTo>
                  <a:lnTo>
                    <a:pt x="1184290" y="1173256"/>
                  </a:lnTo>
                  <a:lnTo>
                    <a:pt x="1143113" y="1201018"/>
                  </a:lnTo>
                  <a:lnTo>
                    <a:pt x="1092708" y="1211199"/>
                  </a:lnTo>
                  <a:lnTo>
                    <a:pt x="1018540" y="1211199"/>
                  </a:lnTo>
                  <a:lnTo>
                    <a:pt x="712978" y="1211199"/>
                  </a:lnTo>
                  <a:lnTo>
                    <a:pt x="129540" y="1211199"/>
                  </a:lnTo>
                  <a:lnTo>
                    <a:pt x="79118" y="1201018"/>
                  </a:lnTo>
                  <a:lnTo>
                    <a:pt x="37942" y="1173256"/>
                  </a:lnTo>
                  <a:lnTo>
                    <a:pt x="10180" y="1132080"/>
                  </a:lnTo>
                  <a:lnTo>
                    <a:pt x="0" y="1081659"/>
                  </a:lnTo>
                  <a:lnTo>
                    <a:pt x="0" y="757809"/>
                  </a:lnTo>
                  <a:lnTo>
                    <a:pt x="0" y="563499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10982" y="4932708"/>
            <a:ext cx="8991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Уклонение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Передача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Снижение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Принятие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Эскалация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009986" y="4642739"/>
            <a:ext cx="2277110" cy="1117600"/>
            <a:chOff x="3459479" y="3944110"/>
            <a:chExt cx="2277110" cy="1117600"/>
          </a:xfrm>
        </p:grpSpPr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7767" y="3944110"/>
              <a:ext cx="2258567" cy="11171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9" y="4319016"/>
              <a:ext cx="2177796" cy="61570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2007107" y="217652"/>
                  </a:moveTo>
                  <a:lnTo>
                    <a:pt x="129539" y="217652"/>
                  </a:lnTo>
                  <a:lnTo>
                    <a:pt x="79134" y="227833"/>
                  </a:lnTo>
                  <a:lnTo>
                    <a:pt x="37957" y="255595"/>
                  </a:lnTo>
                  <a:lnTo>
                    <a:pt x="10185" y="296771"/>
                  </a:lnTo>
                  <a:lnTo>
                    <a:pt x="0" y="347192"/>
                  </a:lnTo>
                  <a:lnTo>
                    <a:pt x="0" y="865352"/>
                  </a:lnTo>
                  <a:lnTo>
                    <a:pt x="10185" y="915773"/>
                  </a:lnTo>
                  <a:lnTo>
                    <a:pt x="37957" y="956949"/>
                  </a:lnTo>
                  <a:lnTo>
                    <a:pt x="79134" y="984712"/>
                  </a:lnTo>
                  <a:lnTo>
                    <a:pt x="129539" y="994892"/>
                  </a:lnTo>
                  <a:lnTo>
                    <a:pt x="2007107" y="994892"/>
                  </a:lnTo>
                  <a:lnTo>
                    <a:pt x="2057513" y="984712"/>
                  </a:lnTo>
                  <a:lnTo>
                    <a:pt x="2098690" y="956949"/>
                  </a:lnTo>
                  <a:lnTo>
                    <a:pt x="2126462" y="915773"/>
                  </a:lnTo>
                  <a:lnTo>
                    <a:pt x="2136647" y="865352"/>
                  </a:lnTo>
                  <a:lnTo>
                    <a:pt x="2136647" y="347192"/>
                  </a:lnTo>
                  <a:lnTo>
                    <a:pt x="2126462" y="296771"/>
                  </a:lnTo>
                  <a:lnTo>
                    <a:pt x="2098690" y="255595"/>
                  </a:lnTo>
                  <a:lnTo>
                    <a:pt x="2057513" y="227833"/>
                  </a:lnTo>
                  <a:lnTo>
                    <a:pt x="2007107" y="217652"/>
                  </a:lnTo>
                  <a:close/>
                </a:path>
                <a:path w="2136775" h="995045">
                  <a:moveTo>
                    <a:pt x="560196" y="0"/>
                  </a:moveTo>
                  <a:lnTo>
                    <a:pt x="356107" y="217652"/>
                  </a:lnTo>
                  <a:lnTo>
                    <a:pt x="890269" y="217652"/>
                  </a:lnTo>
                  <a:lnTo>
                    <a:pt x="5601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0" y="347192"/>
                  </a:moveTo>
                  <a:lnTo>
                    <a:pt x="10185" y="296771"/>
                  </a:lnTo>
                  <a:lnTo>
                    <a:pt x="37957" y="255595"/>
                  </a:lnTo>
                  <a:lnTo>
                    <a:pt x="79134" y="227833"/>
                  </a:lnTo>
                  <a:lnTo>
                    <a:pt x="129539" y="217652"/>
                  </a:lnTo>
                  <a:lnTo>
                    <a:pt x="356107" y="217652"/>
                  </a:lnTo>
                  <a:lnTo>
                    <a:pt x="560196" y="0"/>
                  </a:lnTo>
                  <a:lnTo>
                    <a:pt x="890269" y="217652"/>
                  </a:lnTo>
                  <a:lnTo>
                    <a:pt x="2007107" y="217652"/>
                  </a:lnTo>
                  <a:lnTo>
                    <a:pt x="2057513" y="227833"/>
                  </a:lnTo>
                  <a:lnTo>
                    <a:pt x="2098690" y="255595"/>
                  </a:lnTo>
                  <a:lnTo>
                    <a:pt x="2126462" y="296771"/>
                  </a:lnTo>
                  <a:lnTo>
                    <a:pt x="2136647" y="347192"/>
                  </a:lnTo>
                  <a:lnTo>
                    <a:pt x="2136647" y="541502"/>
                  </a:lnTo>
                  <a:lnTo>
                    <a:pt x="2136647" y="865352"/>
                  </a:lnTo>
                  <a:lnTo>
                    <a:pt x="2126462" y="915773"/>
                  </a:lnTo>
                  <a:lnTo>
                    <a:pt x="2098690" y="956949"/>
                  </a:lnTo>
                  <a:lnTo>
                    <a:pt x="2057513" y="984712"/>
                  </a:lnTo>
                  <a:lnTo>
                    <a:pt x="2007107" y="994892"/>
                  </a:lnTo>
                  <a:lnTo>
                    <a:pt x="890269" y="994892"/>
                  </a:lnTo>
                  <a:lnTo>
                    <a:pt x="356107" y="994892"/>
                  </a:lnTo>
                  <a:lnTo>
                    <a:pt x="129539" y="994892"/>
                  </a:lnTo>
                  <a:lnTo>
                    <a:pt x="79134" y="984712"/>
                  </a:lnTo>
                  <a:lnTo>
                    <a:pt x="37957" y="956949"/>
                  </a:lnTo>
                  <a:lnTo>
                    <a:pt x="10185" y="915773"/>
                  </a:lnTo>
                  <a:lnTo>
                    <a:pt x="0" y="865352"/>
                  </a:lnTo>
                  <a:lnTo>
                    <a:pt x="0" y="541502"/>
                  </a:lnTo>
                  <a:lnTo>
                    <a:pt x="0" y="347192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088728" y="5058894"/>
            <a:ext cx="19665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за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Корректировки</a:t>
            </a:r>
            <a:r>
              <a:rPr sz="900" spc="-3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плана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Оценка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стоимости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реагирования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4" name="object 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21135" y="4346269"/>
            <a:ext cx="2522864" cy="2483739"/>
          </a:xfrm>
          <a:prstGeom prst="rect">
            <a:avLst/>
          </a:prstGeom>
        </p:spPr>
      </p:pic>
      <p:sp>
        <p:nvSpPr>
          <p:cNvPr id="57" name="Номер слайда 5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13</a:t>
            </a:fld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384958" y="211992"/>
            <a:ext cx="82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ЭТАПЫ </a:t>
            </a:r>
            <a:r>
              <a:rPr lang="ru-RU" sz="32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УПРАВЛЕНИЯ </a:t>
            </a:r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РИСКАМИ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281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8083" y="4686300"/>
            <a:ext cx="2376170" cy="2171700"/>
            <a:chOff x="6768083" y="4686300"/>
            <a:chExt cx="2376170" cy="2171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4936" y="5258937"/>
              <a:ext cx="1599062" cy="1599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8083" y="4686300"/>
              <a:ext cx="1534668" cy="15346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20305" y="4869179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4" h="1080135">
                  <a:moveTo>
                    <a:pt x="540003" y="0"/>
                  </a:moveTo>
                  <a:lnTo>
                    <a:pt x="490858" y="2207"/>
                  </a:lnTo>
                  <a:lnTo>
                    <a:pt x="442948" y="8701"/>
                  </a:lnTo>
                  <a:lnTo>
                    <a:pt x="396463" y="19292"/>
                  </a:lnTo>
                  <a:lnTo>
                    <a:pt x="351595" y="33788"/>
                  </a:lnTo>
                  <a:lnTo>
                    <a:pt x="308534" y="51999"/>
                  </a:lnTo>
                  <a:lnTo>
                    <a:pt x="267471" y="73735"/>
                  </a:lnTo>
                  <a:lnTo>
                    <a:pt x="228597" y="98803"/>
                  </a:lnTo>
                  <a:lnTo>
                    <a:pt x="192102" y="127015"/>
                  </a:lnTo>
                  <a:lnTo>
                    <a:pt x="158178" y="158178"/>
                  </a:lnTo>
                  <a:lnTo>
                    <a:pt x="127015" y="192102"/>
                  </a:lnTo>
                  <a:lnTo>
                    <a:pt x="98803" y="228597"/>
                  </a:lnTo>
                  <a:lnTo>
                    <a:pt x="73735" y="267471"/>
                  </a:lnTo>
                  <a:lnTo>
                    <a:pt x="51999" y="308534"/>
                  </a:lnTo>
                  <a:lnTo>
                    <a:pt x="33788" y="351595"/>
                  </a:lnTo>
                  <a:lnTo>
                    <a:pt x="19292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4"/>
                  </a:lnTo>
                  <a:lnTo>
                    <a:pt x="2207" y="589167"/>
                  </a:lnTo>
                  <a:lnTo>
                    <a:pt x="8702" y="637093"/>
                  </a:lnTo>
                  <a:lnTo>
                    <a:pt x="19293" y="683590"/>
                  </a:lnTo>
                  <a:lnTo>
                    <a:pt x="33790" y="728470"/>
                  </a:lnTo>
                  <a:lnTo>
                    <a:pt x="52002" y="771540"/>
                  </a:lnTo>
                  <a:lnTo>
                    <a:pt x="73738" y="812610"/>
                  </a:lnTo>
                  <a:lnTo>
                    <a:pt x="98808" y="851490"/>
                  </a:lnTo>
                  <a:lnTo>
                    <a:pt x="127020" y="887989"/>
                  </a:lnTo>
                  <a:lnTo>
                    <a:pt x="158183" y="921916"/>
                  </a:lnTo>
                  <a:lnTo>
                    <a:pt x="192108" y="953082"/>
                  </a:lnTo>
                  <a:lnTo>
                    <a:pt x="228602" y="981294"/>
                  </a:lnTo>
                  <a:lnTo>
                    <a:pt x="267476" y="1006363"/>
                  </a:lnTo>
                  <a:lnTo>
                    <a:pt x="308539" y="1028099"/>
                  </a:lnTo>
                  <a:lnTo>
                    <a:pt x="351599" y="1046310"/>
                  </a:lnTo>
                  <a:lnTo>
                    <a:pt x="396467" y="1060806"/>
                  </a:lnTo>
                  <a:lnTo>
                    <a:pt x="442951" y="1071396"/>
                  </a:lnTo>
                  <a:lnTo>
                    <a:pt x="490861" y="1077889"/>
                  </a:lnTo>
                  <a:lnTo>
                    <a:pt x="540003" y="1080096"/>
                  </a:lnTo>
                  <a:lnTo>
                    <a:pt x="589170" y="1077889"/>
                  </a:lnTo>
                  <a:lnTo>
                    <a:pt x="637099" y="1071395"/>
                  </a:lnTo>
                  <a:lnTo>
                    <a:pt x="683600" y="1060805"/>
                  </a:lnTo>
                  <a:lnTo>
                    <a:pt x="728483" y="1046308"/>
                  </a:lnTo>
                  <a:lnTo>
                    <a:pt x="771556" y="1028097"/>
                  </a:lnTo>
                  <a:lnTo>
                    <a:pt x="812630" y="1006361"/>
                  </a:lnTo>
                  <a:lnTo>
                    <a:pt x="851513" y="981291"/>
                  </a:lnTo>
                  <a:lnTo>
                    <a:pt x="888015" y="953077"/>
                  </a:lnTo>
                  <a:lnTo>
                    <a:pt x="921945" y="921912"/>
                  </a:lnTo>
                  <a:lnTo>
                    <a:pt x="953112" y="887984"/>
                  </a:lnTo>
                  <a:lnTo>
                    <a:pt x="981327" y="851484"/>
                  </a:lnTo>
                  <a:lnTo>
                    <a:pt x="1006398" y="812604"/>
                  </a:lnTo>
                  <a:lnTo>
                    <a:pt x="1028134" y="771534"/>
                  </a:lnTo>
                  <a:lnTo>
                    <a:pt x="1046346" y="728464"/>
                  </a:lnTo>
                  <a:lnTo>
                    <a:pt x="1060843" y="683586"/>
                  </a:lnTo>
                  <a:lnTo>
                    <a:pt x="1071433" y="637089"/>
                  </a:lnTo>
                  <a:lnTo>
                    <a:pt x="1077927" y="589165"/>
                  </a:lnTo>
                  <a:lnTo>
                    <a:pt x="1080135" y="540004"/>
                  </a:lnTo>
                  <a:lnTo>
                    <a:pt x="1077927" y="490858"/>
                  </a:lnTo>
                  <a:lnTo>
                    <a:pt x="1071433" y="442948"/>
                  </a:lnTo>
                  <a:lnTo>
                    <a:pt x="1060842" y="396463"/>
                  </a:lnTo>
                  <a:lnTo>
                    <a:pt x="1046344" y="351595"/>
                  </a:lnTo>
                  <a:lnTo>
                    <a:pt x="1028132" y="308534"/>
                  </a:lnTo>
                  <a:lnTo>
                    <a:pt x="1006395" y="267471"/>
                  </a:lnTo>
                  <a:lnTo>
                    <a:pt x="981323" y="228597"/>
                  </a:lnTo>
                  <a:lnTo>
                    <a:pt x="953108" y="192102"/>
                  </a:lnTo>
                  <a:lnTo>
                    <a:pt x="921940" y="158178"/>
                  </a:lnTo>
                  <a:lnTo>
                    <a:pt x="888010" y="127015"/>
                  </a:lnTo>
                  <a:lnTo>
                    <a:pt x="851508" y="98803"/>
                  </a:lnTo>
                  <a:lnTo>
                    <a:pt x="812625" y="73735"/>
                  </a:lnTo>
                  <a:lnTo>
                    <a:pt x="771552" y="51999"/>
                  </a:lnTo>
                  <a:lnTo>
                    <a:pt x="728480" y="33788"/>
                  </a:lnTo>
                  <a:lnTo>
                    <a:pt x="683598" y="19292"/>
                  </a:lnTo>
                  <a:lnTo>
                    <a:pt x="637097" y="8701"/>
                  </a:lnTo>
                  <a:lnTo>
                    <a:pt x="589169" y="2207"/>
                  </a:lnTo>
                  <a:lnTo>
                    <a:pt x="54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8341" y="5229250"/>
              <a:ext cx="504050" cy="3248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20305" y="4869179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4" h="1080135">
                  <a:moveTo>
                    <a:pt x="0" y="540004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2" y="396463"/>
                  </a:lnTo>
                  <a:lnTo>
                    <a:pt x="33788" y="351595"/>
                  </a:lnTo>
                  <a:lnTo>
                    <a:pt x="51999" y="308534"/>
                  </a:lnTo>
                  <a:lnTo>
                    <a:pt x="73735" y="267471"/>
                  </a:lnTo>
                  <a:lnTo>
                    <a:pt x="98803" y="228597"/>
                  </a:lnTo>
                  <a:lnTo>
                    <a:pt x="127015" y="192102"/>
                  </a:lnTo>
                  <a:lnTo>
                    <a:pt x="158178" y="158178"/>
                  </a:lnTo>
                  <a:lnTo>
                    <a:pt x="192102" y="127015"/>
                  </a:lnTo>
                  <a:lnTo>
                    <a:pt x="228597" y="98803"/>
                  </a:lnTo>
                  <a:lnTo>
                    <a:pt x="267471" y="73735"/>
                  </a:lnTo>
                  <a:lnTo>
                    <a:pt x="308534" y="51999"/>
                  </a:lnTo>
                  <a:lnTo>
                    <a:pt x="351595" y="33788"/>
                  </a:lnTo>
                  <a:lnTo>
                    <a:pt x="396463" y="19292"/>
                  </a:lnTo>
                  <a:lnTo>
                    <a:pt x="442948" y="8701"/>
                  </a:lnTo>
                  <a:lnTo>
                    <a:pt x="490858" y="2207"/>
                  </a:lnTo>
                  <a:lnTo>
                    <a:pt x="540003" y="0"/>
                  </a:lnTo>
                  <a:lnTo>
                    <a:pt x="589169" y="2207"/>
                  </a:lnTo>
                  <a:lnTo>
                    <a:pt x="637097" y="8701"/>
                  </a:lnTo>
                  <a:lnTo>
                    <a:pt x="683598" y="19292"/>
                  </a:lnTo>
                  <a:lnTo>
                    <a:pt x="728480" y="33788"/>
                  </a:lnTo>
                  <a:lnTo>
                    <a:pt x="771552" y="51999"/>
                  </a:lnTo>
                  <a:lnTo>
                    <a:pt x="812625" y="73735"/>
                  </a:lnTo>
                  <a:lnTo>
                    <a:pt x="851508" y="98803"/>
                  </a:lnTo>
                  <a:lnTo>
                    <a:pt x="888010" y="127015"/>
                  </a:lnTo>
                  <a:lnTo>
                    <a:pt x="921940" y="158178"/>
                  </a:lnTo>
                  <a:lnTo>
                    <a:pt x="953108" y="192102"/>
                  </a:lnTo>
                  <a:lnTo>
                    <a:pt x="981323" y="228597"/>
                  </a:lnTo>
                  <a:lnTo>
                    <a:pt x="1006395" y="267471"/>
                  </a:lnTo>
                  <a:lnTo>
                    <a:pt x="1028132" y="308534"/>
                  </a:lnTo>
                  <a:lnTo>
                    <a:pt x="1046344" y="351595"/>
                  </a:lnTo>
                  <a:lnTo>
                    <a:pt x="1060842" y="396463"/>
                  </a:lnTo>
                  <a:lnTo>
                    <a:pt x="1071433" y="442948"/>
                  </a:lnTo>
                  <a:lnTo>
                    <a:pt x="1077927" y="490858"/>
                  </a:lnTo>
                  <a:lnTo>
                    <a:pt x="1080135" y="540004"/>
                  </a:lnTo>
                  <a:lnTo>
                    <a:pt x="1077927" y="589167"/>
                  </a:lnTo>
                  <a:lnTo>
                    <a:pt x="1071433" y="637093"/>
                  </a:lnTo>
                  <a:lnTo>
                    <a:pt x="1060842" y="683590"/>
                  </a:lnTo>
                  <a:lnTo>
                    <a:pt x="1046344" y="728470"/>
                  </a:lnTo>
                  <a:lnTo>
                    <a:pt x="1028132" y="771540"/>
                  </a:lnTo>
                  <a:lnTo>
                    <a:pt x="1006395" y="812610"/>
                  </a:lnTo>
                  <a:lnTo>
                    <a:pt x="981323" y="851490"/>
                  </a:lnTo>
                  <a:lnTo>
                    <a:pt x="953108" y="887989"/>
                  </a:lnTo>
                  <a:lnTo>
                    <a:pt x="921940" y="921916"/>
                  </a:lnTo>
                  <a:lnTo>
                    <a:pt x="888010" y="953082"/>
                  </a:lnTo>
                  <a:lnTo>
                    <a:pt x="851508" y="981294"/>
                  </a:lnTo>
                  <a:lnTo>
                    <a:pt x="812625" y="1006363"/>
                  </a:lnTo>
                  <a:lnTo>
                    <a:pt x="771552" y="1028099"/>
                  </a:lnTo>
                  <a:lnTo>
                    <a:pt x="728480" y="1046310"/>
                  </a:lnTo>
                  <a:lnTo>
                    <a:pt x="683598" y="1060806"/>
                  </a:lnTo>
                  <a:lnTo>
                    <a:pt x="637097" y="1071396"/>
                  </a:lnTo>
                  <a:lnTo>
                    <a:pt x="589169" y="1077889"/>
                  </a:lnTo>
                  <a:lnTo>
                    <a:pt x="540003" y="1080096"/>
                  </a:lnTo>
                  <a:lnTo>
                    <a:pt x="490858" y="1077889"/>
                  </a:lnTo>
                  <a:lnTo>
                    <a:pt x="442948" y="1071395"/>
                  </a:lnTo>
                  <a:lnTo>
                    <a:pt x="396463" y="1060805"/>
                  </a:lnTo>
                  <a:lnTo>
                    <a:pt x="351595" y="1046308"/>
                  </a:lnTo>
                  <a:lnTo>
                    <a:pt x="308534" y="1028097"/>
                  </a:lnTo>
                  <a:lnTo>
                    <a:pt x="267471" y="1006361"/>
                  </a:lnTo>
                  <a:lnTo>
                    <a:pt x="228597" y="981291"/>
                  </a:lnTo>
                  <a:lnTo>
                    <a:pt x="192102" y="953077"/>
                  </a:lnTo>
                  <a:lnTo>
                    <a:pt x="158178" y="921912"/>
                  </a:lnTo>
                  <a:lnTo>
                    <a:pt x="127015" y="887984"/>
                  </a:lnTo>
                  <a:lnTo>
                    <a:pt x="98803" y="851484"/>
                  </a:lnTo>
                  <a:lnTo>
                    <a:pt x="73735" y="812604"/>
                  </a:lnTo>
                  <a:lnTo>
                    <a:pt x="51999" y="771534"/>
                  </a:lnTo>
                  <a:lnTo>
                    <a:pt x="33788" y="728464"/>
                  </a:lnTo>
                  <a:lnTo>
                    <a:pt x="19292" y="683586"/>
                  </a:lnTo>
                  <a:lnTo>
                    <a:pt x="8701" y="637089"/>
                  </a:lnTo>
                  <a:lnTo>
                    <a:pt x="2207" y="589165"/>
                  </a:lnTo>
                  <a:lnTo>
                    <a:pt x="0" y="540004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23532" y="1124711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5541" y="91567"/>
            <a:ext cx="6556413" cy="89471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 marR="5080">
              <a:lnSpc>
                <a:spcPct val="78100"/>
              </a:lnSpc>
              <a:spcBef>
                <a:spcPts val="945"/>
              </a:spcBef>
            </a:pP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Идентификация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r>
              <a:rPr sz="3200" b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анализ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 рисков. </a:t>
            </a:r>
            <a:r>
              <a:rPr sz="3200" b="1" spc="-7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Инструменты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185F9D"/>
                </a:solidFill>
                <a:latin typeface="Calibri"/>
                <a:cs typeface="Calibri"/>
              </a:rPr>
              <a:t>методы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4226" y="1217738"/>
            <a:ext cx="8830310" cy="1341120"/>
            <a:chOff x="204226" y="1217738"/>
            <a:chExt cx="8830310" cy="13411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26" y="1217738"/>
              <a:ext cx="8830035" cy="13409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9546" y="1340738"/>
              <a:ext cx="8209280" cy="1008380"/>
            </a:xfrm>
            <a:custGeom>
              <a:avLst/>
              <a:gdLst/>
              <a:ahLst/>
              <a:cxnLst/>
              <a:rect l="l" t="t" r="r" b="b"/>
              <a:pathLst>
                <a:path w="8209280" h="1008380">
                  <a:moveTo>
                    <a:pt x="8188401" y="0"/>
                  </a:moveTo>
                  <a:lnTo>
                    <a:pt x="20523" y="0"/>
                  </a:lnTo>
                  <a:lnTo>
                    <a:pt x="12537" y="1625"/>
                  </a:lnTo>
                  <a:lnTo>
                    <a:pt x="6013" y="6048"/>
                  </a:lnTo>
                  <a:lnTo>
                    <a:pt x="1613" y="12590"/>
                  </a:lnTo>
                  <a:lnTo>
                    <a:pt x="0" y="20574"/>
                  </a:lnTo>
                  <a:lnTo>
                    <a:pt x="0" y="987678"/>
                  </a:lnTo>
                  <a:lnTo>
                    <a:pt x="1613" y="995642"/>
                  </a:lnTo>
                  <a:lnTo>
                    <a:pt x="6013" y="1002141"/>
                  </a:lnTo>
                  <a:lnTo>
                    <a:pt x="12537" y="1006520"/>
                  </a:lnTo>
                  <a:lnTo>
                    <a:pt x="20523" y="1008126"/>
                  </a:lnTo>
                  <a:lnTo>
                    <a:pt x="8188401" y="1008126"/>
                  </a:lnTo>
                  <a:lnTo>
                    <a:pt x="8196384" y="1006520"/>
                  </a:lnTo>
                  <a:lnTo>
                    <a:pt x="8202926" y="1002141"/>
                  </a:lnTo>
                  <a:lnTo>
                    <a:pt x="8207349" y="995642"/>
                  </a:lnTo>
                  <a:lnTo>
                    <a:pt x="8208975" y="987678"/>
                  </a:lnTo>
                  <a:lnTo>
                    <a:pt x="8208975" y="20574"/>
                  </a:lnTo>
                  <a:lnTo>
                    <a:pt x="8207349" y="12590"/>
                  </a:lnTo>
                  <a:lnTo>
                    <a:pt x="8202926" y="6048"/>
                  </a:lnTo>
                  <a:lnTo>
                    <a:pt x="8196384" y="1625"/>
                  </a:lnTo>
                  <a:lnTo>
                    <a:pt x="818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2406" y="1368933"/>
            <a:ext cx="7839075" cy="144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Идентификация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риска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выявление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возможных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рисковых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событий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и</a:t>
            </a:r>
            <a:r>
              <a:rPr sz="18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7E7E7E"/>
                </a:solidFill>
                <a:latin typeface="Calibri"/>
                <a:cs typeface="Calibri"/>
              </a:rPr>
              <a:t>их </a:t>
            </a:r>
            <a:r>
              <a:rPr sz="18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характеристик,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которые,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случае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возникновения,</a:t>
            </a:r>
            <a:r>
              <a:rPr sz="1800" spc="40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могут</a:t>
            </a:r>
            <a:r>
              <a:rPr sz="1800" spc="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оказать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положительное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или</a:t>
            </a:r>
            <a:r>
              <a:rPr sz="18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отрицательное</a:t>
            </a:r>
            <a:r>
              <a:rPr sz="18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влияние</a:t>
            </a:r>
            <a:r>
              <a:rPr sz="18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на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достижение</a:t>
            </a:r>
            <a:r>
              <a:rPr sz="18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целей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R="326390" algn="ctr">
              <a:lnSpc>
                <a:spcPct val="100000"/>
              </a:lnSpc>
            </a:pPr>
            <a:r>
              <a:rPr sz="1800" b="1" spc="-10" dirty="0">
                <a:solidFill>
                  <a:srgbClr val="185F9D"/>
                </a:solidFill>
                <a:latin typeface="Calibri"/>
                <a:cs typeface="Calibri"/>
              </a:rPr>
              <a:t>Инструменты </a:t>
            </a:r>
            <a:r>
              <a:rPr sz="1800" b="1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r>
              <a:rPr sz="1800" b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85F9D"/>
                </a:solidFill>
                <a:latin typeface="Calibri"/>
                <a:cs typeface="Calibri"/>
              </a:rPr>
              <a:t>методы</a:t>
            </a:r>
            <a:r>
              <a:rPr sz="1800" b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5F9D"/>
                </a:solidFill>
                <a:latin typeface="Calibri"/>
                <a:cs typeface="Calibri"/>
              </a:rPr>
              <a:t>идентификации</a:t>
            </a:r>
            <a:r>
              <a:rPr sz="1800" b="1" spc="-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5023" y="3026595"/>
            <a:ext cx="1407160" cy="1402715"/>
            <a:chOff x="355023" y="3026595"/>
            <a:chExt cx="1407160" cy="14027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023" y="3026595"/>
              <a:ext cx="1406779" cy="14022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9546" y="3140963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67" y="0"/>
                  </a:moveTo>
                  <a:lnTo>
                    <a:pt x="490910" y="2207"/>
                  </a:lnTo>
                  <a:lnTo>
                    <a:pt x="442989" y="8701"/>
                  </a:lnTo>
                  <a:lnTo>
                    <a:pt x="396495" y="19292"/>
                  </a:lnTo>
                  <a:lnTo>
                    <a:pt x="351619" y="33788"/>
                  </a:lnTo>
                  <a:lnTo>
                    <a:pt x="308552" y="51999"/>
                  </a:lnTo>
                  <a:lnTo>
                    <a:pt x="267484" y="73735"/>
                  </a:lnTo>
                  <a:lnTo>
                    <a:pt x="228606" y="98803"/>
                  </a:lnTo>
                  <a:lnTo>
                    <a:pt x="192108" y="127015"/>
                  </a:lnTo>
                  <a:lnTo>
                    <a:pt x="158181" y="158178"/>
                  </a:lnTo>
                  <a:lnTo>
                    <a:pt x="127016" y="192102"/>
                  </a:lnTo>
                  <a:lnTo>
                    <a:pt x="98804" y="228597"/>
                  </a:lnTo>
                  <a:lnTo>
                    <a:pt x="73734" y="267471"/>
                  </a:lnTo>
                  <a:lnTo>
                    <a:pt x="51999" y="308534"/>
                  </a:lnTo>
                  <a:lnTo>
                    <a:pt x="33787" y="351595"/>
                  </a:lnTo>
                  <a:lnTo>
                    <a:pt x="19291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4"/>
                  </a:lnTo>
                  <a:lnTo>
                    <a:pt x="2207" y="589169"/>
                  </a:lnTo>
                  <a:lnTo>
                    <a:pt x="8701" y="637097"/>
                  </a:lnTo>
                  <a:lnTo>
                    <a:pt x="19291" y="683598"/>
                  </a:lnTo>
                  <a:lnTo>
                    <a:pt x="33787" y="728480"/>
                  </a:lnTo>
                  <a:lnTo>
                    <a:pt x="51999" y="771552"/>
                  </a:lnTo>
                  <a:lnTo>
                    <a:pt x="73734" y="812625"/>
                  </a:lnTo>
                  <a:lnTo>
                    <a:pt x="98804" y="851508"/>
                  </a:lnTo>
                  <a:lnTo>
                    <a:pt x="127016" y="888010"/>
                  </a:lnTo>
                  <a:lnTo>
                    <a:pt x="158181" y="921940"/>
                  </a:lnTo>
                  <a:lnTo>
                    <a:pt x="192108" y="953108"/>
                  </a:lnTo>
                  <a:lnTo>
                    <a:pt x="228606" y="981323"/>
                  </a:lnTo>
                  <a:lnTo>
                    <a:pt x="267484" y="1006395"/>
                  </a:lnTo>
                  <a:lnTo>
                    <a:pt x="308552" y="1028132"/>
                  </a:lnTo>
                  <a:lnTo>
                    <a:pt x="351619" y="1046344"/>
                  </a:lnTo>
                  <a:lnTo>
                    <a:pt x="396495" y="1060842"/>
                  </a:lnTo>
                  <a:lnTo>
                    <a:pt x="442989" y="1071433"/>
                  </a:lnTo>
                  <a:lnTo>
                    <a:pt x="490910" y="1077927"/>
                  </a:lnTo>
                  <a:lnTo>
                    <a:pt x="540067" y="1080135"/>
                  </a:lnTo>
                  <a:lnTo>
                    <a:pt x="589214" y="1077927"/>
                  </a:lnTo>
                  <a:lnTo>
                    <a:pt x="637127" y="1071433"/>
                  </a:lnTo>
                  <a:lnTo>
                    <a:pt x="683613" y="1060842"/>
                  </a:lnTo>
                  <a:lnTo>
                    <a:pt x="728482" y="1046344"/>
                  </a:lnTo>
                  <a:lnTo>
                    <a:pt x="771545" y="1028132"/>
                  </a:lnTo>
                  <a:lnTo>
                    <a:pt x="812609" y="1006395"/>
                  </a:lnTo>
                  <a:lnTo>
                    <a:pt x="851484" y="981323"/>
                  </a:lnTo>
                  <a:lnTo>
                    <a:pt x="887979" y="953108"/>
                  </a:lnTo>
                  <a:lnTo>
                    <a:pt x="921904" y="921940"/>
                  </a:lnTo>
                  <a:lnTo>
                    <a:pt x="953067" y="888010"/>
                  </a:lnTo>
                  <a:lnTo>
                    <a:pt x="981279" y="851508"/>
                  </a:lnTo>
                  <a:lnTo>
                    <a:pt x="1006348" y="812625"/>
                  </a:lnTo>
                  <a:lnTo>
                    <a:pt x="1028084" y="771552"/>
                  </a:lnTo>
                  <a:lnTo>
                    <a:pt x="1046295" y="728480"/>
                  </a:lnTo>
                  <a:lnTo>
                    <a:pt x="1060791" y="683598"/>
                  </a:lnTo>
                  <a:lnTo>
                    <a:pt x="1071382" y="637097"/>
                  </a:lnTo>
                  <a:lnTo>
                    <a:pt x="1077877" y="589169"/>
                  </a:lnTo>
                  <a:lnTo>
                    <a:pt x="1080084" y="540004"/>
                  </a:lnTo>
                  <a:lnTo>
                    <a:pt x="1077877" y="490858"/>
                  </a:lnTo>
                  <a:lnTo>
                    <a:pt x="1071382" y="442948"/>
                  </a:lnTo>
                  <a:lnTo>
                    <a:pt x="1060791" y="396463"/>
                  </a:lnTo>
                  <a:lnTo>
                    <a:pt x="1046295" y="351595"/>
                  </a:lnTo>
                  <a:lnTo>
                    <a:pt x="1028084" y="308534"/>
                  </a:lnTo>
                  <a:lnTo>
                    <a:pt x="1006348" y="267471"/>
                  </a:lnTo>
                  <a:lnTo>
                    <a:pt x="981279" y="228597"/>
                  </a:lnTo>
                  <a:lnTo>
                    <a:pt x="953067" y="192102"/>
                  </a:lnTo>
                  <a:lnTo>
                    <a:pt x="921904" y="158178"/>
                  </a:lnTo>
                  <a:lnTo>
                    <a:pt x="887979" y="127015"/>
                  </a:lnTo>
                  <a:lnTo>
                    <a:pt x="851484" y="98803"/>
                  </a:lnTo>
                  <a:lnTo>
                    <a:pt x="812609" y="73735"/>
                  </a:lnTo>
                  <a:lnTo>
                    <a:pt x="771545" y="51999"/>
                  </a:lnTo>
                  <a:lnTo>
                    <a:pt x="728482" y="33788"/>
                  </a:lnTo>
                  <a:lnTo>
                    <a:pt x="683613" y="19292"/>
                  </a:lnTo>
                  <a:lnTo>
                    <a:pt x="637127" y="8701"/>
                  </a:lnTo>
                  <a:lnTo>
                    <a:pt x="589214" y="2207"/>
                  </a:lnTo>
                  <a:lnTo>
                    <a:pt x="540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573" y="3357003"/>
              <a:ext cx="648068" cy="64806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9546" y="3140963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0" y="540004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1" y="396463"/>
                  </a:lnTo>
                  <a:lnTo>
                    <a:pt x="33787" y="351595"/>
                  </a:lnTo>
                  <a:lnTo>
                    <a:pt x="51999" y="308534"/>
                  </a:lnTo>
                  <a:lnTo>
                    <a:pt x="73734" y="267471"/>
                  </a:lnTo>
                  <a:lnTo>
                    <a:pt x="98804" y="228597"/>
                  </a:lnTo>
                  <a:lnTo>
                    <a:pt x="127016" y="192102"/>
                  </a:lnTo>
                  <a:lnTo>
                    <a:pt x="158181" y="158178"/>
                  </a:lnTo>
                  <a:lnTo>
                    <a:pt x="192108" y="127015"/>
                  </a:lnTo>
                  <a:lnTo>
                    <a:pt x="228606" y="98803"/>
                  </a:lnTo>
                  <a:lnTo>
                    <a:pt x="267484" y="73735"/>
                  </a:lnTo>
                  <a:lnTo>
                    <a:pt x="308552" y="51999"/>
                  </a:lnTo>
                  <a:lnTo>
                    <a:pt x="351619" y="33788"/>
                  </a:lnTo>
                  <a:lnTo>
                    <a:pt x="396495" y="19292"/>
                  </a:lnTo>
                  <a:lnTo>
                    <a:pt x="442989" y="8701"/>
                  </a:lnTo>
                  <a:lnTo>
                    <a:pt x="490910" y="2207"/>
                  </a:lnTo>
                  <a:lnTo>
                    <a:pt x="540067" y="0"/>
                  </a:lnTo>
                  <a:lnTo>
                    <a:pt x="589214" y="2207"/>
                  </a:lnTo>
                  <a:lnTo>
                    <a:pt x="637127" y="8701"/>
                  </a:lnTo>
                  <a:lnTo>
                    <a:pt x="683613" y="19292"/>
                  </a:lnTo>
                  <a:lnTo>
                    <a:pt x="728482" y="33788"/>
                  </a:lnTo>
                  <a:lnTo>
                    <a:pt x="771545" y="51999"/>
                  </a:lnTo>
                  <a:lnTo>
                    <a:pt x="812609" y="73735"/>
                  </a:lnTo>
                  <a:lnTo>
                    <a:pt x="851484" y="98803"/>
                  </a:lnTo>
                  <a:lnTo>
                    <a:pt x="887979" y="127015"/>
                  </a:lnTo>
                  <a:lnTo>
                    <a:pt x="921904" y="158178"/>
                  </a:lnTo>
                  <a:lnTo>
                    <a:pt x="953067" y="192102"/>
                  </a:lnTo>
                  <a:lnTo>
                    <a:pt x="981279" y="228597"/>
                  </a:lnTo>
                  <a:lnTo>
                    <a:pt x="1006348" y="267471"/>
                  </a:lnTo>
                  <a:lnTo>
                    <a:pt x="1028084" y="308534"/>
                  </a:lnTo>
                  <a:lnTo>
                    <a:pt x="1046295" y="351595"/>
                  </a:lnTo>
                  <a:lnTo>
                    <a:pt x="1060791" y="396463"/>
                  </a:lnTo>
                  <a:lnTo>
                    <a:pt x="1071382" y="442948"/>
                  </a:lnTo>
                  <a:lnTo>
                    <a:pt x="1077877" y="490858"/>
                  </a:lnTo>
                  <a:lnTo>
                    <a:pt x="1080084" y="540004"/>
                  </a:lnTo>
                  <a:lnTo>
                    <a:pt x="1077877" y="589169"/>
                  </a:lnTo>
                  <a:lnTo>
                    <a:pt x="1071382" y="637097"/>
                  </a:lnTo>
                  <a:lnTo>
                    <a:pt x="1060791" y="683598"/>
                  </a:lnTo>
                  <a:lnTo>
                    <a:pt x="1046295" y="728480"/>
                  </a:lnTo>
                  <a:lnTo>
                    <a:pt x="1028084" y="771552"/>
                  </a:lnTo>
                  <a:lnTo>
                    <a:pt x="1006348" y="812625"/>
                  </a:lnTo>
                  <a:lnTo>
                    <a:pt x="981279" y="851508"/>
                  </a:lnTo>
                  <a:lnTo>
                    <a:pt x="953067" y="888010"/>
                  </a:lnTo>
                  <a:lnTo>
                    <a:pt x="921904" y="921940"/>
                  </a:lnTo>
                  <a:lnTo>
                    <a:pt x="887979" y="953108"/>
                  </a:lnTo>
                  <a:lnTo>
                    <a:pt x="851484" y="981323"/>
                  </a:lnTo>
                  <a:lnTo>
                    <a:pt x="812609" y="1006395"/>
                  </a:lnTo>
                  <a:lnTo>
                    <a:pt x="771545" y="1028132"/>
                  </a:lnTo>
                  <a:lnTo>
                    <a:pt x="728482" y="1046344"/>
                  </a:lnTo>
                  <a:lnTo>
                    <a:pt x="683613" y="1060842"/>
                  </a:lnTo>
                  <a:lnTo>
                    <a:pt x="637127" y="1071433"/>
                  </a:lnTo>
                  <a:lnTo>
                    <a:pt x="589214" y="1077927"/>
                  </a:lnTo>
                  <a:lnTo>
                    <a:pt x="540067" y="1080135"/>
                  </a:lnTo>
                  <a:lnTo>
                    <a:pt x="490910" y="1077927"/>
                  </a:lnTo>
                  <a:lnTo>
                    <a:pt x="442989" y="1071433"/>
                  </a:lnTo>
                  <a:lnTo>
                    <a:pt x="396495" y="1060842"/>
                  </a:lnTo>
                  <a:lnTo>
                    <a:pt x="351619" y="1046344"/>
                  </a:lnTo>
                  <a:lnTo>
                    <a:pt x="308552" y="1028132"/>
                  </a:lnTo>
                  <a:lnTo>
                    <a:pt x="267484" y="1006395"/>
                  </a:lnTo>
                  <a:lnTo>
                    <a:pt x="228606" y="981323"/>
                  </a:lnTo>
                  <a:lnTo>
                    <a:pt x="192108" y="953108"/>
                  </a:lnTo>
                  <a:lnTo>
                    <a:pt x="158181" y="921940"/>
                  </a:lnTo>
                  <a:lnTo>
                    <a:pt x="127016" y="888010"/>
                  </a:lnTo>
                  <a:lnTo>
                    <a:pt x="98804" y="851508"/>
                  </a:lnTo>
                  <a:lnTo>
                    <a:pt x="73734" y="812625"/>
                  </a:lnTo>
                  <a:lnTo>
                    <a:pt x="51999" y="771552"/>
                  </a:lnTo>
                  <a:lnTo>
                    <a:pt x="33787" y="728480"/>
                  </a:lnTo>
                  <a:lnTo>
                    <a:pt x="19291" y="683598"/>
                  </a:lnTo>
                  <a:lnTo>
                    <a:pt x="8701" y="637097"/>
                  </a:lnTo>
                  <a:lnTo>
                    <a:pt x="2207" y="589169"/>
                  </a:lnTo>
                  <a:lnTo>
                    <a:pt x="0" y="540004"/>
                  </a:lnTo>
                  <a:close/>
                </a:path>
              </a:pathLst>
            </a:custGeom>
            <a:ln w="253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532307" y="4754812"/>
            <a:ext cx="1407160" cy="1398270"/>
            <a:chOff x="4532307" y="4754812"/>
            <a:chExt cx="1407160" cy="139827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2307" y="4754812"/>
              <a:ext cx="1406779" cy="13976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16017" y="486918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04" y="0"/>
                  </a:moveTo>
                  <a:lnTo>
                    <a:pt x="490858" y="2207"/>
                  </a:lnTo>
                  <a:lnTo>
                    <a:pt x="442948" y="8701"/>
                  </a:lnTo>
                  <a:lnTo>
                    <a:pt x="396463" y="19292"/>
                  </a:lnTo>
                  <a:lnTo>
                    <a:pt x="351595" y="33788"/>
                  </a:lnTo>
                  <a:lnTo>
                    <a:pt x="308534" y="51999"/>
                  </a:lnTo>
                  <a:lnTo>
                    <a:pt x="267471" y="73735"/>
                  </a:lnTo>
                  <a:lnTo>
                    <a:pt x="228597" y="98803"/>
                  </a:lnTo>
                  <a:lnTo>
                    <a:pt x="192102" y="127015"/>
                  </a:lnTo>
                  <a:lnTo>
                    <a:pt x="158178" y="158178"/>
                  </a:lnTo>
                  <a:lnTo>
                    <a:pt x="127015" y="192102"/>
                  </a:lnTo>
                  <a:lnTo>
                    <a:pt x="98803" y="228597"/>
                  </a:lnTo>
                  <a:lnTo>
                    <a:pt x="73735" y="267471"/>
                  </a:lnTo>
                  <a:lnTo>
                    <a:pt x="51999" y="308534"/>
                  </a:lnTo>
                  <a:lnTo>
                    <a:pt x="33788" y="351595"/>
                  </a:lnTo>
                  <a:lnTo>
                    <a:pt x="19292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4"/>
                  </a:lnTo>
                  <a:lnTo>
                    <a:pt x="2207" y="589167"/>
                  </a:lnTo>
                  <a:lnTo>
                    <a:pt x="8702" y="637093"/>
                  </a:lnTo>
                  <a:lnTo>
                    <a:pt x="19293" y="683590"/>
                  </a:lnTo>
                  <a:lnTo>
                    <a:pt x="33790" y="728470"/>
                  </a:lnTo>
                  <a:lnTo>
                    <a:pt x="52002" y="771540"/>
                  </a:lnTo>
                  <a:lnTo>
                    <a:pt x="73738" y="812610"/>
                  </a:lnTo>
                  <a:lnTo>
                    <a:pt x="98808" y="851490"/>
                  </a:lnTo>
                  <a:lnTo>
                    <a:pt x="127020" y="887989"/>
                  </a:lnTo>
                  <a:lnTo>
                    <a:pt x="158183" y="921916"/>
                  </a:lnTo>
                  <a:lnTo>
                    <a:pt x="192108" y="953082"/>
                  </a:lnTo>
                  <a:lnTo>
                    <a:pt x="228602" y="981294"/>
                  </a:lnTo>
                  <a:lnTo>
                    <a:pt x="267476" y="1006363"/>
                  </a:lnTo>
                  <a:lnTo>
                    <a:pt x="308539" y="1028099"/>
                  </a:lnTo>
                  <a:lnTo>
                    <a:pt x="351599" y="1046310"/>
                  </a:lnTo>
                  <a:lnTo>
                    <a:pt x="396467" y="1060806"/>
                  </a:lnTo>
                  <a:lnTo>
                    <a:pt x="442951" y="1071396"/>
                  </a:lnTo>
                  <a:lnTo>
                    <a:pt x="490861" y="1077889"/>
                  </a:lnTo>
                  <a:lnTo>
                    <a:pt x="540004" y="1080096"/>
                  </a:lnTo>
                  <a:lnTo>
                    <a:pt x="589170" y="1077889"/>
                  </a:lnTo>
                  <a:lnTo>
                    <a:pt x="637099" y="1071395"/>
                  </a:lnTo>
                  <a:lnTo>
                    <a:pt x="683600" y="1060805"/>
                  </a:lnTo>
                  <a:lnTo>
                    <a:pt x="728483" y="1046308"/>
                  </a:lnTo>
                  <a:lnTo>
                    <a:pt x="771556" y="1028097"/>
                  </a:lnTo>
                  <a:lnTo>
                    <a:pt x="812630" y="1006361"/>
                  </a:lnTo>
                  <a:lnTo>
                    <a:pt x="851513" y="981291"/>
                  </a:lnTo>
                  <a:lnTo>
                    <a:pt x="888015" y="953077"/>
                  </a:lnTo>
                  <a:lnTo>
                    <a:pt x="921945" y="921912"/>
                  </a:lnTo>
                  <a:lnTo>
                    <a:pt x="953112" y="887984"/>
                  </a:lnTo>
                  <a:lnTo>
                    <a:pt x="981327" y="851484"/>
                  </a:lnTo>
                  <a:lnTo>
                    <a:pt x="1006398" y="812604"/>
                  </a:lnTo>
                  <a:lnTo>
                    <a:pt x="1028134" y="771534"/>
                  </a:lnTo>
                  <a:lnTo>
                    <a:pt x="1046346" y="728464"/>
                  </a:lnTo>
                  <a:lnTo>
                    <a:pt x="1060843" y="683586"/>
                  </a:lnTo>
                  <a:lnTo>
                    <a:pt x="1071433" y="637089"/>
                  </a:lnTo>
                  <a:lnTo>
                    <a:pt x="1077927" y="589165"/>
                  </a:lnTo>
                  <a:lnTo>
                    <a:pt x="1080135" y="540004"/>
                  </a:lnTo>
                  <a:lnTo>
                    <a:pt x="1077927" y="490858"/>
                  </a:lnTo>
                  <a:lnTo>
                    <a:pt x="1071433" y="442948"/>
                  </a:lnTo>
                  <a:lnTo>
                    <a:pt x="1060842" y="396463"/>
                  </a:lnTo>
                  <a:lnTo>
                    <a:pt x="1046344" y="351595"/>
                  </a:lnTo>
                  <a:lnTo>
                    <a:pt x="1028132" y="308534"/>
                  </a:lnTo>
                  <a:lnTo>
                    <a:pt x="1006395" y="267471"/>
                  </a:lnTo>
                  <a:lnTo>
                    <a:pt x="981323" y="228597"/>
                  </a:lnTo>
                  <a:lnTo>
                    <a:pt x="953108" y="192102"/>
                  </a:lnTo>
                  <a:lnTo>
                    <a:pt x="921940" y="158178"/>
                  </a:lnTo>
                  <a:lnTo>
                    <a:pt x="888010" y="127015"/>
                  </a:lnTo>
                  <a:lnTo>
                    <a:pt x="851508" y="98803"/>
                  </a:lnTo>
                  <a:lnTo>
                    <a:pt x="812625" y="73735"/>
                  </a:lnTo>
                  <a:lnTo>
                    <a:pt x="771552" y="51999"/>
                  </a:lnTo>
                  <a:lnTo>
                    <a:pt x="728480" y="33788"/>
                  </a:lnTo>
                  <a:lnTo>
                    <a:pt x="683598" y="19292"/>
                  </a:lnTo>
                  <a:lnTo>
                    <a:pt x="637097" y="8701"/>
                  </a:lnTo>
                  <a:lnTo>
                    <a:pt x="589169" y="2207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4488" y="5013185"/>
              <a:ext cx="1121664" cy="6480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16017" y="486918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0" y="540004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2" y="396463"/>
                  </a:lnTo>
                  <a:lnTo>
                    <a:pt x="33788" y="351595"/>
                  </a:lnTo>
                  <a:lnTo>
                    <a:pt x="51999" y="308534"/>
                  </a:lnTo>
                  <a:lnTo>
                    <a:pt x="73735" y="267471"/>
                  </a:lnTo>
                  <a:lnTo>
                    <a:pt x="98803" y="228597"/>
                  </a:lnTo>
                  <a:lnTo>
                    <a:pt x="127015" y="192102"/>
                  </a:lnTo>
                  <a:lnTo>
                    <a:pt x="158178" y="158178"/>
                  </a:lnTo>
                  <a:lnTo>
                    <a:pt x="192102" y="127015"/>
                  </a:lnTo>
                  <a:lnTo>
                    <a:pt x="228597" y="98803"/>
                  </a:lnTo>
                  <a:lnTo>
                    <a:pt x="267471" y="73735"/>
                  </a:lnTo>
                  <a:lnTo>
                    <a:pt x="308534" y="51999"/>
                  </a:lnTo>
                  <a:lnTo>
                    <a:pt x="351595" y="33788"/>
                  </a:lnTo>
                  <a:lnTo>
                    <a:pt x="396463" y="19292"/>
                  </a:lnTo>
                  <a:lnTo>
                    <a:pt x="442948" y="8701"/>
                  </a:lnTo>
                  <a:lnTo>
                    <a:pt x="490858" y="2207"/>
                  </a:lnTo>
                  <a:lnTo>
                    <a:pt x="540004" y="0"/>
                  </a:lnTo>
                  <a:lnTo>
                    <a:pt x="589169" y="2207"/>
                  </a:lnTo>
                  <a:lnTo>
                    <a:pt x="637097" y="8701"/>
                  </a:lnTo>
                  <a:lnTo>
                    <a:pt x="683598" y="19292"/>
                  </a:lnTo>
                  <a:lnTo>
                    <a:pt x="728480" y="33788"/>
                  </a:lnTo>
                  <a:lnTo>
                    <a:pt x="771552" y="51999"/>
                  </a:lnTo>
                  <a:lnTo>
                    <a:pt x="812625" y="73735"/>
                  </a:lnTo>
                  <a:lnTo>
                    <a:pt x="851508" y="98803"/>
                  </a:lnTo>
                  <a:lnTo>
                    <a:pt x="888010" y="127015"/>
                  </a:lnTo>
                  <a:lnTo>
                    <a:pt x="921940" y="158178"/>
                  </a:lnTo>
                  <a:lnTo>
                    <a:pt x="953108" y="192102"/>
                  </a:lnTo>
                  <a:lnTo>
                    <a:pt x="981323" y="228597"/>
                  </a:lnTo>
                  <a:lnTo>
                    <a:pt x="1006395" y="267471"/>
                  </a:lnTo>
                  <a:lnTo>
                    <a:pt x="1028132" y="308534"/>
                  </a:lnTo>
                  <a:lnTo>
                    <a:pt x="1046344" y="351595"/>
                  </a:lnTo>
                  <a:lnTo>
                    <a:pt x="1060842" y="396463"/>
                  </a:lnTo>
                  <a:lnTo>
                    <a:pt x="1071433" y="442948"/>
                  </a:lnTo>
                  <a:lnTo>
                    <a:pt x="1077927" y="490858"/>
                  </a:lnTo>
                  <a:lnTo>
                    <a:pt x="1080135" y="540004"/>
                  </a:lnTo>
                  <a:lnTo>
                    <a:pt x="1077927" y="589167"/>
                  </a:lnTo>
                  <a:lnTo>
                    <a:pt x="1071433" y="637093"/>
                  </a:lnTo>
                  <a:lnTo>
                    <a:pt x="1060842" y="683590"/>
                  </a:lnTo>
                  <a:lnTo>
                    <a:pt x="1046344" y="728470"/>
                  </a:lnTo>
                  <a:lnTo>
                    <a:pt x="1028132" y="771540"/>
                  </a:lnTo>
                  <a:lnTo>
                    <a:pt x="1006395" y="812610"/>
                  </a:lnTo>
                  <a:lnTo>
                    <a:pt x="981323" y="851490"/>
                  </a:lnTo>
                  <a:lnTo>
                    <a:pt x="953108" y="887989"/>
                  </a:lnTo>
                  <a:lnTo>
                    <a:pt x="921940" y="921916"/>
                  </a:lnTo>
                  <a:lnTo>
                    <a:pt x="888010" y="953082"/>
                  </a:lnTo>
                  <a:lnTo>
                    <a:pt x="851508" y="981294"/>
                  </a:lnTo>
                  <a:lnTo>
                    <a:pt x="812625" y="1006363"/>
                  </a:lnTo>
                  <a:lnTo>
                    <a:pt x="771552" y="1028099"/>
                  </a:lnTo>
                  <a:lnTo>
                    <a:pt x="728480" y="1046310"/>
                  </a:lnTo>
                  <a:lnTo>
                    <a:pt x="683598" y="1060806"/>
                  </a:lnTo>
                  <a:lnTo>
                    <a:pt x="637097" y="1071396"/>
                  </a:lnTo>
                  <a:lnTo>
                    <a:pt x="589169" y="1077889"/>
                  </a:lnTo>
                  <a:lnTo>
                    <a:pt x="540004" y="1080096"/>
                  </a:lnTo>
                  <a:lnTo>
                    <a:pt x="490858" y="1077889"/>
                  </a:lnTo>
                  <a:lnTo>
                    <a:pt x="442948" y="1071395"/>
                  </a:lnTo>
                  <a:lnTo>
                    <a:pt x="396463" y="1060805"/>
                  </a:lnTo>
                  <a:lnTo>
                    <a:pt x="351595" y="1046308"/>
                  </a:lnTo>
                  <a:lnTo>
                    <a:pt x="308534" y="1028097"/>
                  </a:lnTo>
                  <a:lnTo>
                    <a:pt x="267471" y="1006361"/>
                  </a:lnTo>
                  <a:lnTo>
                    <a:pt x="228597" y="981291"/>
                  </a:lnTo>
                  <a:lnTo>
                    <a:pt x="192102" y="953077"/>
                  </a:lnTo>
                  <a:lnTo>
                    <a:pt x="158178" y="921912"/>
                  </a:lnTo>
                  <a:lnTo>
                    <a:pt x="127015" y="887984"/>
                  </a:lnTo>
                  <a:lnTo>
                    <a:pt x="98803" y="851484"/>
                  </a:lnTo>
                  <a:lnTo>
                    <a:pt x="73735" y="812604"/>
                  </a:lnTo>
                  <a:lnTo>
                    <a:pt x="51999" y="771534"/>
                  </a:lnTo>
                  <a:lnTo>
                    <a:pt x="33788" y="728464"/>
                  </a:lnTo>
                  <a:lnTo>
                    <a:pt x="19292" y="683586"/>
                  </a:lnTo>
                  <a:lnTo>
                    <a:pt x="8701" y="637089"/>
                  </a:lnTo>
                  <a:lnTo>
                    <a:pt x="2207" y="589165"/>
                  </a:lnTo>
                  <a:lnTo>
                    <a:pt x="0" y="540004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371275" y="3032692"/>
            <a:ext cx="1407160" cy="1407160"/>
            <a:chOff x="2371275" y="3032692"/>
            <a:chExt cx="1407160" cy="140716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1275" y="3032692"/>
              <a:ext cx="1406778" cy="14067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55748" y="3147822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131" y="0"/>
                  </a:moveTo>
                  <a:lnTo>
                    <a:pt x="490965" y="2207"/>
                  </a:lnTo>
                  <a:lnTo>
                    <a:pt x="443037" y="8701"/>
                  </a:lnTo>
                  <a:lnTo>
                    <a:pt x="396536" y="19292"/>
                  </a:lnTo>
                  <a:lnTo>
                    <a:pt x="351654" y="33788"/>
                  </a:lnTo>
                  <a:lnTo>
                    <a:pt x="308582" y="51999"/>
                  </a:lnTo>
                  <a:lnTo>
                    <a:pt x="267509" y="73735"/>
                  </a:lnTo>
                  <a:lnTo>
                    <a:pt x="228626" y="98803"/>
                  </a:lnTo>
                  <a:lnTo>
                    <a:pt x="192124" y="127015"/>
                  </a:lnTo>
                  <a:lnTo>
                    <a:pt x="158194" y="158178"/>
                  </a:lnTo>
                  <a:lnTo>
                    <a:pt x="127026" y="192102"/>
                  </a:lnTo>
                  <a:lnTo>
                    <a:pt x="98811" y="228597"/>
                  </a:lnTo>
                  <a:lnTo>
                    <a:pt x="73739" y="267471"/>
                  </a:lnTo>
                  <a:lnTo>
                    <a:pt x="52002" y="308534"/>
                  </a:lnTo>
                  <a:lnTo>
                    <a:pt x="33790" y="351595"/>
                  </a:lnTo>
                  <a:lnTo>
                    <a:pt x="19292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3"/>
                  </a:lnTo>
                  <a:lnTo>
                    <a:pt x="2207" y="589169"/>
                  </a:lnTo>
                  <a:lnTo>
                    <a:pt x="8701" y="637097"/>
                  </a:lnTo>
                  <a:lnTo>
                    <a:pt x="19292" y="683598"/>
                  </a:lnTo>
                  <a:lnTo>
                    <a:pt x="33790" y="728480"/>
                  </a:lnTo>
                  <a:lnTo>
                    <a:pt x="52002" y="771552"/>
                  </a:lnTo>
                  <a:lnTo>
                    <a:pt x="73739" y="812625"/>
                  </a:lnTo>
                  <a:lnTo>
                    <a:pt x="98811" y="851508"/>
                  </a:lnTo>
                  <a:lnTo>
                    <a:pt x="127026" y="888010"/>
                  </a:lnTo>
                  <a:lnTo>
                    <a:pt x="158194" y="921940"/>
                  </a:lnTo>
                  <a:lnTo>
                    <a:pt x="192124" y="953108"/>
                  </a:lnTo>
                  <a:lnTo>
                    <a:pt x="228626" y="981323"/>
                  </a:lnTo>
                  <a:lnTo>
                    <a:pt x="267509" y="1006395"/>
                  </a:lnTo>
                  <a:lnTo>
                    <a:pt x="308582" y="1028132"/>
                  </a:lnTo>
                  <a:lnTo>
                    <a:pt x="351654" y="1046344"/>
                  </a:lnTo>
                  <a:lnTo>
                    <a:pt x="396536" y="1060842"/>
                  </a:lnTo>
                  <a:lnTo>
                    <a:pt x="443037" y="1071433"/>
                  </a:lnTo>
                  <a:lnTo>
                    <a:pt x="490965" y="1077927"/>
                  </a:lnTo>
                  <a:lnTo>
                    <a:pt x="540131" y="1080134"/>
                  </a:lnTo>
                  <a:lnTo>
                    <a:pt x="589276" y="1077927"/>
                  </a:lnTo>
                  <a:lnTo>
                    <a:pt x="637186" y="1071433"/>
                  </a:lnTo>
                  <a:lnTo>
                    <a:pt x="683671" y="1060842"/>
                  </a:lnTo>
                  <a:lnTo>
                    <a:pt x="728539" y="1046344"/>
                  </a:lnTo>
                  <a:lnTo>
                    <a:pt x="771600" y="1028132"/>
                  </a:lnTo>
                  <a:lnTo>
                    <a:pt x="812663" y="1006395"/>
                  </a:lnTo>
                  <a:lnTo>
                    <a:pt x="851537" y="981323"/>
                  </a:lnTo>
                  <a:lnTo>
                    <a:pt x="888032" y="953108"/>
                  </a:lnTo>
                  <a:lnTo>
                    <a:pt x="921956" y="921940"/>
                  </a:lnTo>
                  <a:lnTo>
                    <a:pt x="953119" y="888010"/>
                  </a:lnTo>
                  <a:lnTo>
                    <a:pt x="981331" y="851508"/>
                  </a:lnTo>
                  <a:lnTo>
                    <a:pt x="1006399" y="812625"/>
                  </a:lnTo>
                  <a:lnTo>
                    <a:pt x="1028135" y="771552"/>
                  </a:lnTo>
                  <a:lnTo>
                    <a:pt x="1046346" y="728480"/>
                  </a:lnTo>
                  <a:lnTo>
                    <a:pt x="1060842" y="683598"/>
                  </a:lnTo>
                  <a:lnTo>
                    <a:pt x="1071433" y="637097"/>
                  </a:lnTo>
                  <a:lnTo>
                    <a:pt x="1077927" y="589169"/>
                  </a:lnTo>
                  <a:lnTo>
                    <a:pt x="1080135" y="540003"/>
                  </a:lnTo>
                  <a:lnTo>
                    <a:pt x="1077927" y="490858"/>
                  </a:lnTo>
                  <a:lnTo>
                    <a:pt x="1071433" y="442948"/>
                  </a:lnTo>
                  <a:lnTo>
                    <a:pt x="1060842" y="396463"/>
                  </a:lnTo>
                  <a:lnTo>
                    <a:pt x="1046346" y="351595"/>
                  </a:lnTo>
                  <a:lnTo>
                    <a:pt x="1028135" y="308534"/>
                  </a:lnTo>
                  <a:lnTo>
                    <a:pt x="1006399" y="267471"/>
                  </a:lnTo>
                  <a:lnTo>
                    <a:pt x="981331" y="228597"/>
                  </a:lnTo>
                  <a:lnTo>
                    <a:pt x="953119" y="192102"/>
                  </a:lnTo>
                  <a:lnTo>
                    <a:pt x="921956" y="158178"/>
                  </a:lnTo>
                  <a:lnTo>
                    <a:pt x="888032" y="127015"/>
                  </a:lnTo>
                  <a:lnTo>
                    <a:pt x="851537" y="98803"/>
                  </a:lnTo>
                  <a:lnTo>
                    <a:pt x="812663" y="73735"/>
                  </a:lnTo>
                  <a:lnTo>
                    <a:pt x="771600" y="51999"/>
                  </a:lnTo>
                  <a:lnTo>
                    <a:pt x="728539" y="33788"/>
                  </a:lnTo>
                  <a:lnTo>
                    <a:pt x="683671" y="19292"/>
                  </a:lnTo>
                  <a:lnTo>
                    <a:pt x="637186" y="8701"/>
                  </a:lnTo>
                  <a:lnTo>
                    <a:pt x="589276" y="2207"/>
                  </a:lnTo>
                  <a:lnTo>
                    <a:pt x="540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9766" y="3363861"/>
              <a:ext cx="720077" cy="7200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555748" y="3147822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0" y="540003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2" y="396463"/>
                  </a:lnTo>
                  <a:lnTo>
                    <a:pt x="33790" y="351595"/>
                  </a:lnTo>
                  <a:lnTo>
                    <a:pt x="52002" y="308534"/>
                  </a:lnTo>
                  <a:lnTo>
                    <a:pt x="73739" y="267471"/>
                  </a:lnTo>
                  <a:lnTo>
                    <a:pt x="98811" y="228597"/>
                  </a:lnTo>
                  <a:lnTo>
                    <a:pt x="127026" y="192102"/>
                  </a:lnTo>
                  <a:lnTo>
                    <a:pt x="158194" y="158178"/>
                  </a:lnTo>
                  <a:lnTo>
                    <a:pt x="192124" y="127015"/>
                  </a:lnTo>
                  <a:lnTo>
                    <a:pt x="228626" y="98803"/>
                  </a:lnTo>
                  <a:lnTo>
                    <a:pt x="267509" y="73735"/>
                  </a:lnTo>
                  <a:lnTo>
                    <a:pt x="308582" y="51999"/>
                  </a:lnTo>
                  <a:lnTo>
                    <a:pt x="351654" y="33788"/>
                  </a:lnTo>
                  <a:lnTo>
                    <a:pt x="396536" y="19292"/>
                  </a:lnTo>
                  <a:lnTo>
                    <a:pt x="443037" y="8701"/>
                  </a:lnTo>
                  <a:lnTo>
                    <a:pt x="490965" y="2207"/>
                  </a:lnTo>
                  <a:lnTo>
                    <a:pt x="540131" y="0"/>
                  </a:lnTo>
                  <a:lnTo>
                    <a:pt x="589276" y="2207"/>
                  </a:lnTo>
                  <a:lnTo>
                    <a:pt x="637186" y="8701"/>
                  </a:lnTo>
                  <a:lnTo>
                    <a:pt x="683671" y="19292"/>
                  </a:lnTo>
                  <a:lnTo>
                    <a:pt x="728539" y="33788"/>
                  </a:lnTo>
                  <a:lnTo>
                    <a:pt x="771600" y="51999"/>
                  </a:lnTo>
                  <a:lnTo>
                    <a:pt x="812663" y="73735"/>
                  </a:lnTo>
                  <a:lnTo>
                    <a:pt x="851537" y="98803"/>
                  </a:lnTo>
                  <a:lnTo>
                    <a:pt x="888032" y="127015"/>
                  </a:lnTo>
                  <a:lnTo>
                    <a:pt x="921956" y="158178"/>
                  </a:lnTo>
                  <a:lnTo>
                    <a:pt x="953119" y="192102"/>
                  </a:lnTo>
                  <a:lnTo>
                    <a:pt x="981331" y="228597"/>
                  </a:lnTo>
                  <a:lnTo>
                    <a:pt x="1006399" y="267471"/>
                  </a:lnTo>
                  <a:lnTo>
                    <a:pt x="1028135" y="308534"/>
                  </a:lnTo>
                  <a:lnTo>
                    <a:pt x="1046346" y="351595"/>
                  </a:lnTo>
                  <a:lnTo>
                    <a:pt x="1060842" y="396463"/>
                  </a:lnTo>
                  <a:lnTo>
                    <a:pt x="1071433" y="442948"/>
                  </a:lnTo>
                  <a:lnTo>
                    <a:pt x="1077927" y="490858"/>
                  </a:lnTo>
                  <a:lnTo>
                    <a:pt x="1080135" y="540003"/>
                  </a:lnTo>
                  <a:lnTo>
                    <a:pt x="1077927" y="589169"/>
                  </a:lnTo>
                  <a:lnTo>
                    <a:pt x="1071433" y="637097"/>
                  </a:lnTo>
                  <a:lnTo>
                    <a:pt x="1060842" y="683598"/>
                  </a:lnTo>
                  <a:lnTo>
                    <a:pt x="1046346" y="728480"/>
                  </a:lnTo>
                  <a:lnTo>
                    <a:pt x="1028135" y="771552"/>
                  </a:lnTo>
                  <a:lnTo>
                    <a:pt x="1006399" y="812625"/>
                  </a:lnTo>
                  <a:lnTo>
                    <a:pt x="981331" y="851508"/>
                  </a:lnTo>
                  <a:lnTo>
                    <a:pt x="953119" y="888010"/>
                  </a:lnTo>
                  <a:lnTo>
                    <a:pt x="921956" y="921940"/>
                  </a:lnTo>
                  <a:lnTo>
                    <a:pt x="888032" y="953108"/>
                  </a:lnTo>
                  <a:lnTo>
                    <a:pt x="851537" y="981323"/>
                  </a:lnTo>
                  <a:lnTo>
                    <a:pt x="812663" y="1006395"/>
                  </a:lnTo>
                  <a:lnTo>
                    <a:pt x="771600" y="1028132"/>
                  </a:lnTo>
                  <a:lnTo>
                    <a:pt x="728539" y="1046344"/>
                  </a:lnTo>
                  <a:lnTo>
                    <a:pt x="683671" y="1060842"/>
                  </a:lnTo>
                  <a:lnTo>
                    <a:pt x="637186" y="1071433"/>
                  </a:lnTo>
                  <a:lnTo>
                    <a:pt x="589276" y="1077927"/>
                  </a:lnTo>
                  <a:lnTo>
                    <a:pt x="540131" y="1080134"/>
                  </a:lnTo>
                  <a:lnTo>
                    <a:pt x="490965" y="1077927"/>
                  </a:lnTo>
                  <a:lnTo>
                    <a:pt x="443037" y="1071433"/>
                  </a:lnTo>
                  <a:lnTo>
                    <a:pt x="396536" y="1060842"/>
                  </a:lnTo>
                  <a:lnTo>
                    <a:pt x="351654" y="1046344"/>
                  </a:lnTo>
                  <a:lnTo>
                    <a:pt x="308582" y="1028132"/>
                  </a:lnTo>
                  <a:lnTo>
                    <a:pt x="267509" y="1006395"/>
                  </a:lnTo>
                  <a:lnTo>
                    <a:pt x="228626" y="981323"/>
                  </a:lnTo>
                  <a:lnTo>
                    <a:pt x="192124" y="953108"/>
                  </a:lnTo>
                  <a:lnTo>
                    <a:pt x="158194" y="921940"/>
                  </a:lnTo>
                  <a:lnTo>
                    <a:pt x="127026" y="888010"/>
                  </a:lnTo>
                  <a:lnTo>
                    <a:pt x="98811" y="851508"/>
                  </a:lnTo>
                  <a:lnTo>
                    <a:pt x="73739" y="812625"/>
                  </a:lnTo>
                  <a:lnTo>
                    <a:pt x="52002" y="771552"/>
                  </a:lnTo>
                  <a:lnTo>
                    <a:pt x="33790" y="728480"/>
                  </a:lnTo>
                  <a:lnTo>
                    <a:pt x="19292" y="683598"/>
                  </a:lnTo>
                  <a:lnTo>
                    <a:pt x="8701" y="637097"/>
                  </a:lnTo>
                  <a:lnTo>
                    <a:pt x="2207" y="589169"/>
                  </a:lnTo>
                  <a:lnTo>
                    <a:pt x="0" y="540003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532307" y="3032692"/>
            <a:ext cx="1407160" cy="1407160"/>
            <a:chOff x="4532307" y="3032692"/>
            <a:chExt cx="1407160" cy="140716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2307" y="3032692"/>
              <a:ext cx="1406779" cy="14067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716017" y="3147822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04" y="0"/>
                  </a:moveTo>
                  <a:lnTo>
                    <a:pt x="490858" y="2207"/>
                  </a:lnTo>
                  <a:lnTo>
                    <a:pt x="442948" y="8701"/>
                  </a:lnTo>
                  <a:lnTo>
                    <a:pt x="396463" y="19292"/>
                  </a:lnTo>
                  <a:lnTo>
                    <a:pt x="351595" y="33788"/>
                  </a:lnTo>
                  <a:lnTo>
                    <a:pt x="308534" y="51999"/>
                  </a:lnTo>
                  <a:lnTo>
                    <a:pt x="267471" y="73735"/>
                  </a:lnTo>
                  <a:lnTo>
                    <a:pt x="228597" y="98803"/>
                  </a:lnTo>
                  <a:lnTo>
                    <a:pt x="192102" y="127015"/>
                  </a:lnTo>
                  <a:lnTo>
                    <a:pt x="158178" y="158178"/>
                  </a:lnTo>
                  <a:lnTo>
                    <a:pt x="127015" y="192102"/>
                  </a:lnTo>
                  <a:lnTo>
                    <a:pt x="98803" y="228597"/>
                  </a:lnTo>
                  <a:lnTo>
                    <a:pt x="73735" y="267471"/>
                  </a:lnTo>
                  <a:lnTo>
                    <a:pt x="51999" y="308534"/>
                  </a:lnTo>
                  <a:lnTo>
                    <a:pt x="33788" y="351595"/>
                  </a:lnTo>
                  <a:lnTo>
                    <a:pt x="19292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3"/>
                  </a:lnTo>
                  <a:lnTo>
                    <a:pt x="2207" y="589169"/>
                  </a:lnTo>
                  <a:lnTo>
                    <a:pt x="8701" y="637097"/>
                  </a:lnTo>
                  <a:lnTo>
                    <a:pt x="19292" y="683598"/>
                  </a:lnTo>
                  <a:lnTo>
                    <a:pt x="33788" y="728480"/>
                  </a:lnTo>
                  <a:lnTo>
                    <a:pt x="51999" y="771552"/>
                  </a:lnTo>
                  <a:lnTo>
                    <a:pt x="73735" y="812625"/>
                  </a:lnTo>
                  <a:lnTo>
                    <a:pt x="98803" y="851508"/>
                  </a:lnTo>
                  <a:lnTo>
                    <a:pt x="127015" y="888010"/>
                  </a:lnTo>
                  <a:lnTo>
                    <a:pt x="158178" y="921940"/>
                  </a:lnTo>
                  <a:lnTo>
                    <a:pt x="192102" y="953108"/>
                  </a:lnTo>
                  <a:lnTo>
                    <a:pt x="228597" y="981323"/>
                  </a:lnTo>
                  <a:lnTo>
                    <a:pt x="267471" y="1006395"/>
                  </a:lnTo>
                  <a:lnTo>
                    <a:pt x="308534" y="1028132"/>
                  </a:lnTo>
                  <a:lnTo>
                    <a:pt x="351595" y="1046344"/>
                  </a:lnTo>
                  <a:lnTo>
                    <a:pt x="396463" y="1060842"/>
                  </a:lnTo>
                  <a:lnTo>
                    <a:pt x="442948" y="1071433"/>
                  </a:lnTo>
                  <a:lnTo>
                    <a:pt x="490858" y="1077927"/>
                  </a:lnTo>
                  <a:lnTo>
                    <a:pt x="540004" y="1080134"/>
                  </a:lnTo>
                  <a:lnTo>
                    <a:pt x="589169" y="1077927"/>
                  </a:lnTo>
                  <a:lnTo>
                    <a:pt x="637097" y="1071433"/>
                  </a:lnTo>
                  <a:lnTo>
                    <a:pt x="683598" y="1060842"/>
                  </a:lnTo>
                  <a:lnTo>
                    <a:pt x="728480" y="1046344"/>
                  </a:lnTo>
                  <a:lnTo>
                    <a:pt x="771552" y="1028132"/>
                  </a:lnTo>
                  <a:lnTo>
                    <a:pt x="812625" y="1006395"/>
                  </a:lnTo>
                  <a:lnTo>
                    <a:pt x="851508" y="981323"/>
                  </a:lnTo>
                  <a:lnTo>
                    <a:pt x="888010" y="953108"/>
                  </a:lnTo>
                  <a:lnTo>
                    <a:pt x="921940" y="921940"/>
                  </a:lnTo>
                  <a:lnTo>
                    <a:pt x="953108" y="888010"/>
                  </a:lnTo>
                  <a:lnTo>
                    <a:pt x="981323" y="851508"/>
                  </a:lnTo>
                  <a:lnTo>
                    <a:pt x="1006395" y="812625"/>
                  </a:lnTo>
                  <a:lnTo>
                    <a:pt x="1028132" y="771552"/>
                  </a:lnTo>
                  <a:lnTo>
                    <a:pt x="1046344" y="728480"/>
                  </a:lnTo>
                  <a:lnTo>
                    <a:pt x="1060842" y="683598"/>
                  </a:lnTo>
                  <a:lnTo>
                    <a:pt x="1071433" y="637097"/>
                  </a:lnTo>
                  <a:lnTo>
                    <a:pt x="1077927" y="589169"/>
                  </a:lnTo>
                  <a:lnTo>
                    <a:pt x="1080135" y="540003"/>
                  </a:lnTo>
                  <a:lnTo>
                    <a:pt x="1077927" y="490858"/>
                  </a:lnTo>
                  <a:lnTo>
                    <a:pt x="1071433" y="442948"/>
                  </a:lnTo>
                  <a:lnTo>
                    <a:pt x="1060842" y="396463"/>
                  </a:lnTo>
                  <a:lnTo>
                    <a:pt x="1046344" y="351595"/>
                  </a:lnTo>
                  <a:lnTo>
                    <a:pt x="1028132" y="308534"/>
                  </a:lnTo>
                  <a:lnTo>
                    <a:pt x="1006395" y="267471"/>
                  </a:lnTo>
                  <a:lnTo>
                    <a:pt x="981323" y="228597"/>
                  </a:lnTo>
                  <a:lnTo>
                    <a:pt x="953108" y="192102"/>
                  </a:lnTo>
                  <a:lnTo>
                    <a:pt x="921940" y="158178"/>
                  </a:lnTo>
                  <a:lnTo>
                    <a:pt x="888010" y="127015"/>
                  </a:lnTo>
                  <a:lnTo>
                    <a:pt x="851508" y="98803"/>
                  </a:lnTo>
                  <a:lnTo>
                    <a:pt x="812625" y="73735"/>
                  </a:lnTo>
                  <a:lnTo>
                    <a:pt x="771552" y="51999"/>
                  </a:lnTo>
                  <a:lnTo>
                    <a:pt x="728480" y="33788"/>
                  </a:lnTo>
                  <a:lnTo>
                    <a:pt x="683598" y="19292"/>
                  </a:lnTo>
                  <a:lnTo>
                    <a:pt x="637097" y="8701"/>
                  </a:lnTo>
                  <a:lnTo>
                    <a:pt x="589169" y="2207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8026" y="3435794"/>
              <a:ext cx="970114" cy="56051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716017" y="3147822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0" y="540003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2" y="396463"/>
                  </a:lnTo>
                  <a:lnTo>
                    <a:pt x="33788" y="351595"/>
                  </a:lnTo>
                  <a:lnTo>
                    <a:pt x="51999" y="308534"/>
                  </a:lnTo>
                  <a:lnTo>
                    <a:pt x="73735" y="267471"/>
                  </a:lnTo>
                  <a:lnTo>
                    <a:pt x="98803" y="228597"/>
                  </a:lnTo>
                  <a:lnTo>
                    <a:pt x="127015" y="192102"/>
                  </a:lnTo>
                  <a:lnTo>
                    <a:pt x="158178" y="158178"/>
                  </a:lnTo>
                  <a:lnTo>
                    <a:pt x="192102" y="127015"/>
                  </a:lnTo>
                  <a:lnTo>
                    <a:pt x="228597" y="98803"/>
                  </a:lnTo>
                  <a:lnTo>
                    <a:pt x="267471" y="73735"/>
                  </a:lnTo>
                  <a:lnTo>
                    <a:pt x="308534" y="51999"/>
                  </a:lnTo>
                  <a:lnTo>
                    <a:pt x="351595" y="33788"/>
                  </a:lnTo>
                  <a:lnTo>
                    <a:pt x="396463" y="19292"/>
                  </a:lnTo>
                  <a:lnTo>
                    <a:pt x="442948" y="8701"/>
                  </a:lnTo>
                  <a:lnTo>
                    <a:pt x="490858" y="2207"/>
                  </a:lnTo>
                  <a:lnTo>
                    <a:pt x="540004" y="0"/>
                  </a:lnTo>
                  <a:lnTo>
                    <a:pt x="589169" y="2207"/>
                  </a:lnTo>
                  <a:lnTo>
                    <a:pt x="637097" y="8701"/>
                  </a:lnTo>
                  <a:lnTo>
                    <a:pt x="683598" y="19292"/>
                  </a:lnTo>
                  <a:lnTo>
                    <a:pt x="728480" y="33788"/>
                  </a:lnTo>
                  <a:lnTo>
                    <a:pt x="771552" y="51999"/>
                  </a:lnTo>
                  <a:lnTo>
                    <a:pt x="812625" y="73735"/>
                  </a:lnTo>
                  <a:lnTo>
                    <a:pt x="851508" y="98803"/>
                  </a:lnTo>
                  <a:lnTo>
                    <a:pt x="888010" y="127015"/>
                  </a:lnTo>
                  <a:lnTo>
                    <a:pt x="921940" y="158178"/>
                  </a:lnTo>
                  <a:lnTo>
                    <a:pt x="953108" y="192102"/>
                  </a:lnTo>
                  <a:lnTo>
                    <a:pt x="981323" y="228597"/>
                  </a:lnTo>
                  <a:lnTo>
                    <a:pt x="1006395" y="267471"/>
                  </a:lnTo>
                  <a:lnTo>
                    <a:pt x="1028132" y="308534"/>
                  </a:lnTo>
                  <a:lnTo>
                    <a:pt x="1046344" y="351595"/>
                  </a:lnTo>
                  <a:lnTo>
                    <a:pt x="1060842" y="396463"/>
                  </a:lnTo>
                  <a:lnTo>
                    <a:pt x="1071433" y="442948"/>
                  </a:lnTo>
                  <a:lnTo>
                    <a:pt x="1077927" y="490858"/>
                  </a:lnTo>
                  <a:lnTo>
                    <a:pt x="1080135" y="540003"/>
                  </a:lnTo>
                  <a:lnTo>
                    <a:pt x="1077927" y="589169"/>
                  </a:lnTo>
                  <a:lnTo>
                    <a:pt x="1071433" y="637097"/>
                  </a:lnTo>
                  <a:lnTo>
                    <a:pt x="1060842" y="683598"/>
                  </a:lnTo>
                  <a:lnTo>
                    <a:pt x="1046344" y="728480"/>
                  </a:lnTo>
                  <a:lnTo>
                    <a:pt x="1028132" y="771552"/>
                  </a:lnTo>
                  <a:lnTo>
                    <a:pt x="1006395" y="812625"/>
                  </a:lnTo>
                  <a:lnTo>
                    <a:pt x="981323" y="851508"/>
                  </a:lnTo>
                  <a:lnTo>
                    <a:pt x="953108" y="888010"/>
                  </a:lnTo>
                  <a:lnTo>
                    <a:pt x="921940" y="921940"/>
                  </a:lnTo>
                  <a:lnTo>
                    <a:pt x="888010" y="953108"/>
                  </a:lnTo>
                  <a:lnTo>
                    <a:pt x="851508" y="981323"/>
                  </a:lnTo>
                  <a:lnTo>
                    <a:pt x="812625" y="1006395"/>
                  </a:lnTo>
                  <a:lnTo>
                    <a:pt x="771552" y="1028132"/>
                  </a:lnTo>
                  <a:lnTo>
                    <a:pt x="728480" y="1046344"/>
                  </a:lnTo>
                  <a:lnTo>
                    <a:pt x="683598" y="1060842"/>
                  </a:lnTo>
                  <a:lnTo>
                    <a:pt x="637097" y="1071433"/>
                  </a:lnTo>
                  <a:lnTo>
                    <a:pt x="589169" y="1077927"/>
                  </a:lnTo>
                  <a:lnTo>
                    <a:pt x="540004" y="1080134"/>
                  </a:lnTo>
                  <a:lnTo>
                    <a:pt x="490858" y="1077927"/>
                  </a:lnTo>
                  <a:lnTo>
                    <a:pt x="442948" y="1071433"/>
                  </a:lnTo>
                  <a:lnTo>
                    <a:pt x="396463" y="1060842"/>
                  </a:lnTo>
                  <a:lnTo>
                    <a:pt x="351595" y="1046344"/>
                  </a:lnTo>
                  <a:lnTo>
                    <a:pt x="308534" y="1028132"/>
                  </a:lnTo>
                  <a:lnTo>
                    <a:pt x="267471" y="1006395"/>
                  </a:lnTo>
                  <a:lnTo>
                    <a:pt x="228597" y="981323"/>
                  </a:lnTo>
                  <a:lnTo>
                    <a:pt x="192102" y="953108"/>
                  </a:lnTo>
                  <a:lnTo>
                    <a:pt x="158178" y="921940"/>
                  </a:lnTo>
                  <a:lnTo>
                    <a:pt x="127015" y="888010"/>
                  </a:lnTo>
                  <a:lnTo>
                    <a:pt x="98803" y="851508"/>
                  </a:lnTo>
                  <a:lnTo>
                    <a:pt x="73735" y="812625"/>
                  </a:lnTo>
                  <a:lnTo>
                    <a:pt x="51999" y="771552"/>
                  </a:lnTo>
                  <a:lnTo>
                    <a:pt x="33788" y="728480"/>
                  </a:lnTo>
                  <a:lnTo>
                    <a:pt x="19292" y="683598"/>
                  </a:lnTo>
                  <a:lnTo>
                    <a:pt x="8701" y="637097"/>
                  </a:lnTo>
                  <a:lnTo>
                    <a:pt x="2207" y="589169"/>
                  </a:lnTo>
                  <a:lnTo>
                    <a:pt x="0" y="540003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763443" y="2970208"/>
            <a:ext cx="1407160" cy="1402715"/>
            <a:chOff x="6763443" y="2970208"/>
            <a:chExt cx="1407160" cy="1402715"/>
          </a:xfrm>
        </p:grpSpPr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3443" y="2970208"/>
              <a:ext cx="1406778" cy="140221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48296" y="3085084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4" h="1080135">
                  <a:moveTo>
                    <a:pt x="540003" y="0"/>
                  </a:moveTo>
                  <a:lnTo>
                    <a:pt x="490858" y="2207"/>
                  </a:lnTo>
                  <a:lnTo>
                    <a:pt x="442948" y="8701"/>
                  </a:lnTo>
                  <a:lnTo>
                    <a:pt x="396463" y="19292"/>
                  </a:lnTo>
                  <a:lnTo>
                    <a:pt x="351595" y="33790"/>
                  </a:lnTo>
                  <a:lnTo>
                    <a:pt x="308534" y="52002"/>
                  </a:lnTo>
                  <a:lnTo>
                    <a:pt x="267471" y="73739"/>
                  </a:lnTo>
                  <a:lnTo>
                    <a:pt x="228597" y="98811"/>
                  </a:lnTo>
                  <a:lnTo>
                    <a:pt x="192102" y="127026"/>
                  </a:lnTo>
                  <a:lnTo>
                    <a:pt x="158178" y="158194"/>
                  </a:lnTo>
                  <a:lnTo>
                    <a:pt x="127015" y="192124"/>
                  </a:lnTo>
                  <a:lnTo>
                    <a:pt x="98803" y="228626"/>
                  </a:lnTo>
                  <a:lnTo>
                    <a:pt x="73735" y="267509"/>
                  </a:lnTo>
                  <a:lnTo>
                    <a:pt x="51999" y="308582"/>
                  </a:lnTo>
                  <a:lnTo>
                    <a:pt x="33788" y="351654"/>
                  </a:lnTo>
                  <a:lnTo>
                    <a:pt x="19292" y="396536"/>
                  </a:lnTo>
                  <a:lnTo>
                    <a:pt x="8701" y="443037"/>
                  </a:lnTo>
                  <a:lnTo>
                    <a:pt x="2207" y="490965"/>
                  </a:lnTo>
                  <a:lnTo>
                    <a:pt x="0" y="540130"/>
                  </a:lnTo>
                  <a:lnTo>
                    <a:pt x="2207" y="589276"/>
                  </a:lnTo>
                  <a:lnTo>
                    <a:pt x="8701" y="637186"/>
                  </a:lnTo>
                  <a:lnTo>
                    <a:pt x="19292" y="683671"/>
                  </a:lnTo>
                  <a:lnTo>
                    <a:pt x="33788" y="728539"/>
                  </a:lnTo>
                  <a:lnTo>
                    <a:pt x="51999" y="771600"/>
                  </a:lnTo>
                  <a:lnTo>
                    <a:pt x="73735" y="812663"/>
                  </a:lnTo>
                  <a:lnTo>
                    <a:pt x="98803" y="851537"/>
                  </a:lnTo>
                  <a:lnTo>
                    <a:pt x="127015" y="888032"/>
                  </a:lnTo>
                  <a:lnTo>
                    <a:pt x="158178" y="921956"/>
                  </a:lnTo>
                  <a:lnTo>
                    <a:pt x="192102" y="953119"/>
                  </a:lnTo>
                  <a:lnTo>
                    <a:pt x="228597" y="981331"/>
                  </a:lnTo>
                  <a:lnTo>
                    <a:pt x="267471" y="1006399"/>
                  </a:lnTo>
                  <a:lnTo>
                    <a:pt x="308534" y="1028135"/>
                  </a:lnTo>
                  <a:lnTo>
                    <a:pt x="351595" y="1046346"/>
                  </a:lnTo>
                  <a:lnTo>
                    <a:pt x="396463" y="1060842"/>
                  </a:lnTo>
                  <a:lnTo>
                    <a:pt x="442948" y="1071433"/>
                  </a:lnTo>
                  <a:lnTo>
                    <a:pt x="490858" y="1077927"/>
                  </a:lnTo>
                  <a:lnTo>
                    <a:pt x="540003" y="1080134"/>
                  </a:lnTo>
                  <a:lnTo>
                    <a:pt x="589169" y="1077927"/>
                  </a:lnTo>
                  <a:lnTo>
                    <a:pt x="637097" y="1071433"/>
                  </a:lnTo>
                  <a:lnTo>
                    <a:pt x="683598" y="1060842"/>
                  </a:lnTo>
                  <a:lnTo>
                    <a:pt x="728480" y="1046346"/>
                  </a:lnTo>
                  <a:lnTo>
                    <a:pt x="771552" y="1028135"/>
                  </a:lnTo>
                  <a:lnTo>
                    <a:pt x="812625" y="1006399"/>
                  </a:lnTo>
                  <a:lnTo>
                    <a:pt x="851508" y="981331"/>
                  </a:lnTo>
                  <a:lnTo>
                    <a:pt x="888010" y="953119"/>
                  </a:lnTo>
                  <a:lnTo>
                    <a:pt x="921940" y="921956"/>
                  </a:lnTo>
                  <a:lnTo>
                    <a:pt x="953108" y="888032"/>
                  </a:lnTo>
                  <a:lnTo>
                    <a:pt x="981323" y="851537"/>
                  </a:lnTo>
                  <a:lnTo>
                    <a:pt x="1006395" y="812663"/>
                  </a:lnTo>
                  <a:lnTo>
                    <a:pt x="1028132" y="771600"/>
                  </a:lnTo>
                  <a:lnTo>
                    <a:pt x="1046344" y="728539"/>
                  </a:lnTo>
                  <a:lnTo>
                    <a:pt x="1060842" y="683671"/>
                  </a:lnTo>
                  <a:lnTo>
                    <a:pt x="1071433" y="637186"/>
                  </a:lnTo>
                  <a:lnTo>
                    <a:pt x="1077927" y="589276"/>
                  </a:lnTo>
                  <a:lnTo>
                    <a:pt x="1080134" y="540130"/>
                  </a:lnTo>
                  <a:lnTo>
                    <a:pt x="1077927" y="490965"/>
                  </a:lnTo>
                  <a:lnTo>
                    <a:pt x="1071433" y="443037"/>
                  </a:lnTo>
                  <a:lnTo>
                    <a:pt x="1060842" y="396536"/>
                  </a:lnTo>
                  <a:lnTo>
                    <a:pt x="1046344" y="351654"/>
                  </a:lnTo>
                  <a:lnTo>
                    <a:pt x="1028132" y="308582"/>
                  </a:lnTo>
                  <a:lnTo>
                    <a:pt x="1006395" y="267509"/>
                  </a:lnTo>
                  <a:lnTo>
                    <a:pt x="981323" y="228626"/>
                  </a:lnTo>
                  <a:lnTo>
                    <a:pt x="953108" y="192124"/>
                  </a:lnTo>
                  <a:lnTo>
                    <a:pt x="921940" y="158194"/>
                  </a:lnTo>
                  <a:lnTo>
                    <a:pt x="888010" y="127026"/>
                  </a:lnTo>
                  <a:lnTo>
                    <a:pt x="851508" y="98811"/>
                  </a:lnTo>
                  <a:lnTo>
                    <a:pt x="812625" y="73739"/>
                  </a:lnTo>
                  <a:lnTo>
                    <a:pt x="771552" y="52002"/>
                  </a:lnTo>
                  <a:lnTo>
                    <a:pt x="728480" y="33790"/>
                  </a:lnTo>
                  <a:lnTo>
                    <a:pt x="683598" y="19292"/>
                  </a:lnTo>
                  <a:lnTo>
                    <a:pt x="637097" y="8701"/>
                  </a:lnTo>
                  <a:lnTo>
                    <a:pt x="589169" y="2207"/>
                  </a:lnTo>
                  <a:lnTo>
                    <a:pt x="54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64323" y="3373094"/>
              <a:ext cx="596671" cy="48808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48296" y="3069209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4" h="1080135">
                  <a:moveTo>
                    <a:pt x="0" y="540003"/>
                  </a:moveTo>
                  <a:lnTo>
                    <a:pt x="2207" y="490839"/>
                  </a:lnTo>
                  <a:lnTo>
                    <a:pt x="8701" y="442914"/>
                  </a:lnTo>
                  <a:lnTo>
                    <a:pt x="19292" y="396419"/>
                  </a:lnTo>
                  <a:lnTo>
                    <a:pt x="33788" y="351544"/>
                  </a:lnTo>
                  <a:lnTo>
                    <a:pt x="51999" y="308479"/>
                  </a:lnTo>
                  <a:lnTo>
                    <a:pt x="73735" y="267414"/>
                  </a:lnTo>
                  <a:lnTo>
                    <a:pt x="98803" y="228541"/>
                  </a:lnTo>
                  <a:lnTo>
                    <a:pt x="127015" y="192050"/>
                  </a:lnTo>
                  <a:lnTo>
                    <a:pt x="158178" y="158130"/>
                  </a:lnTo>
                  <a:lnTo>
                    <a:pt x="192102" y="126973"/>
                  </a:lnTo>
                  <a:lnTo>
                    <a:pt x="228597" y="98768"/>
                  </a:lnTo>
                  <a:lnTo>
                    <a:pt x="267471" y="73707"/>
                  </a:lnTo>
                  <a:lnTo>
                    <a:pt x="308534" y="51978"/>
                  </a:lnTo>
                  <a:lnTo>
                    <a:pt x="351595" y="33773"/>
                  </a:lnTo>
                  <a:lnTo>
                    <a:pt x="396463" y="19283"/>
                  </a:lnTo>
                  <a:lnTo>
                    <a:pt x="442948" y="8697"/>
                  </a:lnTo>
                  <a:lnTo>
                    <a:pt x="490858" y="2206"/>
                  </a:lnTo>
                  <a:lnTo>
                    <a:pt x="540003" y="0"/>
                  </a:lnTo>
                  <a:lnTo>
                    <a:pt x="589169" y="2206"/>
                  </a:lnTo>
                  <a:lnTo>
                    <a:pt x="637097" y="8697"/>
                  </a:lnTo>
                  <a:lnTo>
                    <a:pt x="683598" y="19283"/>
                  </a:lnTo>
                  <a:lnTo>
                    <a:pt x="728480" y="33773"/>
                  </a:lnTo>
                  <a:lnTo>
                    <a:pt x="771552" y="51978"/>
                  </a:lnTo>
                  <a:lnTo>
                    <a:pt x="812625" y="73707"/>
                  </a:lnTo>
                  <a:lnTo>
                    <a:pt x="851508" y="98768"/>
                  </a:lnTo>
                  <a:lnTo>
                    <a:pt x="888010" y="126973"/>
                  </a:lnTo>
                  <a:lnTo>
                    <a:pt x="921940" y="158130"/>
                  </a:lnTo>
                  <a:lnTo>
                    <a:pt x="953108" y="192050"/>
                  </a:lnTo>
                  <a:lnTo>
                    <a:pt x="981323" y="228541"/>
                  </a:lnTo>
                  <a:lnTo>
                    <a:pt x="1006395" y="267414"/>
                  </a:lnTo>
                  <a:lnTo>
                    <a:pt x="1028132" y="308479"/>
                  </a:lnTo>
                  <a:lnTo>
                    <a:pt x="1046344" y="351544"/>
                  </a:lnTo>
                  <a:lnTo>
                    <a:pt x="1060842" y="396419"/>
                  </a:lnTo>
                  <a:lnTo>
                    <a:pt x="1071433" y="442914"/>
                  </a:lnTo>
                  <a:lnTo>
                    <a:pt x="1077927" y="490839"/>
                  </a:lnTo>
                  <a:lnTo>
                    <a:pt x="1080134" y="540003"/>
                  </a:lnTo>
                  <a:lnTo>
                    <a:pt x="1077927" y="589168"/>
                  </a:lnTo>
                  <a:lnTo>
                    <a:pt x="1071433" y="637093"/>
                  </a:lnTo>
                  <a:lnTo>
                    <a:pt x="1060842" y="683588"/>
                  </a:lnTo>
                  <a:lnTo>
                    <a:pt x="1046344" y="728463"/>
                  </a:lnTo>
                  <a:lnTo>
                    <a:pt x="1028132" y="771528"/>
                  </a:lnTo>
                  <a:lnTo>
                    <a:pt x="1006395" y="812593"/>
                  </a:lnTo>
                  <a:lnTo>
                    <a:pt x="981323" y="851466"/>
                  </a:lnTo>
                  <a:lnTo>
                    <a:pt x="953108" y="887957"/>
                  </a:lnTo>
                  <a:lnTo>
                    <a:pt x="921940" y="921877"/>
                  </a:lnTo>
                  <a:lnTo>
                    <a:pt x="888010" y="953034"/>
                  </a:lnTo>
                  <a:lnTo>
                    <a:pt x="851508" y="981239"/>
                  </a:lnTo>
                  <a:lnTo>
                    <a:pt x="812625" y="1006300"/>
                  </a:lnTo>
                  <a:lnTo>
                    <a:pt x="771552" y="1028029"/>
                  </a:lnTo>
                  <a:lnTo>
                    <a:pt x="728480" y="1046234"/>
                  </a:lnTo>
                  <a:lnTo>
                    <a:pt x="683598" y="1060724"/>
                  </a:lnTo>
                  <a:lnTo>
                    <a:pt x="637097" y="1071310"/>
                  </a:lnTo>
                  <a:lnTo>
                    <a:pt x="589169" y="1077801"/>
                  </a:lnTo>
                  <a:lnTo>
                    <a:pt x="540003" y="1080008"/>
                  </a:lnTo>
                  <a:lnTo>
                    <a:pt x="490858" y="1077801"/>
                  </a:lnTo>
                  <a:lnTo>
                    <a:pt x="442948" y="1071310"/>
                  </a:lnTo>
                  <a:lnTo>
                    <a:pt x="396463" y="1060724"/>
                  </a:lnTo>
                  <a:lnTo>
                    <a:pt x="351595" y="1046234"/>
                  </a:lnTo>
                  <a:lnTo>
                    <a:pt x="308534" y="1028029"/>
                  </a:lnTo>
                  <a:lnTo>
                    <a:pt x="267471" y="1006300"/>
                  </a:lnTo>
                  <a:lnTo>
                    <a:pt x="228597" y="981239"/>
                  </a:lnTo>
                  <a:lnTo>
                    <a:pt x="192102" y="953034"/>
                  </a:lnTo>
                  <a:lnTo>
                    <a:pt x="158178" y="921877"/>
                  </a:lnTo>
                  <a:lnTo>
                    <a:pt x="127015" y="887957"/>
                  </a:lnTo>
                  <a:lnTo>
                    <a:pt x="98803" y="851466"/>
                  </a:lnTo>
                  <a:lnTo>
                    <a:pt x="73735" y="812593"/>
                  </a:lnTo>
                  <a:lnTo>
                    <a:pt x="51999" y="771528"/>
                  </a:lnTo>
                  <a:lnTo>
                    <a:pt x="33788" y="728463"/>
                  </a:lnTo>
                  <a:lnTo>
                    <a:pt x="19292" y="683588"/>
                  </a:lnTo>
                  <a:lnTo>
                    <a:pt x="8701" y="637093"/>
                  </a:lnTo>
                  <a:lnTo>
                    <a:pt x="2207" y="589168"/>
                  </a:lnTo>
                  <a:lnTo>
                    <a:pt x="0" y="540003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55023" y="4754812"/>
            <a:ext cx="1407160" cy="1398270"/>
            <a:chOff x="355023" y="4754812"/>
            <a:chExt cx="1407160" cy="1398270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5023" y="4754812"/>
              <a:ext cx="1406779" cy="13976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39546" y="486918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67" y="0"/>
                  </a:moveTo>
                  <a:lnTo>
                    <a:pt x="490910" y="2207"/>
                  </a:lnTo>
                  <a:lnTo>
                    <a:pt x="442989" y="8701"/>
                  </a:lnTo>
                  <a:lnTo>
                    <a:pt x="396495" y="19292"/>
                  </a:lnTo>
                  <a:lnTo>
                    <a:pt x="351619" y="33788"/>
                  </a:lnTo>
                  <a:lnTo>
                    <a:pt x="308552" y="51999"/>
                  </a:lnTo>
                  <a:lnTo>
                    <a:pt x="267484" y="73735"/>
                  </a:lnTo>
                  <a:lnTo>
                    <a:pt x="228606" y="98803"/>
                  </a:lnTo>
                  <a:lnTo>
                    <a:pt x="192108" y="127015"/>
                  </a:lnTo>
                  <a:lnTo>
                    <a:pt x="158181" y="158178"/>
                  </a:lnTo>
                  <a:lnTo>
                    <a:pt x="127016" y="192102"/>
                  </a:lnTo>
                  <a:lnTo>
                    <a:pt x="98804" y="228597"/>
                  </a:lnTo>
                  <a:lnTo>
                    <a:pt x="73734" y="267471"/>
                  </a:lnTo>
                  <a:lnTo>
                    <a:pt x="51999" y="308534"/>
                  </a:lnTo>
                  <a:lnTo>
                    <a:pt x="33787" y="351595"/>
                  </a:lnTo>
                  <a:lnTo>
                    <a:pt x="19291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4"/>
                  </a:lnTo>
                  <a:lnTo>
                    <a:pt x="2207" y="589167"/>
                  </a:lnTo>
                  <a:lnTo>
                    <a:pt x="8701" y="637093"/>
                  </a:lnTo>
                  <a:lnTo>
                    <a:pt x="19293" y="683590"/>
                  </a:lnTo>
                  <a:lnTo>
                    <a:pt x="33790" y="728470"/>
                  </a:lnTo>
                  <a:lnTo>
                    <a:pt x="52002" y="771540"/>
                  </a:lnTo>
                  <a:lnTo>
                    <a:pt x="73738" y="812610"/>
                  </a:lnTo>
                  <a:lnTo>
                    <a:pt x="98808" y="851490"/>
                  </a:lnTo>
                  <a:lnTo>
                    <a:pt x="127021" y="887989"/>
                  </a:lnTo>
                  <a:lnTo>
                    <a:pt x="158186" y="921916"/>
                  </a:lnTo>
                  <a:lnTo>
                    <a:pt x="192113" y="953082"/>
                  </a:lnTo>
                  <a:lnTo>
                    <a:pt x="228611" y="981294"/>
                  </a:lnTo>
                  <a:lnTo>
                    <a:pt x="267489" y="1006363"/>
                  </a:lnTo>
                  <a:lnTo>
                    <a:pt x="308557" y="1028099"/>
                  </a:lnTo>
                  <a:lnTo>
                    <a:pt x="351624" y="1046310"/>
                  </a:lnTo>
                  <a:lnTo>
                    <a:pt x="396499" y="1060806"/>
                  </a:lnTo>
                  <a:lnTo>
                    <a:pt x="442992" y="1071396"/>
                  </a:lnTo>
                  <a:lnTo>
                    <a:pt x="490912" y="1077889"/>
                  </a:lnTo>
                  <a:lnTo>
                    <a:pt x="540067" y="1080096"/>
                  </a:lnTo>
                  <a:lnTo>
                    <a:pt x="589215" y="1077889"/>
                  </a:lnTo>
                  <a:lnTo>
                    <a:pt x="637128" y="1071395"/>
                  </a:lnTo>
                  <a:lnTo>
                    <a:pt x="683616" y="1060805"/>
                  </a:lnTo>
                  <a:lnTo>
                    <a:pt x="728486" y="1046308"/>
                  </a:lnTo>
                  <a:lnTo>
                    <a:pt x="771549" y="1028097"/>
                  </a:lnTo>
                  <a:lnTo>
                    <a:pt x="812613" y="1006361"/>
                  </a:lnTo>
                  <a:lnTo>
                    <a:pt x="851488" y="981291"/>
                  </a:lnTo>
                  <a:lnTo>
                    <a:pt x="887983" y="953077"/>
                  </a:lnTo>
                  <a:lnTo>
                    <a:pt x="921908" y="921912"/>
                  </a:lnTo>
                  <a:lnTo>
                    <a:pt x="953071" y="887984"/>
                  </a:lnTo>
                  <a:lnTo>
                    <a:pt x="981283" y="851484"/>
                  </a:lnTo>
                  <a:lnTo>
                    <a:pt x="1006351" y="812604"/>
                  </a:lnTo>
                  <a:lnTo>
                    <a:pt x="1028086" y="771534"/>
                  </a:lnTo>
                  <a:lnTo>
                    <a:pt x="1046297" y="728464"/>
                  </a:lnTo>
                  <a:lnTo>
                    <a:pt x="1060792" y="683586"/>
                  </a:lnTo>
                  <a:lnTo>
                    <a:pt x="1071383" y="637089"/>
                  </a:lnTo>
                  <a:lnTo>
                    <a:pt x="1077877" y="589165"/>
                  </a:lnTo>
                  <a:lnTo>
                    <a:pt x="1080084" y="540004"/>
                  </a:lnTo>
                  <a:lnTo>
                    <a:pt x="1077877" y="490858"/>
                  </a:lnTo>
                  <a:lnTo>
                    <a:pt x="1071382" y="442948"/>
                  </a:lnTo>
                  <a:lnTo>
                    <a:pt x="1060791" y="396463"/>
                  </a:lnTo>
                  <a:lnTo>
                    <a:pt x="1046295" y="351595"/>
                  </a:lnTo>
                  <a:lnTo>
                    <a:pt x="1028084" y="308534"/>
                  </a:lnTo>
                  <a:lnTo>
                    <a:pt x="1006348" y="267471"/>
                  </a:lnTo>
                  <a:lnTo>
                    <a:pt x="981279" y="228597"/>
                  </a:lnTo>
                  <a:lnTo>
                    <a:pt x="953067" y="192102"/>
                  </a:lnTo>
                  <a:lnTo>
                    <a:pt x="921904" y="158178"/>
                  </a:lnTo>
                  <a:lnTo>
                    <a:pt x="887979" y="127015"/>
                  </a:lnTo>
                  <a:lnTo>
                    <a:pt x="851484" y="98803"/>
                  </a:lnTo>
                  <a:lnTo>
                    <a:pt x="812609" y="73735"/>
                  </a:lnTo>
                  <a:lnTo>
                    <a:pt x="771545" y="51999"/>
                  </a:lnTo>
                  <a:lnTo>
                    <a:pt x="728482" y="33788"/>
                  </a:lnTo>
                  <a:lnTo>
                    <a:pt x="683613" y="19292"/>
                  </a:lnTo>
                  <a:lnTo>
                    <a:pt x="637127" y="8701"/>
                  </a:lnTo>
                  <a:lnTo>
                    <a:pt x="589214" y="2207"/>
                  </a:lnTo>
                  <a:lnTo>
                    <a:pt x="540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564" y="5094643"/>
              <a:ext cx="800874" cy="56661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8335" y="486918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0" y="540004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1" y="396463"/>
                  </a:lnTo>
                  <a:lnTo>
                    <a:pt x="33787" y="351595"/>
                  </a:lnTo>
                  <a:lnTo>
                    <a:pt x="51998" y="308534"/>
                  </a:lnTo>
                  <a:lnTo>
                    <a:pt x="73734" y="267471"/>
                  </a:lnTo>
                  <a:lnTo>
                    <a:pt x="98803" y="228597"/>
                  </a:lnTo>
                  <a:lnTo>
                    <a:pt x="127015" y="192102"/>
                  </a:lnTo>
                  <a:lnTo>
                    <a:pt x="158180" y="158178"/>
                  </a:lnTo>
                  <a:lnTo>
                    <a:pt x="192106" y="127015"/>
                  </a:lnTo>
                  <a:lnTo>
                    <a:pt x="228603" y="98803"/>
                  </a:lnTo>
                  <a:lnTo>
                    <a:pt x="267480" y="73735"/>
                  </a:lnTo>
                  <a:lnTo>
                    <a:pt x="308547" y="51999"/>
                  </a:lnTo>
                  <a:lnTo>
                    <a:pt x="351614" y="33788"/>
                  </a:lnTo>
                  <a:lnTo>
                    <a:pt x="396488" y="19292"/>
                  </a:lnTo>
                  <a:lnTo>
                    <a:pt x="442980" y="8701"/>
                  </a:lnTo>
                  <a:lnTo>
                    <a:pt x="490899" y="2207"/>
                  </a:lnTo>
                  <a:lnTo>
                    <a:pt x="540054" y="0"/>
                  </a:lnTo>
                  <a:lnTo>
                    <a:pt x="589219" y="2207"/>
                  </a:lnTo>
                  <a:lnTo>
                    <a:pt x="637144" y="8701"/>
                  </a:lnTo>
                  <a:lnTo>
                    <a:pt x="683639" y="19292"/>
                  </a:lnTo>
                  <a:lnTo>
                    <a:pt x="728514" y="33788"/>
                  </a:lnTo>
                  <a:lnTo>
                    <a:pt x="771579" y="51999"/>
                  </a:lnTo>
                  <a:lnTo>
                    <a:pt x="812643" y="73735"/>
                  </a:lnTo>
                  <a:lnTo>
                    <a:pt x="851516" y="98803"/>
                  </a:lnTo>
                  <a:lnTo>
                    <a:pt x="888008" y="127015"/>
                  </a:lnTo>
                  <a:lnTo>
                    <a:pt x="921927" y="158178"/>
                  </a:lnTo>
                  <a:lnTo>
                    <a:pt x="953085" y="192102"/>
                  </a:lnTo>
                  <a:lnTo>
                    <a:pt x="981290" y="228597"/>
                  </a:lnTo>
                  <a:lnTo>
                    <a:pt x="1006351" y="267471"/>
                  </a:lnTo>
                  <a:lnTo>
                    <a:pt x="1028080" y="308534"/>
                  </a:lnTo>
                  <a:lnTo>
                    <a:pt x="1046284" y="351595"/>
                  </a:lnTo>
                  <a:lnTo>
                    <a:pt x="1060775" y="396463"/>
                  </a:lnTo>
                  <a:lnTo>
                    <a:pt x="1071361" y="442948"/>
                  </a:lnTo>
                  <a:lnTo>
                    <a:pt x="1077852" y="490858"/>
                  </a:lnTo>
                  <a:lnTo>
                    <a:pt x="1080058" y="540004"/>
                  </a:lnTo>
                  <a:lnTo>
                    <a:pt x="1077852" y="589167"/>
                  </a:lnTo>
                  <a:lnTo>
                    <a:pt x="1071361" y="637093"/>
                  </a:lnTo>
                  <a:lnTo>
                    <a:pt x="1060775" y="683590"/>
                  </a:lnTo>
                  <a:lnTo>
                    <a:pt x="1046284" y="728470"/>
                  </a:lnTo>
                  <a:lnTo>
                    <a:pt x="1028080" y="771540"/>
                  </a:lnTo>
                  <a:lnTo>
                    <a:pt x="1006351" y="812610"/>
                  </a:lnTo>
                  <a:lnTo>
                    <a:pt x="981290" y="851490"/>
                  </a:lnTo>
                  <a:lnTo>
                    <a:pt x="953085" y="887989"/>
                  </a:lnTo>
                  <a:lnTo>
                    <a:pt x="921927" y="921916"/>
                  </a:lnTo>
                  <a:lnTo>
                    <a:pt x="888008" y="953082"/>
                  </a:lnTo>
                  <a:lnTo>
                    <a:pt x="851516" y="981294"/>
                  </a:lnTo>
                  <a:lnTo>
                    <a:pt x="812643" y="1006363"/>
                  </a:lnTo>
                  <a:lnTo>
                    <a:pt x="771579" y="1028099"/>
                  </a:lnTo>
                  <a:lnTo>
                    <a:pt x="728514" y="1046310"/>
                  </a:lnTo>
                  <a:lnTo>
                    <a:pt x="683639" y="1060806"/>
                  </a:lnTo>
                  <a:lnTo>
                    <a:pt x="637144" y="1071396"/>
                  </a:lnTo>
                  <a:lnTo>
                    <a:pt x="589219" y="1077889"/>
                  </a:lnTo>
                  <a:lnTo>
                    <a:pt x="540054" y="1080096"/>
                  </a:lnTo>
                  <a:lnTo>
                    <a:pt x="490899" y="1077889"/>
                  </a:lnTo>
                  <a:lnTo>
                    <a:pt x="442980" y="1071395"/>
                  </a:lnTo>
                  <a:lnTo>
                    <a:pt x="396488" y="1060805"/>
                  </a:lnTo>
                  <a:lnTo>
                    <a:pt x="351614" y="1046308"/>
                  </a:lnTo>
                  <a:lnTo>
                    <a:pt x="308547" y="1028097"/>
                  </a:lnTo>
                  <a:lnTo>
                    <a:pt x="267480" y="1006361"/>
                  </a:lnTo>
                  <a:lnTo>
                    <a:pt x="228603" y="981291"/>
                  </a:lnTo>
                  <a:lnTo>
                    <a:pt x="192106" y="953077"/>
                  </a:lnTo>
                  <a:lnTo>
                    <a:pt x="158180" y="921912"/>
                  </a:lnTo>
                  <a:lnTo>
                    <a:pt x="127015" y="887984"/>
                  </a:lnTo>
                  <a:lnTo>
                    <a:pt x="98803" y="851484"/>
                  </a:lnTo>
                  <a:lnTo>
                    <a:pt x="73734" y="812604"/>
                  </a:lnTo>
                  <a:lnTo>
                    <a:pt x="51998" y="771534"/>
                  </a:lnTo>
                  <a:lnTo>
                    <a:pt x="33787" y="728464"/>
                  </a:lnTo>
                  <a:lnTo>
                    <a:pt x="19291" y="683586"/>
                  </a:lnTo>
                  <a:lnTo>
                    <a:pt x="8701" y="637089"/>
                  </a:lnTo>
                  <a:lnTo>
                    <a:pt x="2207" y="589165"/>
                  </a:lnTo>
                  <a:lnTo>
                    <a:pt x="0" y="540004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339720" y="4754812"/>
            <a:ext cx="1440180" cy="1398270"/>
            <a:chOff x="2339720" y="4754812"/>
            <a:chExt cx="1440180" cy="1398270"/>
          </a:xfrm>
        </p:grpSpPr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71275" y="4754812"/>
              <a:ext cx="1406778" cy="139764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555747" y="486918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131" y="0"/>
                  </a:moveTo>
                  <a:lnTo>
                    <a:pt x="490965" y="2207"/>
                  </a:lnTo>
                  <a:lnTo>
                    <a:pt x="443037" y="8701"/>
                  </a:lnTo>
                  <a:lnTo>
                    <a:pt x="396536" y="19292"/>
                  </a:lnTo>
                  <a:lnTo>
                    <a:pt x="351654" y="33788"/>
                  </a:lnTo>
                  <a:lnTo>
                    <a:pt x="308582" y="51999"/>
                  </a:lnTo>
                  <a:lnTo>
                    <a:pt x="267509" y="73735"/>
                  </a:lnTo>
                  <a:lnTo>
                    <a:pt x="228626" y="98803"/>
                  </a:lnTo>
                  <a:lnTo>
                    <a:pt x="192124" y="127015"/>
                  </a:lnTo>
                  <a:lnTo>
                    <a:pt x="158194" y="158178"/>
                  </a:lnTo>
                  <a:lnTo>
                    <a:pt x="127026" y="192102"/>
                  </a:lnTo>
                  <a:lnTo>
                    <a:pt x="98811" y="228597"/>
                  </a:lnTo>
                  <a:lnTo>
                    <a:pt x="73739" y="267471"/>
                  </a:lnTo>
                  <a:lnTo>
                    <a:pt x="52002" y="308534"/>
                  </a:lnTo>
                  <a:lnTo>
                    <a:pt x="33790" y="351595"/>
                  </a:lnTo>
                  <a:lnTo>
                    <a:pt x="19292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4"/>
                  </a:lnTo>
                  <a:lnTo>
                    <a:pt x="2207" y="589167"/>
                  </a:lnTo>
                  <a:lnTo>
                    <a:pt x="8702" y="637093"/>
                  </a:lnTo>
                  <a:lnTo>
                    <a:pt x="19294" y="683590"/>
                  </a:lnTo>
                  <a:lnTo>
                    <a:pt x="33792" y="728470"/>
                  </a:lnTo>
                  <a:lnTo>
                    <a:pt x="52005" y="771540"/>
                  </a:lnTo>
                  <a:lnTo>
                    <a:pt x="73743" y="812610"/>
                  </a:lnTo>
                  <a:lnTo>
                    <a:pt x="98815" y="851490"/>
                  </a:lnTo>
                  <a:lnTo>
                    <a:pt x="127031" y="887989"/>
                  </a:lnTo>
                  <a:lnTo>
                    <a:pt x="158199" y="921916"/>
                  </a:lnTo>
                  <a:lnTo>
                    <a:pt x="192129" y="953082"/>
                  </a:lnTo>
                  <a:lnTo>
                    <a:pt x="228631" y="981294"/>
                  </a:lnTo>
                  <a:lnTo>
                    <a:pt x="267514" y="1006363"/>
                  </a:lnTo>
                  <a:lnTo>
                    <a:pt x="308587" y="1028099"/>
                  </a:lnTo>
                  <a:lnTo>
                    <a:pt x="351659" y="1046310"/>
                  </a:lnTo>
                  <a:lnTo>
                    <a:pt x="396540" y="1060806"/>
                  </a:lnTo>
                  <a:lnTo>
                    <a:pt x="443040" y="1071396"/>
                  </a:lnTo>
                  <a:lnTo>
                    <a:pt x="490968" y="1077889"/>
                  </a:lnTo>
                  <a:lnTo>
                    <a:pt x="540131" y="1080096"/>
                  </a:lnTo>
                  <a:lnTo>
                    <a:pt x="589277" y="1077889"/>
                  </a:lnTo>
                  <a:lnTo>
                    <a:pt x="637188" y="1071395"/>
                  </a:lnTo>
                  <a:lnTo>
                    <a:pt x="683674" y="1060805"/>
                  </a:lnTo>
                  <a:lnTo>
                    <a:pt x="728543" y="1046308"/>
                  </a:lnTo>
                  <a:lnTo>
                    <a:pt x="771604" y="1028097"/>
                  </a:lnTo>
                  <a:lnTo>
                    <a:pt x="812667" y="1006361"/>
                  </a:lnTo>
                  <a:lnTo>
                    <a:pt x="851542" y="981291"/>
                  </a:lnTo>
                  <a:lnTo>
                    <a:pt x="888036" y="953077"/>
                  </a:lnTo>
                  <a:lnTo>
                    <a:pt x="921960" y="921912"/>
                  </a:lnTo>
                  <a:lnTo>
                    <a:pt x="953123" y="887984"/>
                  </a:lnTo>
                  <a:lnTo>
                    <a:pt x="981334" y="851484"/>
                  </a:lnTo>
                  <a:lnTo>
                    <a:pt x="1006402" y="812604"/>
                  </a:lnTo>
                  <a:lnTo>
                    <a:pt x="1028137" y="771534"/>
                  </a:lnTo>
                  <a:lnTo>
                    <a:pt x="1046348" y="728464"/>
                  </a:lnTo>
                  <a:lnTo>
                    <a:pt x="1060843" y="683586"/>
                  </a:lnTo>
                  <a:lnTo>
                    <a:pt x="1071433" y="637089"/>
                  </a:lnTo>
                  <a:lnTo>
                    <a:pt x="1077927" y="589165"/>
                  </a:lnTo>
                  <a:lnTo>
                    <a:pt x="1080135" y="540004"/>
                  </a:lnTo>
                  <a:lnTo>
                    <a:pt x="1077927" y="490858"/>
                  </a:lnTo>
                  <a:lnTo>
                    <a:pt x="1071433" y="442948"/>
                  </a:lnTo>
                  <a:lnTo>
                    <a:pt x="1060842" y="396463"/>
                  </a:lnTo>
                  <a:lnTo>
                    <a:pt x="1046346" y="351595"/>
                  </a:lnTo>
                  <a:lnTo>
                    <a:pt x="1028135" y="308534"/>
                  </a:lnTo>
                  <a:lnTo>
                    <a:pt x="1006399" y="267471"/>
                  </a:lnTo>
                  <a:lnTo>
                    <a:pt x="981331" y="228597"/>
                  </a:lnTo>
                  <a:lnTo>
                    <a:pt x="953119" y="192102"/>
                  </a:lnTo>
                  <a:lnTo>
                    <a:pt x="921956" y="158178"/>
                  </a:lnTo>
                  <a:lnTo>
                    <a:pt x="888032" y="127015"/>
                  </a:lnTo>
                  <a:lnTo>
                    <a:pt x="851537" y="98803"/>
                  </a:lnTo>
                  <a:lnTo>
                    <a:pt x="812663" y="73735"/>
                  </a:lnTo>
                  <a:lnTo>
                    <a:pt x="771600" y="51999"/>
                  </a:lnTo>
                  <a:lnTo>
                    <a:pt x="728539" y="33788"/>
                  </a:lnTo>
                  <a:lnTo>
                    <a:pt x="683671" y="19292"/>
                  </a:lnTo>
                  <a:lnTo>
                    <a:pt x="637186" y="8701"/>
                  </a:lnTo>
                  <a:lnTo>
                    <a:pt x="589276" y="2207"/>
                  </a:lnTo>
                  <a:lnTo>
                    <a:pt x="540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39720" y="5013172"/>
              <a:ext cx="1440180" cy="83209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555747" y="486918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0" y="540004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2" y="396463"/>
                  </a:lnTo>
                  <a:lnTo>
                    <a:pt x="33790" y="351595"/>
                  </a:lnTo>
                  <a:lnTo>
                    <a:pt x="52002" y="308534"/>
                  </a:lnTo>
                  <a:lnTo>
                    <a:pt x="73739" y="267471"/>
                  </a:lnTo>
                  <a:lnTo>
                    <a:pt x="98811" y="228597"/>
                  </a:lnTo>
                  <a:lnTo>
                    <a:pt x="127026" y="192102"/>
                  </a:lnTo>
                  <a:lnTo>
                    <a:pt x="158194" y="158178"/>
                  </a:lnTo>
                  <a:lnTo>
                    <a:pt x="192124" y="127015"/>
                  </a:lnTo>
                  <a:lnTo>
                    <a:pt x="228626" y="98803"/>
                  </a:lnTo>
                  <a:lnTo>
                    <a:pt x="267509" y="73735"/>
                  </a:lnTo>
                  <a:lnTo>
                    <a:pt x="308582" y="51999"/>
                  </a:lnTo>
                  <a:lnTo>
                    <a:pt x="351654" y="33788"/>
                  </a:lnTo>
                  <a:lnTo>
                    <a:pt x="396536" y="19292"/>
                  </a:lnTo>
                  <a:lnTo>
                    <a:pt x="443037" y="8701"/>
                  </a:lnTo>
                  <a:lnTo>
                    <a:pt x="490965" y="2207"/>
                  </a:lnTo>
                  <a:lnTo>
                    <a:pt x="540131" y="0"/>
                  </a:lnTo>
                  <a:lnTo>
                    <a:pt x="589276" y="2207"/>
                  </a:lnTo>
                  <a:lnTo>
                    <a:pt x="637186" y="8701"/>
                  </a:lnTo>
                  <a:lnTo>
                    <a:pt x="683671" y="19292"/>
                  </a:lnTo>
                  <a:lnTo>
                    <a:pt x="728539" y="33788"/>
                  </a:lnTo>
                  <a:lnTo>
                    <a:pt x="771600" y="51999"/>
                  </a:lnTo>
                  <a:lnTo>
                    <a:pt x="812663" y="73735"/>
                  </a:lnTo>
                  <a:lnTo>
                    <a:pt x="851537" y="98803"/>
                  </a:lnTo>
                  <a:lnTo>
                    <a:pt x="888032" y="127015"/>
                  </a:lnTo>
                  <a:lnTo>
                    <a:pt x="921956" y="158178"/>
                  </a:lnTo>
                  <a:lnTo>
                    <a:pt x="953119" y="192102"/>
                  </a:lnTo>
                  <a:lnTo>
                    <a:pt x="981331" y="228597"/>
                  </a:lnTo>
                  <a:lnTo>
                    <a:pt x="1006399" y="267471"/>
                  </a:lnTo>
                  <a:lnTo>
                    <a:pt x="1028135" y="308534"/>
                  </a:lnTo>
                  <a:lnTo>
                    <a:pt x="1046346" y="351595"/>
                  </a:lnTo>
                  <a:lnTo>
                    <a:pt x="1060842" y="396463"/>
                  </a:lnTo>
                  <a:lnTo>
                    <a:pt x="1071433" y="442948"/>
                  </a:lnTo>
                  <a:lnTo>
                    <a:pt x="1077927" y="490858"/>
                  </a:lnTo>
                  <a:lnTo>
                    <a:pt x="1080135" y="540004"/>
                  </a:lnTo>
                  <a:lnTo>
                    <a:pt x="1077927" y="589167"/>
                  </a:lnTo>
                  <a:lnTo>
                    <a:pt x="1071433" y="637093"/>
                  </a:lnTo>
                  <a:lnTo>
                    <a:pt x="1060842" y="683590"/>
                  </a:lnTo>
                  <a:lnTo>
                    <a:pt x="1046346" y="728470"/>
                  </a:lnTo>
                  <a:lnTo>
                    <a:pt x="1028135" y="771540"/>
                  </a:lnTo>
                  <a:lnTo>
                    <a:pt x="1006399" y="812610"/>
                  </a:lnTo>
                  <a:lnTo>
                    <a:pt x="981331" y="851490"/>
                  </a:lnTo>
                  <a:lnTo>
                    <a:pt x="953119" y="887989"/>
                  </a:lnTo>
                  <a:lnTo>
                    <a:pt x="921956" y="921916"/>
                  </a:lnTo>
                  <a:lnTo>
                    <a:pt x="888032" y="953082"/>
                  </a:lnTo>
                  <a:lnTo>
                    <a:pt x="851537" y="981294"/>
                  </a:lnTo>
                  <a:lnTo>
                    <a:pt x="812663" y="1006363"/>
                  </a:lnTo>
                  <a:lnTo>
                    <a:pt x="771600" y="1028099"/>
                  </a:lnTo>
                  <a:lnTo>
                    <a:pt x="728539" y="1046310"/>
                  </a:lnTo>
                  <a:lnTo>
                    <a:pt x="683671" y="1060806"/>
                  </a:lnTo>
                  <a:lnTo>
                    <a:pt x="637186" y="1071396"/>
                  </a:lnTo>
                  <a:lnTo>
                    <a:pt x="589276" y="1077889"/>
                  </a:lnTo>
                  <a:lnTo>
                    <a:pt x="540131" y="1080096"/>
                  </a:lnTo>
                  <a:lnTo>
                    <a:pt x="490965" y="1077889"/>
                  </a:lnTo>
                  <a:lnTo>
                    <a:pt x="443037" y="1071395"/>
                  </a:lnTo>
                  <a:lnTo>
                    <a:pt x="396536" y="1060805"/>
                  </a:lnTo>
                  <a:lnTo>
                    <a:pt x="351654" y="1046308"/>
                  </a:lnTo>
                  <a:lnTo>
                    <a:pt x="308582" y="1028097"/>
                  </a:lnTo>
                  <a:lnTo>
                    <a:pt x="267509" y="1006361"/>
                  </a:lnTo>
                  <a:lnTo>
                    <a:pt x="228626" y="981291"/>
                  </a:lnTo>
                  <a:lnTo>
                    <a:pt x="192124" y="953077"/>
                  </a:lnTo>
                  <a:lnTo>
                    <a:pt x="158194" y="921912"/>
                  </a:lnTo>
                  <a:lnTo>
                    <a:pt x="127026" y="887984"/>
                  </a:lnTo>
                  <a:lnTo>
                    <a:pt x="98811" y="851484"/>
                  </a:lnTo>
                  <a:lnTo>
                    <a:pt x="73739" y="812604"/>
                  </a:lnTo>
                  <a:lnTo>
                    <a:pt x="52002" y="771534"/>
                  </a:lnTo>
                  <a:lnTo>
                    <a:pt x="33790" y="728464"/>
                  </a:lnTo>
                  <a:lnTo>
                    <a:pt x="19292" y="683586"/>
                  </a:lnTo>
                  <a:lnTo>
                    <a:pt x="8701" y="637089"/>
                  </a:lnTo>
                  <a:lnTo>
                    <a:pt x="2207" y="589165"/>
                  </a:lnTo>
                  <a:lnTo>
                    <a:pt x="0" y="540004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490977" y="6155232"/>
            <a:ext cx="13360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М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оз</a:t>
            </a:r>
            <a:r>
              <a:rPr sz="1400" b="1" spc="-25" dirty="0">
                <a:solidFill>
                  <a:srgbClr val="185F9D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в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ой</a:t>
            </a:r>
            <a:r>
              <a:rPr sz="1400" b="1" spc="-8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ш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турм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23638" y="6155232"/>
            <a:ext cx="11734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Ме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185F9D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д</a:t>
            </a:r>
            <a:r>
              <a:rPr sz="1400" b="1" spc="-7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Д</a:t>
            </a:r>
            <a:r>
              <a:rPr sz="1400" b="1" spc="-25" dirty="0">
                <a:solidFill>
                  <a:srgbClr val="185F9D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ль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ф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4370" y="4355084"/>
            <a:ext cx="1142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SW</a:t>
            </a:r>
            <a:r>
              <a:rPr sz="1400" b="1" spc="-40" dirty="0">
                <a:solidFill>
                  <a:srgbClr val="185F9D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T</a:t>
            </a:r>
            <a:r>
              <a:rPr sz="1400" b="1" spc="-4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-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ана</a:t>
            </a:r>
            <a:r>
              <a:rPr sz="1400" b="1" spc="5" dirty="0">
                <a:solidFill>
                  <a:srgbClr val="185F9D"/>
                </a:solidFill>
                <a:latin typeface="Calibri"/>
                <a:cs typeface="Calibri"/>
              </a:rPr>
              <a:t>л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з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07004" y="4355084"/>
            <a:ext cx="800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Ин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т</a:t>
            </a: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р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вь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ю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07484" y="4355084"/>
            <a:ext cx="16344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185F9D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он</a:t>
            </a:r>
            <a:r>
              <a:rPr sz="1400" b="1" spc="5" dirty="0">
                <a:solidFill>
                  <a:srgbClr val="185F9D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р</a:t>
            </a:r>
            <a:r>
              <a:rPr sz="1400" b="1" spc="-35" dirty="0">
                <a:solidFill>
                  <a:srgbClr val="185F9D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л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ьн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ый</a:t>
            </a:r>
            <a:r>
              <a:rPr sz="1400" b="1" spc="-7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с</a:t>
            </a:r>
            <a:r>
              <a:rPr sz="1400" b="1" spc="5" dirty="0">
                <a:solidFill>
                  <a:srgbClr val="185F9D"/>
                </a:solidFill>
                <a:latin typeface="Calibri"/>
                <a:cs typeface="Calibri"/>
              </a:rPr>
              <a:t>п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исок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40143" y="4355084"/>
            <a:ext cx="16757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Обзор</a:t>
            </a:r>
            <a:r>
              <a:rPr sz="1400" b="1" spc="-7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документации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23990" y="6155232"/>
            <a:ext cx="14611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«Галстук-бабочка»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8267" y="6155232"/>
            <a:ext cx="16675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Диа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г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ра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мм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ы</a:t>
            </a:r>
            <a:r>
              <a:rPr sz="1400" b="1" spc="-6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си</a:t>
            </a:r>
            <a:r>
              <a:rPr sz="1400" b="1" spc="-20" dirty="0">
                <a:solidFill>
                  <a:srgbClr val="185F9D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а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в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95541" y="1196809"/>
            <a:ext cx="342557" cy="342557"/>
          </a:xfrm>
          <a:prstGeom prst="rect">
            <a:avLst/>
          </a:prstGeom>
        </p:spPr>
      </p:pic>
      <p:sp>
        <p:nvSpPr>
          <p:cNvPr id="61" name="Номер слайда 6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57200"/>
            <a:ext cx="86868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b="1" spc="-10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М Е Т О Д Ы   И Д Е Н Т И Ф И К А Ц И И   Р И С К О В</a:t>
            </a:r>
            <a:endParaRPr sz="2400" b="1" spc="-10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649" y="1066800"/>
            <a:ext cx="8294244" cy="4558284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6" y="5258937"/>
            <a:ext cx="1599062" cy="1599062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48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32" y="91567"/>
            <a:ext cx="8744268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Инструмент идентификации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 риска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20"/>
              </a:lnSpc>
            </a:pP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«Галстук-бабочка»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456" y="1115186"/>
            <a:ext cx="8538845" cy="2605405"/>
            <a:chOff x="219456" y="1115186"/>
            <a:chExt cx="8538845" cy="2605405"/>
          </a:xfrm>
        </p:grpSpPr>
        <p:sp>
          <p:nvSpPr>
            <p:cNvPr id="5" name="object 5"/>
            <p:cNvSpPr/>
            <p:nvPr/>
          </p:nvSpPr>
          <p:spPr>
            <a:xfrm>
              <a:off x="323532" y="1124711"/>
              <a:ext cx="8425180" cy="0"/>
            </a:xfrm>
            <a:custGeom>
              <a:avLst/>
              <a:gdLst/>
              <a:ahLst/>
              <a:cxnLst/>
              <a:rect l="l" t="t" r="r" b="b"/>
              <a:pathLst>
                <a:path w="8425180">
                  <a:moveTo>
                    <a:pt x="0" y="0"/>
                  </a:moveTo>
                  <a:lnTo>
                    <a:pt x="8424989" y="0"/>
                  </a:lnTo>
                </a:path>
              </a:pathLst>
            </a:custGeom>
            <a:ln w="1905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81" y="1412747"/>
              <a:ext cx="3456432" cy="18722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" y="1136903"/>
              <a:ext cx="5053584" cy="25831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9546" y="1340738"/>
              <a:ext cx="4464685" cy="2088514"/>
            </a:xfrm>
            <a:custGeom>
              <a:avLst/>
              <a:gdLst/>
              <a:ahLst/>
              <a:cxnLst/>
              <a:rect l="l" t="t" r="r" b="b"/>
              <a:pathLst>
                <a:path w="4464685" h="2088514">
                  <a:moveTo>
                    <a:pt x="4421962" y="0"/>
                  </a:moveTo>
                  <a:lnTo>
                    <a:pt x="42506" y="0"/>
                  </a:lnTo>
                  <a:lnTo>
                    <a:pt x="25963" y="3343"/>
                  </a:lnTo>
                  <a:lnTo>
                    <a:pt x="12452" y="12461"/>
                  </a:lnTo>
                  <a:lnTo>
                    <a:pt x="3341" y="25985"/>
                  </a:lnTo>
                  <a:lnTo>
                    <a:pt x="0" y="42545"/>
                  </a:lnTo>
                  <a:lnTo>
                    <a:pt x="0" y="2045715"/>
                  </a:lnTo>
                  <a:lnTo>
                    <a:pt x="3341" y="2062275"/>
                  </a:lnTo>
                  <a:lnTo>
                    <a:pt x="12452" y="2075799"/>
                  </a:lnTo>
                  <a:lnTo>
                    <a:pt x="25963" y="2084917"/>
                  </a:lnTo>
                  <a:lnTo>
                    <a:pt x="42506" y="2088261"/>
                  </a:lnTo>
                  <a:lnTo>
                    <a:pt x="4421962" y="2088261"/>
                  </a:lnTo>
                  <a:lnTo>
                    <a:pt x="4438521" y="2084917"/>
                  </a:lnTo>
                  <a:lnTo>
                    <a:pt x="4452045" y="2075799"/>
                  </a:lnTo>
                  <a:lnTo>
                    <a:pt x="4461163" y="2062275"/>
                  </a:lnTo>
                  <a:lnTo>
                    <a:pt x="4464507" y="2045715"/>
                  </a:lnTo>
                  <a:lnTo>
                    <a:pt x="4464507" y="42545"/>
                  </a:lnTo>
                  <a:lnTo>
                    <a:pt x="4461163" y="25985"/>
                  </a:lnTo>
                  <a:lnTo>
                    <a:pt x="4452045" y="12461"/>
                  </a:lnTo>
                  <a:lnTo>
                    <a:pt x="4438521" y="3343"/>
                  </a:lnTo>
                  <a:lnTo>
                    <a:pt x="442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1006" y="1485391"/>
            <a:ext cx="364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«Галстук</a:t>
            </a:r>
            <a:r>
              <a:rPr sz="1800" b="1" spc="5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800" b="1" spc="5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бабочка»</a:t>
            </a:r>
            <a:r>
              <a:rPr sz="1800" b="1" spc="5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800" spc="5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инструмент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406" y="1759711"/>
            <a:ext cx="1883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идентификации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подразумевающий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1205" y="1759711"/>
            <a:ext cx="18472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8405">
              <a:lnSpc>
                <a:spcPct val="100000"/>
              </a:lnSpc>
              <a:spcBef>
                <a:spcPts val="100"/>
              </a:spcBef>
              <a:tabLst>
                <a:tab pos="1480185" algn="l"/>
              </a:tabLst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рис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а, 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опр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ние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406" y="2308352"/>
            <a:ext cx="38741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каждого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рискового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события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всех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возможных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причин и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всех возможных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последствий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325244" y="3782695"/>
          <a:ext cx="6096000" cy="2802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435609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Причина</a:t>
                      </a:r>
                      <a:r>
                        <a:rPr sz="1400" b="1" spc="-8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580"/>
                        </a:lnSpc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Рисковое</a:t>
                      </a:r>
                      <a:r>
                        <a:rPr sz="1400" b="1" spc="-7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Посл</a:t>
                      </a:r>
                      <a:r>
                        <a:rPr sz="1400" b="1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твия</a:t>
                      </a:r>
                      <a:r>
                        <a:rPr sz="1400" b="1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строительных</a:t>
                      </a:r>
                      <a:r>
                        <a:rPr sz="12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материалов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срыв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срока</a:t>
                      </a:r>
                      <a:r>
                        <a:rPr sz="12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завершения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945" marR="442595">
                        <a:lnSpc>
                          <a:spcPct val="114999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работ</a:t>
                      </a:r>
                      <a:r>
                        <a:rPr sz="1200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строительству </a:t>
                      </a:r>
                      <a:r>
                        <a:rPr sz="1200" spc="-254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объекта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Детский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сад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140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мест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215" marR="336550">
                        <a:lnSpc>
                          <a:spcPct val="114999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введен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эксплуатацию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spc="-254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установленный</a:t>
                      </a:r>
                      <a:r>
                        <a:rPr sz="12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883"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Авария</a:t>
                      </a:r>
                      <a:r>
                        <a:rPr sz="12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объекте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719"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Поломка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техники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9050">
                      <a:solidFill>
                        <a:srgbClr val="4AACC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Нарушены</a:t>
                      </a:r>
                      <a:r>
                        <a:rPr sz="12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технические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215" marR="37782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требования</a:t>
                      </a:r>
                      <a:r>
                        <a:rPr sz="12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проведения </a:t>
                      </a:r>
                      <a:r>
                        <a:rPr sz="1200" spc="-2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работ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 объекте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905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201"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Забастовка</a:t>
                      </a:r>
                      <a:r>
                        <a:rPr sz="12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бригады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2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расходов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строительство</a:t>
                      </a:r>
                      <a:r>
                        <a:rPr sz="12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объекта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41" y="1196809"/>
            <a:ext cx="342557" cy="342557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74" y="1290890"/>
            <a:ext cx="8679180" cy="1341120"/>
            <a:chOff x="207274" y="1290890"/>
            <a:chExt cx="8679180" cy="134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74" y="1290890"/>
              <a:ext cx="8679159" cy="13409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546" y="1412747"/>
              <a:ext cx="8065134" cy="1008380"/>
            </a:xfrm>
            <a:custGeom>
              <a:avLst/>
              <a:gdLst/>
              <a:ahLst/>
              <a:cxnLst/>
              <a:rect l="l" t="t" r="r" b="b"/>
              <a:pathLst>
                <a:path w="8065134" h="1008380">
                  <a:moveTo>
                    <a:pt x="8044383" y="0"/>
                  </a:moveTo>
                  <a:lnTo>
                    <a:pt x="20523" y="0"/>
                  </a:lnTo>
                  <a:lnTo>
                    <a:pt x="12537" y="1625"/>
                  </a:lnTo>
                  <a:lnTo>
                    <a:pt x="6013" y="6048"/>
                  </a:lnTo>
                  <a:lnTo>
                    <a:pt x="1613" y="12590"/>
                  </a:lnTo>
                  <a:lnTo>
                    <a:pt x="0" y="20574"/>
                  </a:lnTo>
                  <a:lnTo>
                    <a:pt x="0" y="987678"/>
                  </a:lnTo>
                  <a:lnTo>
                    <a:pt x="1613" y="995642"/>
                  </a:lnTo>
                  <a:lnTo>
                    <a:pt x="6013" y="1002141"/>
                  </a:lnTo>
                  <a:lnTo>
                    <a:pt x="12537" y="1006520"/>
                  </a:lnTo>
                  <a:lnTo>
                    <a:pt x="20523" y="1008126"/>
                  </a:lnTo>
                  <a:lnTo>
                    <a:pt x="8044383" y="1008126"/>
                  </a:lnTo>
                  <a:lnTo>
                    <a:pt x="8052366" y="1006520"/>
                  </a:lnTo>
                  <a:lnTo>
                    <a:pt x="8058908" y="1002141"/>
                  </a:lnTo>
                  <a:lnTo>
                    <a:pt x="8063331" y="995642"/>
                  </a:lnTo>
                  <a:lnTo>
                    <a:pt x="8064957" y="987678"/>
                  </a:lnTo>
                  <a:lnTo>
                    <a:pt x="8064957" y="20574"/>
                  </a:lnTo>
                  <a:lnTo>
                    <a:pt x="8063331" y="12590"/>
                  </a:lnTo>
                  <a:lnTo>
                    <a:pt x="8058908" y="6048"/>
                  </a:lnTo>
                  <a:lnTo>
                    <a:pt x="8052366" y="1625"/>
                  </a:lnTo>
                  <a:lnTo>
                    <a:pt x="8044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7543" y="100105"/>
            <a:ext cx="3800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Формулировка</a:t>
            </a:r>
            <a:r>
              <a:rPr sz="3200" b="1" spc="-10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риска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37259" y="2599308"/>
          <a:ext cx="7129144" cy="1927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3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536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Причина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95"/>
                        </a:lnSpc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Рисковое</a:t>
                      </a:r>
                      <a:r>
                        <a:rPr sz="1400" b="1" spc="-7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Последствия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2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строительных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материалов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срыв</a:t>
                      </a:r>
                      <a:r>
                        <a:rPr sz="12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срока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завершения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работ</a:t>
                      </a:r>
                      <a:r>
                        <a:rPr sz="12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строительству</a:t>
                      </a:r>
                      <a:r>
                        <a:rPr sz="1200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объекта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детский</a:t>
                      </a:r>
                      <a:r>
                        <a:rPr sz="12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сад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140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мест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не введен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675" marR="265430">
                        <a:lnSpc>
                          <a:spcPct val="114999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эксплуатацию</a:t>
                      </a:r>
                      <a:r>
                        <a:rPr sz="12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установленный </a:t>
                      </a:r>
                      <a:r>
                        <a:rPr sz="1200" spc="-2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93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авария</a:t>
                      </a:r>
                      <a:r>
                        <a:rPr sz="12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объекте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срыв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контрольного</a:t>
                      </a:r>
                      <a:r>
                        <a:rPr sz="12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расходов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связи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8900" marR="605155">
                        <a:lnSpc>
                          <a:spcPct val="114999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организацией повторного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контрольного</a:t>
                      </a:r>
                      <a:r>
                        <a:rPr sz="12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дефицит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педагогических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работников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штат</a:t>
                      </a:r>
                      <a:r>
                        <a:rPr sz="12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сотрудников</a:t>
                      </a:r>
                      <a:r>
                        <a:rPr sz="12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укомплектован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обеспечен прием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детей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полном</a:t>
                      </a:r>
                      <a:r>
                        <a:rPr sz="12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объеме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797" y="1628787"/>
            <a:ext cx="7157593" cy="5760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23641" y="928496"/>
            <a:ext cx="265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Риск</a:t>
            </a:r>
            <a:r>
              <a:rPr sz="18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состоит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из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3-х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частей: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4675123"/>
            <a:ext cx="7599680" cy="188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1125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Незавершение</a:t>
            </a:r>
            <a:r>
              <a:rPr sz="1600" i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работ</a:t>
            </a:r>
            <a:r>
              <a:rPr sz="1600" i="1" spc="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по</a:t>
            </a:r>
            <a:r>
              <a:rPr sz="1600" i="1" spc="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строительству</a:t>
            </a:r>
            <a:r>
              <a:rPr sz="1600" i="1" spc="2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объекта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из-за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удорожания</a:t>
            </a:r>
            <a:r>
              <a:rPr sz="1600" i="1" spc="4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строительных </a:t>
            </a:r>
            <a:r>
              <a:rPr sz="1600" i="1" spc="-34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материалов,</a:t>
            </a:r>
            <a:r>
              <a:rPr sz="1600" i="1" spc="3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вследствие чего</a:t>
            </a:r>
            <a:r>
              <a:rPr sz="1600" i="1" spc="2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детский</a:t>
            </a:r>
            <a:r>
              <a:rPr sz="1600" i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сад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на</a:t>
            </a:r>
            <a:r>
              <a:rPr sz="1600" i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140</a:t>
            </a:r>
            <a:r>
              <a:rPr sz="1600" i="1" spc="2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мест</a:t>
            </a:r>
            <a:r>
              <a:rPr sz="1600" i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не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введен</a:t>
            </a:r>
            <a:r>
              <a:rPr sz="1600" i="1" spc="-2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 эксплуатацию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</a:t>
            </a:r>
            <a:r>
              <a:rPr sz="1600" i="1" spc="-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установленный срок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Срыв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контрольного</a:t>
            </a:r>
            <a:r>
              <a:rPr sz="1600" i="1" spc="4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мероприятия</a:t>
            </a:r>
            <a:r>
              <a:rPr sz="1600" i="1" spc="5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из-за</a:t>
            </a:r>
            <a:r>
              <a:rPr sz="1600" i="1" spc="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аварии</a:t>
            </a:r>
            <a:r>
              <a:rPr sz="1600" i="1" spc="5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на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объекте,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что</a:t>
            </a:r>
            <a:r>
              <a:rPr sz="1600" i="1" spc="2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ведет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к</a:t>
            </a:r>
            <a:r>
              <a:rPr sz="1600" i="1" spc="2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увеличению </a:t>
            </a:r>
            <a:r>
              <a:rPr sz="1600" i="1" spc="-35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расходов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на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организацию</a:t>
            </a:r>
            <a:r>
              <a:rPr sz="1600" i="1" spc="5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повторного</a:t>
            </a:r>
            <a:r>
              <a:rPr sz="1600" i="1" spc="4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контрольного</a:t>
            </a:r>
            <a:r>
              <a:rPr sz="1600" i="1" spc="4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мероприятия</a:t>
            </a:r>
            <a:endParaRPr sz="1600">
              <a:latin typeface="Calibri"/>
              <a:cs typeface="Calibri"/>
            </a:endParaRPr>
          </a:p>
          <a:p>
            <a:pPr marL="56515" marR="136525" indent="-44450">
              <a:lnSpc>
                <a:spcPct val="100000"/>
              </a:lnSpc>
              <a:spcBef>
                <a:spcPts val="600"/>
              </a:spcBef>
            </a:pP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Штат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сотрудников</a:t>
            </a:r>
            <a:r>
              <a:rPr sz="1600" i="1" spc="4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не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укомплектован,</a:t>
            </a:r>
            <a:r>
              <a:rPr sz="1600" i="1" spc="3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вследствие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чего</a:t>
            </a:r>
            <a:r>
              <a:rPr sz="1600" i="1" spc="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не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обеспечен</a:t>
            </a:r>
            <a:r>
              <a:rPr sz="1600" i="1" spc="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прием</a:t>
            </a:r>
            <a:r>
              <a:rPr sz="1600" i="1" spc="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детей </a:t>
            </a:r>
            <a:r>
              <a:rPr sz="1600" i="1" spc="-34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полном</a:t>
            </a:r>
            <a:r>
              <a:rPr sz="1600" i="1" spc="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объеме</a:t>
            </a:r>
            <a:r>
              <a:rPr sz="1600" i="1" spc="2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из-за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дефицита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педагогических</a:t>
            </a:r>
            <a:r>
              <a:rPr sz="1600" i="1" spc="3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кадров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57200"/>
            <a:ext cx="464819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S W O T   А Н А Л И З</a:t>
            </a:r>
            <a:endParaRPr sz="24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095488" cy="4210811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6" y="5258937"/>
            <a:ext cx="1599062" cy="1599062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33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59347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</a:t>
            </a:r>
            <a:r>
              <a:rPr sz="1400" spc="5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60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Ю </a:t>
            </a:r>
            <a:r>
              <a:rPr sz="1400" spc="229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-</a:t>
            </a:r>
            <a:r>
              <a:rPr sz="1400" spc="60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Б</a:t>
            </a:r>
            <a:r>
              <a:rPr sz="1400" spc="-10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5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Б</a:t>
            </a:r>
            <a:r>
              <a:rPr sz="1400" spc="-10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Й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1203" y="4871578"/>
            <a:ext cx="4709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spcBef>
                <a:spcPts val="100"/>
              </a:spcBef>
              <a:buFont typeface="Wingdings"/>
              <a:buChar char=""/>
              <a:tabLst>
                <a:tab pos="183515" algn="l"/>
              </a:tabLst>
            </a:pP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ИСКЛЮЧИТЬ</a:t>
            </a:r>
            <a:r>
              <a:rPr sz="900" spc="-15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ЛИШНИЕ</a:t>
            </a:r>
            <a:r>
              <a:rPr sz="900" spc="-2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ТРЕБОВАНИЯ</a:t>
            </a:r>
            <a:endParaRPr sz="900">
              <a:latin typeface="Segoe Print"/>
              <a:cs typeface="Segoe Print"/>
            </a:endParaRPr>
          </a:p>
          <a:p>
            <a:pPr marL="182880" indent="-170815">
              <a:buFont typeface="Wingdings"/>
              <a:buChar char=""/>
              <a:tabLst>
                <a:tab pos="183515" algn="l"/>
              </a:tabLst>
            </a:pP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СТУКТУРИРОВАТЬ</a:t>
            </a:r>
            <a:r>
              <a:rPr sz="900" spc="-1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ТРЕБОВАНИЯ</a:t>
            </a:r>
            <a:r>
              <a:rPr sz="90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ПО</a:t>
            </a:r>
            <a:r>
              <a:rPr sz="90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ПРИОРИТЕТАМ,</a:t>
            </a:r>
            <a:r>
              <a:rPr sz="90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ЗАКАЗЧИКАМ</a:t>
            </a:r>
            <a:endParaRPr sz="9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1204" y="5145899"/>
            <a:ext cx="20732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spcBef>
                <a:spcPts val="100"/>
              </a:spcBef>
              <a:buFont typeface="Wingdings"/>
              <a:buChar char=""/>
              <a:tabLst>
                <a:tab pos="183515" algn="l"/>
              </a:tabLst>
            </a:pP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КОМУ</a:t>
            </a:r>
            <a:r>
              <a:rPr sz="900" spc="-25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dirty="0">
                <a:solidFill>
                  <a:srgbClr val="153E5D"/>
                </a:solidFill>
                <a:latin typeface="Segoe Print"/>
                <a:cs typeface="Segoe Print"/>
              </a:rPr>
              <a:t>И</a:t>
            </a:r>
            <a:r>
              <a:rPr sz="900" spc="-15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ЗАЧЕМ</a:t>
            </a:r>
            <a:r>
              <a:rPr sz="900" spc="-2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ЭТО</a:t>
            </a:r>
            <a:r>
              <a:rPr sz="900" spc="-2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НАДО?</a:t>
            </a:r>
            <a:endParaRPr sz="9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1204" y="5283059"/>
            <a:ext cx="27806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spcBef>
                <a:spcPts val="100"/>
              </a:spcBef>
              <a:buFont typeface="Wingdings"/>
              <a:buChar char=""/>
              <a:tabLst>
                <a:tab pos="183515" algn="l"/>
              </a:tabLst>
            </a:pP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УБЕДИТЬСЯ</a:t>
            </a:r>
            <a:r>
              <a:rPr sz="900" spc="-3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dirty="0">
                <a:solidFill>
                  <a:srgbClr val="153E5D"/>
                </a:solidFill>
                <a:latin typeface="Segoe Print"/>
                <a:cs typeface="Segoe Print"/>
              </a:rPr>
              <a:t>В</a:t>
            </a:r>
            <a:r>
              <a:rPr sz="900" spc="-15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spc="-5" dirty="0">
                <a:solidFill>
                  <a:srgbClr val="153E5D"/>
                </a:solidFill>
                <a:latin typeface="Segoe Print"/>
                <a:cs typeface="Segoe Print"/>
              </a:rPr>
              <a:t>СВЯЗИ ЗАДАЧ </a:t>
            </a:r>
            <a:r>
              <a:rPr sz="900" dirty="0">
                <a:solidFill>
                  <a:srgbClr val="153E5D"/>
                </a:solidFill>
                <a:latin typeface="Segoe Print"/>
                <a:cs typeface="Segoe Print"/>
              </a:rPr>
              <a:t>И</a:t>
            </a:r>
            <a:r>
              <a:rPr sz="900" spc="-1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dirty="0">
                <a:solidFill>
                  <a:srgbClr val="153E5D"/>
                </a:solidFill>
                <a:latin typeface="Segoe Print"/>
                <a:cs typeface="Segoe Print"/>
              </a:rPr>
              <a:t>ЦЕЛЕЙ</a:t>
            </a:r>
            <a:endParaRPr sz="9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1203" y="5420219"/>
            <a:ext cx="28600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spcBef>
                <a:spcPts val="100"/>
              </a:spcBef>
              <a:buFont typeface="Wingdings"/>
              <a:buChar char=""/>
              <a:tabLst>
                <a:tab pos="183515" algn="l"/>
              </a:tabLst>
            </a:pPr>
            <a:r>
              <a:rPr sz="900" b="1" spc="-5" dirty="0">
                <a:solidFill>
                  <a:srgbClr val="153E5D"/>
                </a:solidFill>
                <a:latin typeface="Segoe Print"/>
                <a:cs typeface="Segoe Print"/>
              </a:rPr>
              <a:t>ПЕРЕЙТИ</a:t>
            </a:r>
            <a:r>
              <a:rPr sz="900" b="1" spc="15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b="1" spc="-5" dirty="0">
                <a:solidFill>
                  <a:srgbClr val="153E5D"/>
                </a:solidFill>
                <a:latin typeface="Segoe Print"/>
                <a:cs typeface="Segoe Print"/>
              </a:rPr>
              <a:t>ОТ</a:t>
            </a:r>
            <a:r>
              <a:rPr sz="900" b="1" spc="-2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b="1" spc="-5" dirty="0">
                <a:solidFill>
                  <a:srgbClr val="153E5D"/>
                </a:solidFill>
                <a:latin typeface="Segoe Print"/>
                <a:cs typeface="Segoe Print"/>
              </a:rPr>
              <a:t>ТРЕБОВАНИЙ</a:t>
            </a:r>
            <a:r>
              <a:rPr sz="900" b="1" dirty="0">
                <a:solidFill>
                  <a:srgbClr val="153E5D"/>
                </a:solidFill>
                <a:latin typeface="Segoe Print"/>
                <a:cs typeface="Segoe Print"/>
              </a:rPr>
              <a:t> К</a:t>
            </a:r>
            <a:r>
              <a:rPr sz="900" b="1" spc="-1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b="1" spc="-5" dirty="0">
                <a:solidFill>
                  <a:srgbClr val="153E5D"/>
                </a:solidFill>
                <a:latin typeface="Segoe Print"/>
                <a:cs typeface="Segoe Print"/>
              </a:rPr>
              <a:t>РАБОТАМ</a:t>
            </a:r>
            <a:endParaRPr sz="9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1204" y="5557074"/>
            <a:ext cx="34728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spcBef>
                <a:spcPts val="100"/>
              </a:spcBef>
              <a:buFont typeface="Wingdings"/>
              <a:buChar char=""/>
              <a:tabLst>
                <a:tab pos="183515" algn="l"/>
              </a:tabLst>
            </a:pPr>
            <a:r>
              <a:rPr sz="900" b="1" spc="-5" dirty="0">
                <a:solidFill>
                  <a:srgbClr val="153E5D"/>
                </a:solidFill>
                <a:latin typeface="Segoe Print"/>
                <a:cs typeface="Segoe Print"/>
              </a:rPr>
              <a:t>ЗАПЛАНИРОВАТЬ</a:t>
            </a:r>
            <a:r>
              <a:rPr sz="900" b="1" spc="-25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900" b="1" spc="-5" dirty="0">
                <a:solidFill>
                  <a:srgbClr val="153E5D"/>
                </a:solidFill>
                <a:latin typeface="Segoe Print"/>
                <a:cs typeface="Segoe Print"/>
              </a:rPr>
              <a:t>УПРАВЛЕНИЕ ТРЕБОВАНИЯМИ</a:t>
            </a:r>
            <a:endParaRPr sz="900">
              <a:latin typeface="Segoe Print"/>
              <a:cs typeface="Segoe Prin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1327" y="1549196"/>
            <a:ext cx="109855" cy="2664460"/>
          </a:xfrm>
          <a:custGeom>
            <a:avLst/>
            <a:gdLst/>
            <a:ahLst/>
            <a:cxnLst/>
            <a:rect l="l" t="t" r="r" b="b"/>
            <a:pathLst>
              <a:path w="109855" h="2664460">
                <a:moveTo>
                  <a:pt x="0" y="0"/>
                </a:moveTo>
                <a:lnTo>
                  <a:pt x="0" y="2663952"/>
                </a:lnTo>
                <a:lnTo>
                  <a:pt x="109728" y="1331976"/>
                </a:lnTo>
                <a:lnTo>
                  <a:pt x="0" y="0"/>
                </a:lnTo>
                <a:close/>
              </a:path>
            </a:pathLst>
          </a:custGeom>
          <a:solidFill>
            <a:srgbClr val="9BB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9700" y="1910131"/>
            <a:ext cx="8401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Д</a:t>
            </a: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о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кумен</a:t>
            </a: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т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ы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4225" y="2594787"/>
            <a:ext cx="12611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Заинтересованные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226" y="2747187"/>
            <a:ext cx="3282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лица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523" y="3404031"/>
            <a:ext cx="7632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О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круж</a:t>
            </a: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ен</a:t>
            </a:r>
            <a:r>
              <a:rPr sz="1000" dirty="0">
                <a:solidFill>
                  <a:srgbClr val="153E5D"/>
                </a:solidFill>
                <a:latin typeface="Segoe Print"/>
                <a:cs typeface="Segoe Print"/>
              </a:rPr>
              <a:t>и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е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4733" y="1014400"/>
            <a:ext cx="10134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0" dirty="0">
                <a:solidFill>
                  <a:srgbClr val="153E5D"/>
                </a:solidFill>
                <a:latin typeface="Segoe Print"/>
                <a:cs typeface="Segoe Print"/>
              </a:rPr>
              <a:t>ТРЕБОВАНИЯ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849" y="1016177"/>
            <a:ext cx="991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srgbClr val="153E5D"/>
                </a:solidFill>
                <a:latin typeface="Segoe Print"/>
                <a:cs typeface="Segoe Print"/>
              </a:rPr>
              <a:t>ИСТ</a:t>
            </a:r>
            <a:r>
              <a:rPr sz="1000" b="1" spc="-10" dirty="0">
                <a:solidFill>
                  <a:srgbClr val="153E5D"/>
                </a:solidFill>
                <a:latin typeface="Segoe Print"/>
                <a:cs typeface="Segoe Print"/>
              </a:rPr>
              <a:t>О</a:t>
            </a:r>
            <a:r>
              <a:rPr sz="1000" b="1" spc="-15" dirty="0">
                <a:solidFill>
                  <a:srgbClr val="153E5D"/>
                </a:solidFill>
                <a:latin typeface="Segoe Print"/>
                <a:cs typeface="Segoe Print"/>
              </a:rPr>
              <a:t>Ч</a:t>
            </a:r>
            <a:r>
              <a:rPr sz="1000" b="1" spc="-5" dirty="0">
                <a:solidFill>
                  <a:srgbClr val="153E5D"/>
                </a:solidFill>
                <a:latin typeface="Segoe Print"/>
                <a:cs typeface="Segoe Print"/>
              </a:rPr>
              <a:t>НИ</a:t>
            </a:r>
            <a:r>
              <a:rPr sz="1000" b="1" dirty="0">
                <a:solidFill>
                  <a:srgbClr val="153E5D"/>
                </a:solidFill>
                <a:latin typeface="Segoe Print"/>
                <a:cs typeface="Segoe Print"/>
              </a:rPr>
              <a:t>К</a:t>
            </a:r>
            <a:r>
              <a:rPr sz="1000" b="1" spc="-5" dirty="0">
                <a:solidFill>
                  <a:srgbClr val="153E5D"/>
                </a:solidFill>
                <a:latin typeface="Segoe Print"/>
                <a:cs typeface="Segoe Print"/>
              </a:rPr>
              <a:t>И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3728" y="2757805"/>
            <a:ext cx="154559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Свойства</a:t>
            </a:r>
            <a:r>
              <a:rPr sz="1400" spc="-1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функции</a:t>
            </a:r>
            <a:endParaRPr sz="1400">
              <a:latin typeface="Calibri"/>
              <a:cs typeface="Calibri"/>
            </a:endParaRPr>
          </a:p>
          <a:p>
            <a:pPr marL="13970">
              <a:spcBef>
                <a:spcPts val="5"/>
              </a:spcBef>
            </a:pP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конечного</a:t>
            </a:r>
            <a:r>
              <a:rPr sz="1400" spc="-7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53E5D"/>
                </a:solidFill>
                <a:latin typeface="Calibri"/>
                <a:cs typeface="Calibri"/>
              </a:rPr>
              <a:t>продукта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9700" y="3398570"/>
            <a:ext cx="199263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Любые </a:t>
            </a:r>
            <a:r>
              <a:rPr sz="1400" spc="-10" dirty="0">
                <a:solidFill>
                  <a:srgbClr val="153E5D"/>
                </a:solidFill>
                <a:latin typeface="Calibri"/>
                <a:cs typeface="Calibri"/>
              </a:rPr>
              <a:t>требуемые 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или не </a:t>
            </a:r>
            <a:r>
              <a:rPr sz="1400" spc="-30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53E5D"/>
                </a:solidFill>
                <a:latin typeface="Calibri"/>
                <a:cs typeface="Calibri"/>
              </a:rPr>
              <a:t>требуемые</a:t>
            </a:r>
            <a:r>
              <a:rPr sz="1400" spc="20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параметры</a:t>
            </a:r>
            <a:endParaRPr sz="1400">
              <a:latin typeface="Calibri"/>
              <a:cs typeface="Calibri"/>
            </a:endParaRPr>
          </a:p>
          <a:p>
            <a:pPr marL="635" algn="ctr"/>
            <a:r>
              <a:rPr sz="1400" b="1" spc="-10" dirty="0">
                <a:solidFill>
                  <a:srgbClr val="153E5D"/>
                </a:solidFill>
                <a:latin typeface="Calibri"/>
                <a:cs typeface="Calibri"/>
              </a:rPr>
              <a:t>результата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77459" y="3074213"/>
            <a:ext cx="28708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Любые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требования</a:t>
            </a:r>
            <a:r>
              <a:rPr sz="1400" spc="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ограничения</a:t>
            </a:r>
            <a:r>
              <a:rPr sz="1400" spc="10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по </a:t>
            </a:r>
            <a:r>
              <a:rPr sz="1400" spc="-30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отношению</a:t>
            </a:r>
            <a:r>
              <a:rPr sz="1400" spc="-20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к</a:t>
            </a:r>
            <a:r>
              <a:rPr sz="1400" spc="-10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53E5D"/>
                </a:solidFill>
                <a:latin typeface="Calibri"/>
                <a:cs typeface="Calibri"/>
              </a:rPr>
              <a:t>работам</a:t>
            </a:r>
            <a:r>
              <a:rPr sz="1400" b="1" spc="-3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проекта</a:t>
            </a:r>
            <a:r>
              <a:rPr sz="1400" spc="-2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153E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E5D"/>
                </a:solidFill>
                <a:latin typeface="Calibri"/>
                <a:cs typeface="Calibri"/>
              </a:rPr>
              <a:t>их</a:t>
            </a:r>
            <a:endParaRPr sz="1400">
              <a:latin typeface="Calibri"/>
              <a:cs typeface="Calibri"/>
            </a:endParaRPr>
          </a:p>
          <a:p>
            <a:pPr marL="2540" algn="ctr">
              <a:spcBef>
                <a:spcPts val="5"/>
              </a:spcBef>
            </a:pPr>
            <a:r>
              <a:rPr sz="1400" b="1" dirty="0">
                <a:solidFill>
                  <a:srgbClr val="153E5D"/>
                </a:solidFill>
                <a:latin typeface="Calibri"/>
                <a:cs typeface="Calibri"/>
              </a:rPr>
              <a:t>организации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5351" y="1774876"/>
            <a:ext cx="5886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indent="-170815">
              <a:spcBef>
                <a:spcPts val="9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С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р</a:t>
            </a: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о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ки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5351" y="1927276"/>
            <a:ext cx="10090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indent="-170815">
              <a:spcBef>
                <a:spcPts val="9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Стоимость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5350" y="2079928"/>
            <a:ext cx="15125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indent="-170815">
              <a:spcBef>
                <a:spcPts val="9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Порядок</a:t>
            </a:r>
            <a:r>
              <a:rPr sz="1000" spc="-45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приемки</a:t>
            </a:r>
            <a:endParaRPr sz="1000">
              <a:latin typeface="Segoe Print"/>
              <a:cs typeface="Segoe Print"/>
            </a:endParaRPr>
          </a:p>
          <a:p>
            <a:pPr marL="182880" indent="-170815">
              <a:buFont typeface="Microsoft Sans Serif"/>
              <a:buChar char="•"/>
              <a:tabLst>
                <a:tab pos="183515" algn="l"/>
              </a:tabLst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Организация</a:t>
            </a:r>
            <a:r>
              <a:rPr sz="1000" spc="-4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работ</a:t>
            </a:r>
            <a:endParaRPr sz="1000">
              <a:latin typeface="Segoe Print"/>
              <a:cs typeface="Segoe Print"/>
            </a:endParaRPr>
          </a:p>
          <a:p>
            <a:pPr marL="182880" indent="-170815">
              <a:buFont typeface="Microsoft Sans Serif"/>
              <a:buChar char="•"/>
              <a:tabLst>
                <a:tab pos="183515" algn="l"/>
              </a:tabLst>
            </a:pP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Стандарты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16038" y="2537129"/>
            <a:ext cx="6388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качес</a:t>
            </a:r>
            <a:r>
              <a:rPr sz="1000" spc="-10" dirty="0">
                <a:solidFill>
                  <a:srgbClr val="153E5D"/>
                </a:solidFill>
                <a:latin typeface="Segoe Print"/>
                <a:cs typeface="Segoe Print"/>
              </a:rPr>
              <a:t>т</a:t>
            </a:r>
            <a:r>
              <a:rPr sz="1000" spc="-15" dirty="0">
                <a:solidFill>
                  <a:srgbClr val="153E5D"/>
                </a:solidFill>
                <a:latin typeface="Segoe Print"/>
                <a:cs typeface="Segoe Print"/>
              </a:rPr>
              <a:t>в</a:t>
            </a: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а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45351" y="2689529"/>
            <a:ext cx="2990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indent="-170815">
              <a:spcBef>
                <a:spcPts val="9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…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239" y="5210212"/>
            <a:ext cx="7943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0" dirty="0">
                <a:solidFill>
                  <a:srgbClr val="153E5D"/>
                </a:solidFill>
                <a:latin typeface="Segoe Print"/>
                <a:cs typeface="Segoe Print"/>
              </a:rPr>
              <a:t>ЧТО</a:t>
            </a:r>
            <a:r>
              <a:rPr sz="1000" b="1" spc="-50" dirty="0">
                <a:solidFill>
                  <a:srgbClr val="153E5D"/>
                </a:solidFill>
                <a:latin typeface="Segoe Print"/>
                <a:cs typeface="Segoe Print"/>
              </a:rPr>
              <a:t> </a:t>
            </a:r>
            <a:r>
              <a:rPr sz="1000" b="1" spc="-10" dirty="0">
                <a:solidFill>
                  <a:srgbClr val="153E5D"/>
                </a:solidFill>
                <a:latin typeface="Segoe Print"/>
                <a:cs typeface="Segoe Print"/>
              </a:rPr>
              <a:t>ЕЩЕ?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79165" y="1491665"/>
            <a:ext cx="3943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ЧТО?</a:t>
            </a:r>
            <a:endParaRPr sz="1000">
              <a:latin typeface="Segoe Print"/>
              <a:cs typeface="Segoe Prin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20816" y="1456614"/>
            <a:ext cx="4425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153E5D"/>
                </a:solidFill>
                <a:latin typeface="Segoe Print"/>
                <a:cs typeface="Segoe Print"/>
              </a:rPr>
              <a:t>КАК?</a:t>
            </a:r>
            <a:endParaRPr sz="1000">
              <a:latin typeface="Segoe Print"/>
              <a:cs typeface="Segoe Prin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6927" y="1844851"/>
            <a:ext cx="705421" cy="8061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8383" y="1924099"/>
            <a:ext cx="755904" cy="757428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05055" y="4394504"/>
            <a:ext cx="8904605" cy="0"/>
          </a:xfrm>
          <a:custGeom>
            <a:avLst/>
            <a:gdLst/>
            <a:ahLst/>
            <a:cxnLst/>
            <a:rect l="l" t="t" r="r" b="b"/>
            <a:pathLst>
              <a:path w="8904605">
                <a:moveTo>
                  <a:pt x="0" y="0"/>
                </a:moveTo>
                <a:lnTo>
                  <a:pt x="8904351" y="0"/>
                </a:lnTo>
              </a:path>
            </a:pathLst>
          </a:custGeom>
          <a:ln w="9144">
            <a:solidFill>
              <a:srgbClr val="293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738" y="1852372"/>
            <a:ext cx="409956" cy="35529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117" y="3275888"/>
            <a:ext cx="467201" cy="49682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5452" y="2521508"/>
            <a:ext cx="446531" cy="446531"/>
          </a:xfrm>
          <a:prstGeom prst="rect">
            <a:avLst/>
          </a:prstGeom>
        </p:spPr>
      </p:pic>
      <p:pic>
        <p:nvPicPr>
          <p:cNvPr id="34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44936" y="5258937"/>
            <a:ext cx="1599062" cy="1599062"/>
          </a:xfrm>
          <a:prstGeom prst="rect">
            <a:avLst/>
          </a:prstGeom>
        </p:spPr>
      </p:pic>
      <p:sp>
        <p:nvSpPr>
          <p:cNvPr id="39" name="object 3"/>
          <p:cNvSpPr txBox="1">
            <a:spLocks/>
          </p:cNvSpPr>
          <p:nvPr/>
        </p:nvSpPr>
        <p:spPr>
          <a:xfrm>
            <a:off x="228700" y="165303"/>
            <a:ext cx="8915297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200" b="1" spc="-15">
                <a:solidFill>
                  <a:srgbClr val="185F9D"/>
                </a:solidFill>
              </a:rPr>
              <a:t>В Е Р Н Е М С </a:t>
            </a:r>
            <a:r>
              <a:rPr lang="ru-RU" sz="2200" b="1" spc="-15" smtClean="0">
                <a:solidFill>
                  <a:srgbClr val="185F9D"/>
                </a:solidFill>
              </a:rPr>
              <a:t>Я  </a:t>
            </a:r>
            <a:r>
              <a:rPr lang="ru-RU" sz="2200" b="1" spc="-15">
                <a:solidFill>
                  <a:srgbClr val="185F9D"/>
                </a:solidFill>
              </a:rPr>
              <a:t>К </a:t>
            </a:r>
            <a:r>
              <a:rPr lang="ru-RU" sz="2200" b="1" spc="-15" smtClean="0">
                <a:solidFill>
                  <a:srgbClr val="185F9D"/>
                </a:solidFill>
              </a:rPr>
              <a:t> П </a:t>
            </a:r>
            <a:r>
              <a:rPr lang="ru-RU" sz="2200" b="1" spc="-15">
                <a:solidFill>
                  <a:srgbClr val="185F9D"/>
                </a:solidFill>
              </a:rPr>
              <a:t>Л А Н И Р О В А Н И Ю  - С Б О Р </a:t>
            </a:r>
            <a:r>
              <a:rPr lang="ru-RU" sz="2200" b="1" spc="-15" smtClean="0">
                <a:solidFill>
                  <a:srgbClr val="185F9D"/>
                </a:solidFill>
              </a:rPr>
              <a:t> Т </a:t>
            </a:r>
            <a:r>
              <a:rPr lang="ru-RU" sz="2200" b="1" spc="-15">
                <a:solidFill>
                  <a:srgbClr val="185F9D"/>
                </a:solidFill>
              </a:rPr>
              <a:t>Р Е Б О В А Н И Й</a:t>
            </a: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3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79820"/>
            <a:ext cx="94488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sz="2800" b="1" kern="100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З АЧ Е М   У П Р А В Л Я Т </a:t>
            </a:r>
            <a:r>
              <a:rPr sz="2800" b="1" kern="10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Ь   </a:t>
            </a:r>
            <a:r>
              <a:rPr lang="ru-RU" sz="2800" b="1" kern="100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РИСКАМИ  </a:t>
            </a:r>
            <a:r>
              <a:rPr sz="2800" b="1" kern="10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</a:t>
            </a:r>
            <a:r>
              <a:rPr sz="2800" b="1" kern="100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О Е К </a:t>
            </a:r>
            <a:r>
              <a:rPr sz="2800" b="1" kern="10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Т </a:t>
            </a:r>
            <a:r>
              <a:rPr lang="ru-RU" sz="2800" b="1" kern="100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ОВ</a:t>
            </a:r>
            <a:r>
              <a:rPr sz="2800" b="1" kern="100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800" b="1" kern="100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?</a:t>
            </a:r>
            <a:endParaRPr sz="2800" b="1" kern="100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709" y="1178170"/>
            <a:ext cx="7916828" cy="4624461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61" y="4374260"/>
            <a:ext cx="2483739" cy="2483739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8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02" y="1022554"/>
            <a:ext cx="57029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5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З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Ы</a:t>
            </a:r>
            <a:r>
              <a:rPr sz="1400" spc="-8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60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</a:t>
            </a:r>
            <a:r>
              <a:rPr sz="1400" spc="-1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941" y="1455448"/>
            <a:ext cx="19335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И</a:t>
            </a:r>
            <a:r>
              <a:rPr sz="1400" b="1" spc="-10" dirty="0">
                <a:solidFill>
                  <a:srgbClr val="5F1C16"/>
                </a:solidFill>
                <a:latin typeface="Segoe Print"/>
                <a:cs typeface="Segoe Print"/>
              </a:rPr>
              <a:t>д</a:t>
            </a: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ентифици</a:t>
            </a:r>
            <a:r>
              <a:rPr sz="1400" b="1" spc="-10" dirty="0">
                <a:solidFill>
                  <a:srgbClr val="5F1C16"/>
                </a:solidFill>
                <a:latin typeface="Segoe Print"/>
                <a:cs typeface="Segoe Print"/>
              </a:rPr>
              <a:t>р</a:t>
            </a: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о</a:t>
            </a: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в</a:t>
            </a:r>
            <a:r>
              <a:rPr sz="1400" b="1" spc="-10" dirty="0">
                <a:solidFill>
                  <a:srgbClr val="5F1C16"/>
                </a:solidFill>
                <a:latin typeface="Segoe Print"/>
                <a:cs typeface="Segoe Print"/>
              </a:rPr>
              <a:t>а</a:t>
            </a: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ть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47944" y="2173126"/>
            <a:ext cx="556260" cy="902335"/>
            <a:chOff x="5647944" y="2286254"/>
            <a:chExt cx="556260" cy="902335"/>
          </a:xfrm>
        </p:grpSpPr>
        <p:sp>
          <p:nvSpPr>
            <p:cNvPr id="6" name="object 6"/>
            <p:cNvSpPr/>
            <p:nvPr/>
          </p:nvSpPr>
          <p:spPr>
            <a:xfrm>
              <a:off x="5660898" y="2299208"/>
              <a:ext cx="530860" cy="876300"/>
            </a:xfrm>
            <a:custGeom>
              <a:avLst/>
              <a:gdLst/>
              <a:ahLst/>
              <a:cxnLst/>
              <a:rect l="l" t="t" r="r" b="b"/>
              <a:pathLst>
                <a:path w="530860" h="876300">
                  <a:moveTo>
                    <a:pt x="334644" y="0"/>
                  </a:moveTo>
                  <a:lnTo>
                    <a:pt x="107441" y="69215"/>
                  </a:lnTo>
                  <a:lnTo>
                    <a:pt x="120874" y="116508"/>
                  </a:lnTo>
                  <a:lnTo>
                    <a:pt x="132529" y="164186"/>
                  </a:lnTo>
                  <a:lnTo>
                    <a:pt x="142402" y="212199"/>
                  </a:lnTo>
                  <a:lnTo>
                    <a:pt x="150490" y="260495"/>
                  </a:lnTo>
                  <a:lnTo>
                    <a:pt x="156787" y="309027"/>
                  </a:lnTo>
                  <a:lnTo>
                    <a:pt x="161289" y="357743"/>
                  </a:lnTo>
                  <a:lnTo>
                    <a:pt x="163993" y="406594"/>
                  </a:lnTo>
                  <a:lnTo>
                    <a:pt x="164893" y="455530"/>
                  </a:lnTo>
                  <a:lnTo>
                    <a:pt x="163984" y="504501"/>
                  </a:lnTo>
                  <a:lnTo>
                    <a:pt x="161264" y="553458"/>
                  </a:lnTo>
                  <a:lnTo>
                    <a:pt x="156726" y="602350"/>
                  </a:lnTo>
                  <a:lnTo>
                    <a:pt x="150367" y="651129"/>
                  </a:lnTo>
                  <a:lnTo>
                    <a:pt x="0" y="605282"/>
                  </a:lnTo>
                  <a:lnTo>
                    <a:pt x="220979" y="876300"/>
                  </a:lnTo>
                  <a:lnTo>
                    <a:pt x="530351" y="766699"/>
                  </a:lnTo>
                  <a:lnTo>
                    <a:pt x="379729" y="720852"/>
                  </a:lnTo>
                  <a:lnTo>
                    <a:pt x="387733" y="669218"/>
                  </a:lnTo>
                  <a:lnTo>
                    <a:pt x="394001" y="617433"/>
                  </a:lnTo>
                  <a:lnTo>
                    <a:pt x="398535" y="565540"/>
                  </a:lnTo>
                  <a:lnTo>
                    <a:pt x="401338" y="513583"/>
                  </a:lnTo>
                  <a:lnTo>
                    <a:pt x="402412" y="461605"/>
                  </a:lnTo>
                  <a:lnTo>
                    <a:pt x="401760" y="409649"/>
                  </a:lnTo>
                  <a:lnTo>
                    <a:pt x="399383" y="357759"/>
                  </a:lnTo>
                  <a:lnTo>
                    <a:pt x="395283" y="305977"/>
                  </a:lnTo>
                  <a:lnTo>
                    <a:pt x="389464" y="254348"/>
                  </a:lnTo>
                  <a:lnTo>
                    <a:pt x="381927" y="202914"/>
                  </a:lnTo>
                  <a:lnTo>
                    <a:pt x="372674" y="151719"/>
                  </a:lnTo>
                  <a:lnTo>
                    <a:pt x="361708" y="100806"/>
                  </a:lnTo>
                  <a:lnTo>
                    <a:pt x="349031" y="50218"/>
                  </a:lnTo>
                  <a:lnTo>
                    <a:pt x="334644" y="0"/>
                  </a:lnTo>
                  <a:close/>
                </a:path>
              </a:pathLst>
            </a:custGeom>
            <a:solidFill>
              <a:srgbClr val="095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60898" y="2299208"/>
              <a:ext cx="530860" cy="876300"/>
            </a:xfrm>
            <a:custGeom>
              <a:avLst/>
              <a:gdLst/>
              <a:ahLst/>
              <a:cxnLst/>
              <a:rect l="l" t="t" r="r" b="b"/>
              <a:pathLst>
                <a:path w="530860" h="876300">
                  <a:moveTo>
                    <a:pt x="334644" y="0"/>
                  </a:moveTo>
                  <a:lnTo>
                    <a:pt x="349031" y="50218"/>
                  </a:lnTo>
                  <a:lnTo>
                    <a:pt x="361708" y="100806"/>
                  </a:lnTo>
                  <a:lnTo>
                    <a:pt x="372674" y="151719"/>
                  </a:lnTo>
                  <a:lnTo>
                    <a:pt x="381927" y="202914"/>
                  </a:lnTo>
                  <a:lnTo>
                    <a:pt x="389464" y="254348"/>
                  </a:lnTo>
                  <a:lnTo>
                    <a:pt x="395283" y="305977"/>
                  </a:lnTo>
                  <a:lnTo>
                    <a:pt x="399383" y="357759"/>
                  </a:lnTo>
                  <a:lnTo>
                    <a:pt x="401760" y="409649"/>
                  </a:lnTo>
                  <a:lnTo>
                    <a:pt x="402412" y="461605"/>
                  </a:lnTo>
                  <a:lnTo>
                    <a:pt x="401338" y="513583"/>
                  </a:lnTo>
                  <a:lnTo>
                    <a:pt x="398535" y="565540"/>
                  </a:lnTo>
                  <a:lnTo>
                    <a:pt x="394001" y="617433"/>
                  </a:lnTo>
                  <a:lnTo>
                    <a:pt x="387733" y="669218"/>
                  </a:lnTo>
                  <a:lnTo>
                    <a:pt x="379729" y="720852"/>
                  </a:lnTo>
                  <a:lnTo>
                    <a:pt x="530351" y="766699"/>
                  </a:lnTo>
                  <a:lnTo>
                    <a:pt x="220979" y="876300"/>
                  </a:lnTo>
                  <a:lnTo>
                    <a:pt x="0" y="605282"/>
                  </a:lnTo>
                  <a:lnTo>
                    <a:pt x="150367" y="651129"/>
                  </a:lnTo>
                  <a:lnTo>
                    <a:pt x="156726" y="602350"/>
                  </a:lnTo>
                  <a:lnTo>
                    <a:pt x="161264" y="553458"/>
                  </a:lnTo>
                  <a:lnTo>
                    <a:pt x="163984" y="504501"/>
                  </a:lnTo>
                  <a:lnTo>
                    <a:pt x="164893" y="455530"/>
                  </a:lnTo>
                  <a:lnTo>
                    <a:pt x="163993" y="406594"/>
                  </a:lnTo>
                  <a:lnTo>
                    <a:pt x="161289" y="357743"/>
                  </a:lnTo>
                  <a:lnTo>
                    <a:pt x="156787" y="309027"/>
                  </a:lnTo>
                  <a:lnTo>
                    <a:pt x="150490" y="260495"/>
                  </a:lnTo>
                  <a:lnTo>
                    <a:pt x="142402" y="212199"/>
                  </a:lnTo>
                  <a:lnTo>
                    <a:pt x="132529" y="164186"/>
                  </a:lnTo>
                  <a:lnTo>
                    <a:pt x="120874" y="116508"/>
                  </a:lnTo>
                  <a:lnTo>
                    <a:pt x="107441" y="69215"/>
                  </a:lnTo>
                  <a:lnTo>
                    <a:pt x="334644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44567" y="3527199"/>
            <a:ext cx="14776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Анализировать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65779" y="3789847"/>
            <a:ext cx="902335" cy="556260"/>
            <a:chOff x="4065778" y="3902976"/>
            <a:chExt cx="902335" cy="556260"/>
          </a:xfrm>
        </p:grpSpPr>
        <p:sp>
          <p:nvSpPr>
            <p:cNvPr id="10" name="object 10"/>
            <p:cNvSpPr/>
            <p:nvPr/>
          </p:nvSpPr>
          <p:spPr>
            <a:xfrm>
              <a:off x="4078732" y="3915930"/>
              <a:ext cx="876300" cy="530860"/>
            </a:xfrm>
            <a:custGeom>
              <a:avLst/>
              <a:gdLst/>
              <a:ahLst/>
              <a:cxnLst/>
              <a:rect l="l" t="t" r="r" b="b"/>
              <a:pathLst>
                <a:path w="876300" h="530860">
                  <a:moveTo>
                    <a:pt x="271017" y="0"/>
                  </a:moveTo>
                  <a:lnTo>
                    <a:pt x="0" y="221018"/>
                  </a:lnTo>
                  <a:lnTo>
                    <a:pt x="109600" y="530288"/>
                  </a:lnTo>
                  <a:lnTo>
                    <a:pt x="155447" y="379729"/>
                  </a:lnTo>
                  <a:lnTo>
                    <a:pt x="207081" y="387739"/>
                  </a:lnTo>
                  <a:lnTo>
                    <a:pt x="258866" y="394011"/>
                  </a:lnTo>
                  <a:lnTo>
                    <a:pt x="310759" y="398546"/>
                  </a:lnTo>
                  <a:lnTo>
                    <a:pt x="362716" y="401348"/>
                  </a:lnTo>
                  <a:lnTo>
                    <a:pt x="414694" y="402420"/>
                  </a:lnTo>
                  <a:lnTo>
                    <a:pt x="466650" y="401764"/>
                  </a:lnTo>
                  <a:lnTo>
                    <a:pt x="518540" y="399383"/>
                  </a:lnTo>
                  <a:lnTo>
                    <a:pt x="570322" y="395279"/>
                  </a:lnTo>
                  <a:lnTo>
                    <a:pt x="621951" y="389457"/>
                  </a:lnTo>
                  <a:lnTo>
                    <a:pt x="673385" y="381917"/>
                  </a:lnTo>
                  <a:lnTo>
                    <a:pt x="724580" y="372663"/>
                  </a:lnTo>
                  <a:lnTo>
                    <a:pt x="775493" y="361698"/>
                  </a:lnTo>
                  <a:lnTo>
                    <a:pt x="826081" y="349024"/>
                  </a:lnTo>
                  <a:lnTo>
                    <a:pt x="876300" y="334644"/>
                  </a:lnTo>
                  <a:lnTo>
                    <a:pt x="807084" y="107391"/>
                  </a:lnTo>
                  <a:lnTo>
                    <a:pt x="759791" y="120839"/>
                  </a:lnTo>
                  <a:lnTo>
                    <a:pt x="712113" y="132506"/>
                  </a:lnTo>
                  <a:lnTo>
                    <a:pt x="664100" y="142388"/>
                  </a:lnTo>
                  <a:lnTo>
                    <a:pt x="615804" y="150480"/>
                  </a:lnTo>
                  <a:lnTo>
                    <a:pt x="567272" y="156780"/>
                  </a:lnTo>
                  <a:lnTo>
                    <a:pt x="518556" y="161283"/>
                  </a:lnTo>
                  <a:lnTo>
                    <a:pt x="469705" y="163986"/>
                  </a:lnTo>
                  <a:lnTo>
                    <a:pt x="420769" y="164885"/>
                  </a:lnTo>
                  <a:lnTo>
                    <a:pt x="371798" y="163976"/>
                  </a:lnTo>
                  <a:lnTo>
                    <a:pt x="322841" y="161256"/>
                  </a:lnTo>
                  <a:lnTo>
                    <a:pt x="273949" y="156721"/>
                  </a:lnTo>
                  <a:lnTo>
                    <a:pt x="225170" y="150367"/>
                  </a:lnTo>
                  <a:lnTo>
                    <a:pt x="271017" y="0"/>
                  </a:lnTo>
                  <a:close/>
                </a:path>
              </a:pathLst>
            </a:custGeom>
            <a:solidFill>
              <a:srgbClr val="12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78732" y="3915930"/>
              <a:ext cx="876300" cy="530860"/>
            </a:xfrm>
            <a:custGeom>
              <a:avLst/>
              <a:gdLst/>
              <a:ahLst/>
              <a:cxnLst/>
              <a:rect l="l" t="t" r="r" b="b"/>
              <a:pathLst>
                <a:path w="876300" h="530860">
                  <a:moveTo>
                    <a:pt x="876300" y="334644"/>
                  </a:moveTo>
                  <a:lnTo>
                    <a:pt x="826081" y="349024"/>
                  </a:lnTo>
                  <a:lnTo>
                    <a:pt x="775493" y="361698"/>
                  </a:lnTo>
                  <a:lnTo>
                    <a:pt x="724580" y="372663"/>
                  </a:lnTo>
                  <a:lnTo>
                    <a:pt x="673385" y="381917"/>
                  </a:lnTo>
                  <a:lnTo>
                    <a:pt x="621951" y="389457"/>
                  </a:lnTo>
                  <a:lnTo>
                    <a:pt x="570322" y="395279"/>
                  </a:lnTo>
                  <a:lnTo>
                    <a:pt x="518540" y="399383"/>
                  </a:lnTo>
                  <a:lnTo>
                    <a:pt x="466650" y="401764"/>
                  </a:lnTo>
                  <a:lnTo>
                    <a:pt x="414694" y="402420"/>
                  </a:lnTo>
                  <a:lnTo>
                    <a:pt x="362716" y="401348"/>
                  </a:lnTo>
                  <a:lnTo>
                    <a:pt x="310759" y="398546"/>
                  </a:lnTo>
                  <a:lnTo>
                    <a:pt x="258866" y="394011"/>
                  </a:lnTo>
                  <a:lnTo>
                    <a:pt x="207081" y="387739"/>
                  </a:lnTo>
                  <a:lnTo>
                    <a:pt x="155447" y="379729"/>
                  </a:lnTo>
                  <a:lnTo>
                    <a:pt x="109600" y="530288"/>
                  </a:lnTo>
                  <a:lnTo>
                    <a:pt x="0" y="221018"/>
                  </a:lnTo>
                  <a:lnTo>
                    <a:pt x="271017" y="0"/>
                  </a:lnTo>
                  <a:lnTo>
                    <a:pt x="225170" y="150367"/>
                  </a:lnTo>
                  <a:lnTo>
                    <a:pt x="273949" y="156721"/>
                  </a:lnTo>
                  <a:lnTo>
                    <a:pt x="322841" y="161256"/>
                  </a:lnTo>
                  <a:lnTo>
                    <a:pt x="371798" y="163976"/>
                  </a:lnTo>
                  <a:lnTo>
                    <a:pt x="420769" y="164885"/>
                  </a:lnTo>
                  <a:lnTo>
                    <a:pt x="469705" y="163986"/>
                  </a:lnTo>
                  <a:lnTo>
                    <a:pt x="518556" y="161283"/>
                  </a:lnTo>
                  <a:lnTo>
                    <a:pt x="567272" y="156780"/>
                  </a:lnTo>
                  <a:lnTo>
                    <a:pt x="615804" y="150480"/>
                  </a:lnTo>
                  <a:lnTo>
                    <a:pt x="664100" y="142388"/>
                  </a:lnTo>
                  <a:lnTo>
                    <a:pt x="712113" y="132506"/>
                  </a:lnTo>
                  <a:lnTo>
                    <a:pt x="759791" y="120839"/>
                  </a:lnTo>
                  <a:lnTo>
                    <a:pt x="807084" y="107391"/>
                  </a:lnTo>
                  <a:lnTo>
                    <a:pt x="876300" y="334644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71114" y="3431187"/>
            <a:ext cx="147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Запланировать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5810" y="3622907"/>
            <a:ext cx="1001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вов</a:t>
            </a: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л</a:t>
            </a:r>
            <a:r>
              <a:rPr sz="1400" b="1" spc="5" dirty="0">
                <a:solidFill>
                  <a:srgbClr val="5F1C16"/>
                </a:solidFill>
                <a:latin typeface="Segoe Print"/>
                <a:cs typeface="Segoe Print"/>
              </a:rPr>
              <a:t>е</a:t>
            </a: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ч</a:t>
            </a:r>
            <a:r>
              <a:rPr sz="1400" b="1" spc="-10" dirty="0">
                <a:solidFill>
                  <a:srgbClr val="5F1C16"/>
                </a:solidFill>
                <a:latin typeface="Segoe Print"/>
                <a:cs typeface="Segoe Print"/>
              </a:rPr>
              <a:t>е</a:t>
            </a: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ние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95016" y="2207670"/>
            <a:ext cx="556260" cy="902335"/>
            <a:chOff x="2795016" y="2320798"/>
            <a:chExt cx="556260" cy="902335"/>
          </a:xfrm>
        </p:grpSpPr>
        <p:sp>
          <p:nvSpPr>
            <p:cNvPr id="15" name="object 15"/>
            <p:cNvSpPr/>
            <p:nvPr/>
          </p:nvSpPr>
          <p:spPr>
            <a:xfrm>
              <a:off x="2807970" y="2333752"/>
              <a:ext cx="530860" cy="876300"/>
            </a:xfrm>
            <a:custGeom>
              <a:avLst/>
              <a:gdLst/>
              <a:ahLst/>
              <a:cxnLst/>
              <a:rect l="l" t="t" r="r" b="b"/>
              <a:pathLst>
                <a:path w="530860" h="876300">
                  <a:moveTo>
                    <a:pt x="309372" y="0"/>
                  </a:moveTo>
                  <a:lnTo>
                    <a:pt x="0" y="109600"/>
                  </a:lnTo>
                  <a:lnTo>
                    <a:pt x="150622" y="155448"/>
                  </a:lnTo>
                  <a:lnTo>
                    <a:pt x="142618" y="207081"/>
                  </a:lnTo>
                  <a:lnTo>
                    <a:pt x="136350" y="258866"/>
                  </a:lnTo>
                  <a:lnTo>
                    <a:pt x="131816" y="310759"/>
                  </a:lnTo>
                  <a:lnTo>
                    <a:pt x="129013" y="362716"/>
                  </a:lnTo>
                  <a:lnTo>
                    <a:pt x="127939" y="414694"/>
                  </a:lnTo>
                  <a:lnTo>
                    <a:pt x="128591" y="466650"/>
                  </a:lnTo>
                  <a:lnTo>
                    <a:pt x="130968" y="518540"/>
                  </a:lnTo>
                  <a:lnTo>
                    <a:pt x="135068" y="570322"/>
                  </a:lnTo>
                  <a:lnTo>
                    <a:pt x="140887" y="621951"/>
                  </a:lnTo>
                  <a:lnTo>
                    <a:pt x="148424" y="673385"/>
                  </a:lnTo>
                  <a:lnTo>
                    <a:pt x="157677" y="724580"/>
                  </a:lnTo>
                  <a:lnTo>
                    <a:pt x="168643" y="775493"/>
                  </a:lnTo>
                  <a:lnTo>
                    <a:pt x="181320" y="826081"/>
                  </a:lnTo>
                  <a:lnTo>
                    <a:pt x="195706" y="876300"/>
                  </a:lnTo>
                  <a:lnTo>
                    <a:pt x="422910" y="807085"/>
                  </a:lnTo>
                  <a:lnTo>
                    <a:pt x="409477" y="759791"/>
                  </a:lnTo>
                  <a:lnTo>
                    <a:pt x="397822" y="712113"/>
                  </a:lnTo>
                  <a:lnTo>
                    <a:pt x="387949" y="664100"/>
                  </a:lnTo>
                  <a:lnTo>
                    <a:pt x="379861" y="615804"/>
                  </a:lnTo>
                  <a:lnTo>
                    <a:pt x="373564" y="567272"/>
                  </a:lnTo>
                  <a:lnTo>
                    <a:pt x="369062" y="518556"/>
                  </a:lnTo>
                  <a:lnTo>
                    <a:pt x="366358" y="469705"/>
                  </a:lnTo>
                  <a:lnTo>
                    <a:pt x="365458" y="420769"/>
                  </a:lnTo>
                  <a:lnTo>
                    <a:pt x="366367" y="371798"/>
                  </a:lnTo>
                  <a:lnTo>
                    <a:pt x="369087" y="322841"/>
                  </a:lnTo>
                  <a:lnTo>
                    <a:pt x="373625" y="273949"/>
                  </a:lnTo>
                  <a:lnTo>
                    <a:pt x="379984" y="225171"/>
                  </a:lnTo>
                  <a:lnTo>
                    <a:pt x="530352" y="271018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1D7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07970" y="2333752"/>
              <a:ext cx="530860" cy="876300"/>
            </a:xfrm>
            <a:custGeom>
              <a:avLst/>
              <a:gdLst/>
              <a:ahLst/>
              <a:cxnLst/>
              <a:rect l="l" t="t" r="r" b="b"/>
              <a:pathLst>
                <a:path w="530860" h="876300">
                  <a:moveTo>
                    <a:pt x="195706" y="876300"/>
                  </a:moveTo>
                  <a:lnTo>
                    <a:pt x="181320" y="826081"/>
                  </a:lnTo>
                  <a:lnTo>
                    <a:pt x="168643" y="775493"/>
                  </a:lnTo>
                  <a:lnTo>
                    <a:pt x="157677" y="724580"/>
                  </a:lnTo>
                  <a:lnTo>
                    <a:pt x="148424" y="673385"/>
                  </a:lnTo>
                  <a:lnTo>
                    <a:pt x="140887" y="621951"/>
                  </a:lnTo>
                  <a:lnTo>
                    <a:pt x="135068" y="570322"/>
                  </a:lnTo>
                  <a:lnTo>
                    <a:pt x="130968" y="518540"/>
                  </a:lnTo>
                  <a:lnTo>
                    <a:pt x="128591" y="466650"/>
                  </a:lnTo>
                  <a:lnTo>
                    <a:pt x="127939" y="414694"/>
                  </a:lnTo>
                  <a:lnTo>
                    <a:pt x="129013" y="362716"/>
                  </a:lnTo>
                  <a:lnTo>
                    <a:pt x="131816" y="310759"/>
                  </a:lnTo>
                  <a:lnTo>
                    <a:pt x="136350" y="258866"/>
                  </a:lnTo>
                  <a:lnTo>
                    <a:pt x="142618" y="207081"/>
                  </a:lnTo>
                  <a:lnTo>
                    <a:pt x="150622" y="155448"/>
                  </a:lnTo>
                  <a:lnTo>
                    <a:pt x="0" y="109600"/>
                  </a:lnTo>
                  <a:lnTo>
                    <a:pt x="309372" y="0"/>
                  </a:lnTo>
                  <a:lnTo>
                    <a:pt x="530352" y="271018"/>
                  </a:lnTo>
                  <a:lnTo>
                    <a:pt x="379984" y="225171"/>
                  </a:lnTo>
                  <a:lnTo>
                    <a:pt x="373625" y="273949"/>
                  </a:lnTo>
                  <a:lnTo>
                    <a:pt x="369087" y="322841"/>
                  </a:lnTo>
                  <a:lnTo>
                    <a:pt x="366367" y="371798"/>
                  </a:lnTo>
                  <a:lnTo>
                    <a:pt x="365458" y="420769"/>
                  </a:lnTo>
                  <a:lnTo>
                    <a:pt x="366358" y="469705"/>
                  </a:lnTo>
                  <a:lnTo>
                    <a:pt x="369062" y="518556"/>
                  </a:lnTo>
                  <a:lnTo>
                    <a:pt x="373564" y="567272"/>
                  </a:lnTo>
                  <a:lnTo>
                    <a:pt x="379861" y="615804"/>
                  </a:lnTo>
                  <a:lnTo>
                    <a:pt x="387949" y="664100"/>
                  </a:lnTo>
                  <a:lnTo>
                    <a:pt x="397822" y="712113"/>
                  </a:lnTo>
                  <a:lnTo>
                    <a:pt x="409477" y="759791"/>
                  </a:lnTo>
                  <a:lnTo>
                    <a:pt x="422910" y="807085"/>
                  </a:lnTo>
                  <a:lnTo>
                    <a:pt x="195706" y="876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80792" y="1526442"/>
            <a:ext cx="10502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Управлять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7452" y="1718466"/>
            <a:ext cx="11563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вов</a:t>
            </a:r>
            <a:r>
              <a:rPr sz="1400" b="1" spc="5" dirty="0">
                <a:solidFill>
                  <a:srgbClr val="5F1C16"/>
                </a:solidFill>
                <a:latin typeface="Segoe Print"/>
                <a:cs typeface="Segoe Print"/>
              </a:rPr>
              <a:t>л</a:t>
            </a: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е</a:t>
            </a:r>
            <a:r>
              <a:rPr sz="1400" b="1" spc="-5" dirty="0">
                <a:solidFill>
                  <a:srgbClr val="5F1C16"/>
                </a:solidFill>
                <a:latin typeface="Segoe Print"/>
                <a:cs typeface="Segoe Print"/>
              </a:rPr>
              <a:t>ч</a:t>
            </a:r>
            <a:r>
              <a:rPr sz="1400" b="1" spc="-10" dirty="0">
                <a:solidFill>
                  <a:srgbClr val="5F1C16"/>
                </a:solidFill>
                <a:latin typeface="Segoe Print"/>
                <a:cs typeface="Segoe Print"/>
              </a:rPr>
              <a:t>е</a:t>
            </a: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ни</a:t>
            </a:r>
            <a:r>
              <a:rPr sz="1400" b="1" spc="-10" dirty="0">
                <a:solidFill>
                  <a:srgbClr val="5F1C16"/>
                </a:solidFill>
                <a:latin typeface="Segoe Print"/>
                <a:cs typeface="Segoe Print"/>
              </a:rPr>
              <a:t>е</a:t>
            </a:r>
            <a:r>
              <a:rPr sz="1400" b="1" dirty="0">
                <a:solidFill>
                  <a:srgbClr val="5F1C16"/>
                </a:solidFill>
                <a:latin typeface="Segoe Print"/>
                <a:cs typeface="Segoe Print"/>
              </a:rPr>
              <a:t>м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28416" y="911635"/>
            <a:ext cx="934085" cy="572135"/>
            <a:chOff x="3828415" y="1024763"/>
            <a:chExt cx="934085" cy="572135"/>
          </a:xfrm>
        </p:grpSpPr>
        <p:sp>
          <p:nvSpPr>
            <p:cNvPr id="20" name="object 20"/>
            <p:cNvSpPr/>
            <p:nvPr/>
          </p:nvSpPr>
          <p:spPr>
            <a:xfrm>
              <a:off x="3841369" y="1037717"/>
              <a:ext cx="908050" cy="546100"/>
            </a:xfrm>
            <a:custGeom>
              <a:avLst/>
              <a:gdLst/>
              <a:ahLst/>
              <a:cxnLst/>
              <a:rect l="l" t="t" r="r" b="b"/>
              <a:pathLst>
                <a:path w="908050" h="546100">
                  <a:moveTo>
                    <a:pt x="761491" y="0"/>
                  </a:moveTo>
                  <a:lnTo>
                    <a:pt x="734313" y="155067"/>
                  </a:lnTo>
                  <a:lnTo>
                    <a:pt x="683760" y="153421"/>
                  </a:lnTo>
                  <a:lnTo>
                    <a:pt x="633269" y="153408"/>
                  </a:lnTo>
                  <a:lnTo>
                    <a:pt x="582879" y="155019"/>
                  </a:lnTo>
                  <a:lnTo>
                    <a:pt x="532627" y="158247"/>
                  </a:lnTo>
                  <a:lnTo>
                    <a:pt x="482552" y="163086"/>
                  </a:lnTo>
                  <a:lnTo>
                    <a:pt x="432694" y="169528"/>
                  </a:lnTo>
                  <a:lnTo>
                    <a:pt x="383089" y="177566"/>
                  </a:lnTo>
                  <a:lnTo>
                    <a:pt x="333776" y="187192"/>
                  </a:lnTo>
                  <a:lnTo>
                    <a:pt x="284794" y="198400"/>
                  </a:lnTo>
                  <a:lnTo>
                    <a:pt x="236182" y="211182"/>
                  </a:lnTo>
                  <a:lnTo>
                    <a:pt x="187977" y="225530"/>
                  </a:lnTo>
                  <a:lnTo>
                    <a:pt x="140218" y="241439"/>
                  </a:lnTo>
                  <a:lnTo>
                    <a:pt x="92943" y="258899"/>
                  </a:lnTo>
                  <a:lnTo>
                    <a:pt x="46191" y="277905"/>
                  </a:lnTo>
                  <a:lnTo>
                    <a:pt x="0" y="298450"/>
                  </a:lnTo>
                  <a:lnTo>
                    <a:pt x="99948" y="513969"/>
                  </a:lnTo>
                  <a:lnTo>
                    <a:pt x="146689" y="493362"/>
                  </a:lnTo>
                  <a:lnTo>
                    <a:pt x="194098" y="474603"/>
                  </a:lnTo>
                  <a:lnTo>
                    <a:pt x="242123" y="457704"/>
                  </a:lnTo>
                  <a:lnTo>
                    <a:pt x="290707" y="442674"/>
                  </a:lnTo>
                  <a:lnTo>
                    <a:pt x="339796" y="429527"/>
                  </a:lnTo>
                  <a:lnTo>
                    <a:pt x="389334" y="418274"/>
                  </a:lnTo>
                  <a:lnTo>
                    <a:pt x="439266" y="408926"/>
                  </a:lnTo>
                  <a:lnTo>
                    <a:pt x="489537" y="401494"/>
                  </a:lnTo>
                  <a:lnTo>
                    <a:pt x="540093" y="395989"/>
                  </a:lnTo>
                  <a:lnTo>
                    <a:pt x="590877" y="392425"/>
                  </a:lnTo>
                  <a:lnTo>
                    <a:pt x="641835" y="390811"/>
                  </a:lnTo>
                  <a:lnTo>
                    <a:pt x="692911" y="391160"/>
                  </a:lnTo>
                  <a:lnTo>
                    <a:pt x="665733" y="545973"/>
                  </a:lnTo>
                  <a:lnTo>
                    <a:pt x="907795" y="293624"/>
                  </a:lnTo>
                  <a:lnTo>
                    <a:pt x="761491" y="0"/>
                  </a:lnTo>
                  <a:close/>
                </a:path>
              </a:pathLst>
            </a:custGeom>
            <a:solidFill>
              <a:srgbClr val="2A7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41369" y="1037717"/>
              <a:ext cx="908050" cy="546100"/>
            </a:xfrm>
            <a:custGeom>
              <a:avLst/>
              <a:gdLst/>
              <a:ahLst/>
              <a:cxnLst/>
              <a:rect l="l" t="t" r="r" b="b"/>
              <a:pathLst>
                <a:path w="908050" h="546100">
                  <a:moveTo>
                    <a:pt x="0" y="298450"/>
                  </a:moveTo>
                  <a:lnTo>
                    <a:pt x="46191" y="277905"/>
                  </a:lnTo>
                  <a:lnTo>
                    <a:pt x="92943" y="258899"/>
                  </a:lnTo>
                  <a:lnTo>
                    <a:pt x="140218" y="241439"/>
                  </a:lnTo>
                  <a:lnTo>
                    <a:pt x="187977" y="225530"/>
                  </a:lnTo>
                  <a:lnTo>
                    <a:pt x="236182" y="211182"/>
                  </a:lnTo>
                  <a:lnTo>
                    <a:pt x="284794" y="198400"/>
                  </a:lnTo>
                  <a:lnTo>
                    <a:pt x="333776" y="187192"/>
                  </a:lnTo>
                  <a:lnTo>
                    <a:pt x="383089" y="177566"/>
                  </a:lnTo>
                  <a:lnTo>
                    <a:pt x="432694" y="169528"/>
                  </a:lnTo>
                  <a:lnTo>
                    <a:pt x="482552" y="163086"/>
                  </a:lnTo>
                  <a:lnTo>
                    <a:pt x="532627" y="158247"/>
                  </a:lnTo>
                  <a:lnTo>
                    <a:pt x="582879" y="155019"/>
                  </a:lnTo>
                  <a:lnTo>
                    <a:pt x="633269" y="153408"/>
                  </a:lnTo>
                  <a:lnTo>
                    <a:pt x="683760" y="153421"/>
                  </a:lnTo>
                  <a:lnTo>
                    <a:pt x="734313" y="155067"/>
                  </a:lnTo>
                  <a:lnTo>
                    <a:pt x="761491" y="0"/>
                  </a:lnTo>
                  <a:lnTo>
                    <a:pt x="907795" y="293624"/>
                  </a:lnTo>
                  <a:lnTo>
                    <a:pt x="665733" y="545973"/>
                  </a:lnTo>
                  <a:lnTo>
                    <a:pt x="692911" y="391160"/>
                  </a:lnTo>
                  <a:lnTo>
                    <a:pt x="641835" y="390811"/>
                  </a:lnTo>
                  <a:lnTo>
                    <a:pt x="590877" y="392425"/>
                  </a:lnTo>
                  <a:lnTo>
                    <a:pt x="540093" y="395989"/>
                  </a:lnTo>
                  <a:lnTo>
                    <a:pt x="489537" y="401494"/>
                  </a:lnTo>
                  <a:lnTo>
                    <a:pt x="439266" y="408926"/>
                  </a:lnTo>
                  <a:lnTo>
                    <a:pt x="389334" y="418274"/>
                  </a:lnTo>
                  <a:lnTo>
                    <a:pt x="339796" y="429527"/>
                  </a:lnTo>
                  <a:lnTo>
                    <a:pt x="290707" y="442674"/>
                  </a:lnTo>
                  <a:lnTo>
                    <a:pt x="242123" y="457704"/>
                  </a:lnTo>
                  <a:lnTo>
                    <a:pt x="194098" y="474603"/>
                  </a:lnTo>
                  <a:lnTo>
                    <a:pt x="146689" y="493362"/>
                  </a:lnTo>
                  <a:lnTo>
                    <a:pt x="99948" y="513969"/>
                  </a:lnTo>
                  <a:lnTo>
                    <a:pt x="0" y="29845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694931" y="1234088"/>
            <a:ext cx="111760" cy="2662555"/>
          </a:xfrm>
          <a:custGeom>
            <a:avLst/>
            <a:gdLst/>
            <a:ahLst/>
            <a:cxnLst/>
            <a:rect l="l" t="t" r="r" b="b"/>
            <a:pathLst>
              <a:path w="111759" h="2662554">
                <a:moveTo>
                  <a:pt x="0" y="0"/>
                </a:moveTo>
                <a:lnTo>
                  <a:pt x="0" y="2662428"/>
                </a:lnTo>
                <a:lnTo>
                  <a:pt x="111251" y="1331214"/>
                </a:lnTo>
                <a:lnTo>
                  <a:pt x="0" y="0"/>
                </a:lnTo>
                <a:close/>
              </a:path>
            </a:pathLst>
          </a:custGeom>
          <a:solidFill>
            <a:srgbClr val="9BB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46376" y="1234088"/>
            <a:ext cx="111760" cy="2662555"/>
          </a:xfrm>
          <a:custGeom>
            <a:avLst/>
            <a:gdLst/>
            <a:ahLst/>
            <a:cxnLst/>
            <a:rect l="l" t="t" r="r" b="b"/>
            <a:pathLst>
              <a:path w="111760" h="2662554">
                <a:moveTo>
                  <a:pt x="0" y="0"/>
                </a:moveTo>
                <a:lnTo>
                  <a:pt x="0" y="2662428"/>
                </a:lnTo>
                <a:lnTo>
                  <a:pt x="111251" y="1331214"/>
                </a:lnTo>
                <a:lnTo>
                  <a:pt x="0" y="0"/>
                </a:lnTo>
                <a:close/>
              </a:path>
            </a:pathLst>
          </a:custGeom>
          <a:solidFill>
            <a:srgbClr val="9BB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2141725"/>
            <a:ext cx="794004" cy="69475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30225" y="2939569"/>
            <a:ext cx="1791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Кто</a:t>
            </a:r>
            <a:r>
              <a:rPr sz="1000" spc="-10" dirty="0">
                <a:solidFill>
                  <a:srgbClr val="2B3D4F"/>
                </a:solidFill>
                <a:latin typeface="Calibri"/>
                <a:cs typeface="Calibri"/>
              </a:rPr>
              <a:t> может</a:t>
            </a:r>
            <a:r>
              <a:rPr sz="10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повлиять</a:t>
            </a:r>
            <a:r>
              <a:rPr sz="10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на проект? </a:t>
            </a:r>
            <a:r>
              <a:rPr sz="10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На</a:t>
            </a:r>
            <a:r>
              <a:rPr sz="1000" spc="-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кого</a:t>
            </a:r>
            <a:r>
              <a:rPr sz="1000" spc="-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проект</a:t>
            </a:r>
            <a:r>
              <a:rPr sz="10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B3D4F"/>
                </a:solidFill>
                <a:latin typeface="Calibri"/>
                <a:cs typeface="Calibri"/>
              </a:rPr>
              <a:t>может</a:t>
            </a:r>
            <a:r>
              <a:rPr sz="10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повлиять?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1335" y="2118007"/>
            <a:ext cx="740664" cy="74066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678040" y="1443637"/>
            <a:ext cx="6673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Требования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Риски</a:t>
            </a:r>
            <a:endParaRPr sz="1000">
              <a:latin typeface="Calibri"/>
              <a:cs typeface="Calibri"/>
            </a:endParaRPr>
          </a:p>
          <a:p>
            <a:pPr marL="1270" algn="ctr"/>
            <a:r>
              <a:rPr sz="1000" spc="-10" dirty="0">
                <a:solidFill>
                  <a:srgbClr val="2B3D4F"/>
                </a:solidFill>
                <a:latin typeface="Calibri"/>
                <a:cs typeface="Calibri"/>
              </a:rPr>
              <a:t>Проблемы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1735" y="2952396"/>
            <a:ext cx="96011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4">
              <a:spcBef>
                <a:spcPts val="95"/>
              </a:spcBef>
            </a:pP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П</a:t>
            </a:r>
            <a:r>
              <a:rPr sz="1000" spc="-10" dirty="0">
                <a:solidFill>
                  <a:srgbClr val="2B3D4F"/>
                </a:solidFill>
                <a:latin typeface="Calibri"/>
                <a:cs typeface="Calibri"/>
              </a:rPr>
              <a:t>л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ан</a:t>
            </a:r>
            <a:r>
              <a:rPr sz="10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в</a:t>
            </a:r>
            <a:r>
              <a:rPr sz="100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вл</a:t>
            </a:r>
            <a:r>
              <a:rPr sz="1000" spc="-10" dirty="0">
                <a:solidFill>
                  <a:srgbClr val="2B3D4F"/>
                </a:solidFill>
                <a:latin typeface="Calibri"/>
                <a:cs typeface="Calibri"/>
              </a:rPr>
              <a:t>е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ч</a:t>
            </a:r>
            <a:r>
              <a:rPr sz="1000" spc="-10" dirty="0">
                <a:solidFill>
                  <a:srgbClr val="2B3D4F"/>
                </a:solidFill>
                <a:latin typeface="Calibri"/>
                <a:cs typeface="Calibri"/>
              </a:rPr>
              <a:t>ен</a:t>
            </a:r>
            <a:r>
              <a:rPr sz="1000" spc="-5" dirty="0">
                <a:solidFill>
                  <a:srgbClr val="2B3D4F"/>
                </a:solidFill>
                <a:latin typeface="Calibri"/>
                <a:cs typeface="Calibri"/>
              </a:rPr>
              <a:t>ия  Коммуникации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0141" y="4588207"/>
            <a:ext cx="48590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0E7560"/>
                </a:solidFill>
                <a:latin typeface="Segoe Print"/>
                <a:cs typeface="Segoe Print"/>
              </a:rPr>
              <a:t>Держите</a:t>
            </a:r>
            <a:r>
              <a:rPr sz="1400" spc="-40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0E7560"/>
                </a:solidFill>
                <a:latin typeface="Segoe Print"/>
                <a:cs typeface="Segoe Print"/>
              </a:rPr>
              <a:t>реестр</a:t>
            </a:r>
            <a:r>
              <a:rPr sz="1400" spc="-30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0E7560"/>
                </a:solidFill>
                <a:latin typeface="Segoe Print"/>
                <a:cs typeface="Segoe Print"/>
              </a:rPr>
              <a:t>заинтересованных</a:t>
            </a:r>
            <a:r>
              <a:rPr sz="1400" spc="-45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0E7560"/>
                </a:solidFill>
                <a:latin typeface="Segoe Print"/>
                <a:cs typeface="Segoe Print"/>
              </a:rPr>
              <a:t>лиц</a:t>
            </a:r>
            <a:r>
              <a:rPr sz="1400" spc="-5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0E7560"/>
                </a:solidFill>
                <a:latin typeface="Segoe Print"/>
                <a:cs typeface="Segoe Print"/>
              </a:rPr>
              <a:t>под</a:t>
            </a:r>
            <a:r>
              <a:rPr sz="1400" spc="-20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0E7560"/>
                </a:solidFill>
                <a:latin typeface="Segoe Print"/>
                <a:cs typeface="Segoe Print"/>
              </a:rPr>
              <a:t>рукой</a:t>
            </a:r>
            <a:endParaRPr sz="1400">
              <a:latin typeface="Segoe Print"/>
              <a:cs typeface="Segoe Print"/>
            </a:endParaRPr>
          </a:p>
        </p:txBody>
      </p:sp>
      <p:pic>
        <p:nvPicPr>
          <p:cNvPr id="30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4936" y="5258937"/>
            <a:ext cx="1599062" cy="1599062"/>
          </a:xfrm>
          <a:prstGeom prst="rect">
            <a:avLst/>
          </a:prstGeom>
        </p:spPr>
      </p:pic>
      <p:sp>
        <p:nvSpPr>
          <p:cNvPr id="31" name="object 3"/>
          <p:cNvSpPr txBox="1">
            <a:spLocks/>
          </p:cNvSpPr>
          <p:nvPr/>
        </p:nvSpPr>
        <p:spPr>
          <a:xfrm>
            <a:off x="228701" y="165303"/>
            <a:ext cx="8826271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200" b="1" spc="-15">
                <a:solidFill>
                  <a:srgbClr val="185F9D"/>
                </a:solidFill>
              </a:rPr>
              <a:t>У П Р А В Л Е Н И </a:t>
            </a:r>
            <a:r>
              <a:rPr lang="ru-RU" sz="2200" b="1" spc="-15" smtClean="0">
                <a:solidFill>
                  <a:srgbClr val="185F9D"/>
                </a:solidFill>
              </a:rPr>
              <a:t>Е  </a:t>
            </a:r>
            <a:r>
              <a:rPr lang="ru-RU" sz="2200" b="1" spc="-15">
                <a:solidFill>
                  <a:srgbClr val="185F9D"/>
                </a:solidFill>
              </a:rPr>
              <a:t>З А И Н Т Е Р Е С О В А Н Н Ы М И </a:t>
            </a:r>
            <a:r>
              <a:rPr lang="ru-RU" sz="2200" b="1" spc="-15" smtClean="0">
                <a:solidFill>
                  <a:srgbClr val="185F9D"/>
                </a:solidFill>
              </a:rPr>
              <a:t> С </a:t>
            </a:r>
            <a:r>
              <a:rPr lang="ru-RU" sz="2200" b="1" spc="-15">
                <a:solidFill>
                  <a:srgbClr val="185F9D"/>
                </a:solidFill>
              </a:rPr>
              <a:t>Т О Р О Н А М И</a:t>
            </a: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67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02" y="154807"/>
            <a:ext cx="44227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З</a:t>
            </a:r>
            <a:r>
              <a:rPr sz="1400" spc="5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З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Ы</a:t>
            </a:r>
            <a:r>
              <a:rPr sz="1400" spc="-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Х</a:t>
            </a:r>
            <a:r>
              <a:rPr sz="1400" spc="5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</a:t>
            </a:r>
            <a:r>
              <a:rPr sz="1400" spc="-1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9569" y="777411"/>
            <a:ext cx="3990975" cy="4100195"/>
          </a:xfrm>
          <a:custGeom>
            <a:avLst/>
            <a:gdLst/>
            <a:ahLst/>
            <a:cxnLst/>
            <a:rect l="l" t="t" r="r" b="b"/>
            <a:pathLst>
              <a:path w="3990975" h="4100195">
                <a:moveTo>
                  <a:pt x="3990581" y="4061510"/>
                </a:moveTo>
                <a:lnTo>
                  <a:pt x="3914381" y="4023385"/>
                </a:lnTo>
                <a:lnTo>
                  <a:pt x="3914381" y="4055135"/>
                </a:lnTo>
                <a:lnTo>
                  <a:pt x="44450" y="4053598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4062057"/>
                </a:lnTo>
                <a:lnTo>
                  <a:pt x="38100" y="4062057"/>
                </a:lnTo>
                <a:lnTo>
                  <a:pt x="38100" y="4066286"/>
                </a:lnTo>
                <a:lnTo>
                  <a:pt x="3914381" y="4067835"/>
                </a:lnTo>
                <a:lnTo>
                  <a:pt x="3914381" y="4099585"/>
                </a:lnTo>
                <a:lnTo>
                  <a:pt x="3977932" y="4067835"/>
                </a:lnTo>
                <a:lnTo>
                  <a:pt x="3990581" y="4061510"/>
                </a:lnTo>
                <a:close/>
              </a:path>
            </a:pathLst>
          </a:custGeom>
          <a:solidFill>
            <a:srgbClr val="293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72283" y="876852"/>
            <a:ext cx="11525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srgbClr val="2B3D4F"/>
                </a:solidFill>
                <a:latin typeface="Calibri"/>
                <a:cs typeface="Calibri"/>
              </a:rPr>
              <a:t>Влияние</a:t>
            </a:r>
            <a:r>
              <a:rPr sz="1100" spc="-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B3D4F"/>
                </a:solidFill>
                <a:latin typeface="Calibri"/>
                <a:cs typeface="Calibri"/>
              </a:rPr>
              <a:t>на</a:t>
            </a:r>
            <a:r>
              <a:rPr sz="1100" spc="-3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B3D4F"/>
                </a:solidFill>
                <a:latin typeface="Calibri"/>
                <a:cs typeface="Calibri"/>
              </a:rPr>
              <a:t>проект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0362" y="4847812"/>
            <a:ext cx="12465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5" dirty="0">
                <a:solidFill>
                  <a:srgbClr val="2B3D4F"/>
                </a:solidFill>
                <a:latin typeface="Calibri"/>
                <a:cs typeface="Calibri"/>
              </a:rPr>
              <a:t>Заинтересованность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80652" y="1210163"/>
            <a:ext cx="1826260" cy="1826260"/>
            <a:chOff x="2680652" y="1220660"/>
            <a:chExt cx="1826260" cy="1826260"/>
          </a:xfrm>
        </p:grpSpPr>
        <p:sp>
          <p:nvSpPr>
            <p:cNvPr id="8" name="object 8"/>
            <p:cNvSpPr/>
            <p:nvPr/>
          </p:nvSpPr>
          <p:spPr>
            <a:xfrm>
              <a:off x="2693669" y="1233677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1799844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1799844" y="1799844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688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93669" y="1233677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0" y="1799844"/>
                  </a:moveTo>
                  <a:lnTo>
                    <a:pt x="1799844" y="1799844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17998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51151" y="1884852"/>
            <a:ext cx="1495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5080" indent="-81280"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заинтересованы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Высокое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влияние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80652" y="3010007"/>
            <a:ext cx="1826260" cy="1826260"/>
            <a:chOff x="2680652" y="3020504"/>
            <a:chExt cx="1826260" cy="1826260"/>
          </a:xfrm>
        </p:grpSpPr>
        <p:sp>
          <p:nvSpPr>
            <p:cNvPr id="12" name="object 12"/>
            <p:cNvSpPr/>
            <p:nvPr/>
          </p:nvSpPr>
          <p:spPr>
            <a:xfrm>
              <a:off x="2693669" y="3033522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1799844" y="0"/>
                  </a:moveTo>
                  <a:lnTo>
                    <a:pt x="0" y="0"/>
                  </a:lnTo>
                  <a:lnTo>
                    <a:pt x="0" y="1799843"/>
                  </a:lnTo>
                  <a:lnTo>
                    <a:pt x="1799844" y="1799843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9B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3669" y="3033522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0" y="1799843"/>
                  </a:moveTo>
                  <a:lnTo>
                    <a:pt x="1799844" y="1799843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17998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06014" y="3791984"/>
            <a:ext cx="1388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Минимум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88116" y="3010007"/>
            <a:ext cx="1826260" cy="1826260"/>
            <a:chOff x="4488116" y="3020504"/>
            <a:chExt cx="1826260" cy="1826260"/>
          </a:xfrm>
        </p:grpSpPr>
        <p:sp>
          <p:nvSpPr>
            <p:cNvPr id="16" name="object 16"/>
            <p:cNvSpPr/>
            <p:nvPr/>
          </p:nvSpPr>
          <p:spPr>
            <a:xfrm>
              <a:off x="4501133" y="3033522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1799843" y="0"/>
                  </a:moveTo>
                  <a:lnTo>
                    <a:pt x="0" y="0"/>
                  </a:lnTo>
                  <a:lnTo>
                    <a:pt x="0" y="1799843"/>
                  </a:lnTo>
                  <a:lnTo>
                    <a:pt x="1799843" y="1799843"/>
                  </a:lnTo>
                  <a:lnTo>
                    <a:pt x="1799843" y="0"/>
                  </a:lnTo>
                  <a:close/>
                </a:path>
              </a:pathLst>
            </a:custGeom>
            <a:solidFill>
              <a:srgbClr val="688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1133" y="3033522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0" y="1799843"/>
                  </a:moveTo>
                  <a:lnTo>
                    <a:pt x="1799843" y="1799843"/>
                  </a:lnTo>
                  <a:lnTo>
                    <a:pt x="1799843" y="0"/>
                  </a:lnTo>
                  <a:lnTo>
                    <a:pt x="0" y="0"/>
                  </a:lnTo>
                  <a:lnTo>
                    <a:pt x="0" y="17998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74439" y="3685305"/>
            <a:ext cx="12655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15240"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аин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ова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ы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Низкое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влияние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88116" y="1210163"/>
            <a:ext cx="1826260" cy="1826260"/>
            <a:chOff x="4488116" y="1220660"/>
            <a:chExt cx="1826260" cy="1826260"/>
          </a:xfrm>
        </p:grpSpPr>
        <p:sp>
          <p:nvSpPr>
            <p:cNvPr id="20" name="object 20"/>
            <p:cNvSpPr/>
            <p:nvPr/>
          </p:nvSpPr>
          <p:spPr>
            <a:xfrm>
              <a:off x="4501133" y="1233677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1799843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1799843" y="1799844"/>
                  </a:lnTo>
                  <a:lnTo>
                    <a:pt x="1799843" y="0"/>
                  </a:lnTo>
                  <a:close/>
                </a:path>
              </a:pathLst>
            </a:custGeom>
            <a:solidFill>
              <a:srgbClr val="153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01133" y="1233677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0" y="1799844"/>
                  </a:moveTo>
                  <a:lnTo>
                    <a:pt x="1799843" y="1799844"/>
                  </a:lnTo>
                  <a:lnTo>
                    <a:pt x="1799843" y="0"/>
                  </a:lnTo>
                  <a:lnTo>
                    <a:pt x="0" y="0"/>
                  </a:lnTo>
                  <a:lnTo>
                    <a:pt x="0" y="17998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27195" y="1991530"/>
            <a:ext cx="13582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Ключевые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игроки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6029" y="3261340"/>
            <a:ext cx="2692400" cy="1436370"/>
            <a:chOff x="236029" y="3271837"/>
            <a:chExt cx="2692400" cy="1436370"/>
          </a:xfrm>
        </p:grpSpPr>
        <p:sp>
          <p:nvSpPr>
            <p:cNvPr id="24" name="object 24"/>
            <p:cNvSpPr/>
            <p:nvPr/>
          </p:nvSpPr>
          <p:spPr>
            <a:xfrm>
              <a:off x="240791" y="3276600"/>
              <a:ext cx="2682875" cy="1426845"/>
            </a:xfrm>
            <a:custGeom>
              <a:avLst/>
              <a:gdLst/>
              <a:ahLst/>
              <a:cxnLst/>
              <a:rect l="l" t="t" r="r" b="b"/>
              <a:pathLst>
                <a:path w="2682875" h="1426845">
                  <a:moveTo>
                    <a:pt x="1807464" y="0"/>
                  </a:moveTo>
                  <a:lnTo>
                    <a:pt x="237744" y="0"/>
                  </a:lnTo>
                  <a:lnTo>
                    <a:pt x="189829" y="4829"/>
                  </a:lnTo>
                  <a:lnTo>
                    <a:pt x="145202" y="18680"/>
                  </a:lnTo>
                  <a:lnTo>
                    <a:pt x="104817" y="40598"/>
                  </a:lnTo>
                  <a:lnTo>
                    <a:pt x="69632" y="69627"/>
                  </a:lnTo>
                  <a:lnTo>
                    <a:pt x="40602" y="104812"/>
                  </a:lnTo>
                  <a:lnTo>
                    <a:pt x="18682" y="145196"/>
                  </a:lnTo>
                  <a:lnTo>
                    <a:pt x="4829" y="189825"/>
                  </a:lnTo>
                  <a:lnTo>
                    <a:pt x="0" y="237744"/>
                  </a:lnTo>
                  <a:lnTo>
                    <a:pt x="0" y="1188720"/>
                  </a:lnTo>
                  <a:lnTo>
                    <a:pt x="4829" y="1236634"/>
                  </a:lnTo>
                  <a:lnTo>
                    <a:pt x="18682" y="1281261"/>
                  </a:lnTo>
                  <a:lnTo>
                    <a:pt x="40602" y="1321646"/>
                  </a:lnTo>
                  <a:lnTo>
                    <a:pt x="69632" y="1356831"/>
                  </a:lnTo>
                  <a:lnTo>
                    <a:pt x="104817" y="1385861"/>
                  </a:lnTo>
                  <a:lnTo>
                    <a:pt x="145202" y="1407781"/>
                  </a:lnTo>
                  <a:lnTo>
                    <a:pt x="189829" y="1421634"/>
                  </a:lnTo>
                  <a:lnTo>
                    <a:pt x="237744" y="1426464"/>
                  </a:lnTo>
                  <a:lnTo>
                    <a:pt x="1807464" y="1426464"/>
                  </a:lnTo>
                  <a:lnTo>
                    <a:pt x="1855382" y="1421634"/>
                  </a:lnTo>
                  <a:lnTo>
                    <a:pt x="1900011" y="1407781"/>
                  </a:lnTo>
                  <a:lnTo>
                    <a:pt x="1940395" y="1385861"/>
                  </a:lnTo>
                  <a:lnTo>
                    <a:pt x="1975580" y="1356831"/>
                  </a:lnTo>
                  <a:lnTo>
                    <a:pt x="2004609" y="1321646"/>
                  </a:lnTo>
                  <a:lnTo>
                    <a:pt x="2026527" y="1281261"/>
                  </a:lnTo>
                  <a:lnTo>
                    <a:pt x="2040378" y="1236634"/>
                  </a:lnTo>
                  <a:lnTo>
                    <a:pt x="2045208" y="1188720"/>
                  </a:lnTo>
                  <a:lnTo>
                    <a:pt x="2045208" y="594360"/>
                  </a:lnTo>
                  <a:lnTo>
                    <a:pt x="2561704" y="237744"/>
                  </a:lnTo>
                  <a:lnTo>
                    <a:pt x="2045208" y="237744"/>
                  </a:lnTo>
                  <a:lnTo>
                    <a:pt x="2040378" y="189825"/>
                  </a:lnTo>
                  <a:lnTo>
                    <a:pt x="2026527" y="145196"/>
                  </a:lnTo>
                  <a:lnTo>
                    <a:pt x="2004609" y="104812"/>
                  </a:lnTo>
                  <a:lnTo>
                    <a:pt x="1975580" y="69627"/>
                  </a:lnTo>
                  <a:lnTo>
                    <a:pt x="1940395" y="40598"/>
                  </a:lnTo>
                  <a:lnTo>
                    <a:pt x="1900011" y="18680"/>
                  </a:lnTo>
                  <a:lnTo>
                    <a:pt x="1855382" y="4829"/>
                  </a:lnTo>
                  <a:lnTo>
                    <a:pt x="1807464" y="0"/>
                  </a:lnTo>
                  <a:close/>
                </a:path>
                <a:path w="2682875" h="1426845">
                  <a:moveTo>
                    <a:pt x="2682366" y="154431"/>
                  </a:moveTo>
                  <a:lnTo>
                    <a:pt x="2045208" y="237744"/>
                  </a:lnTo>
                  <a:lnTo>
                    <a:pt x="2561704" y="237744"/>
                  </a:lnTo>
                  <a:lnTo>
                    <a:pt x="2682366" y="1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791" y="3276600"/>
              <a:ext cx="2682875" cy="1426845"/>
            </a:xfrm>
            <a:custGeom>
              <a:avLst/>
              <a:gdLst/>
              <a:ahLst/>
              <a:cxnLst/>
              <a:rect l="l" t="t" r="r" b="b"/>
              <a:pathLst>
                <a:path w="2682875" h="1426845">
                  <a:moveTo>
                    <a:pt x="0" y="237744"/>
                  </a:moveTo>
                  <a:lnTo>
                    <a:pt x="4829" y="189825"/>
                  </a:lnTo>
                  <a:lnTo>
                    <a:pt x="18682" y="145196"/>
                  </a:lnTo>
                  <a:lnTo>
                    <a:pt x="40602" y="104812"/>
                  </a:lnTo>
                  <a:lnTo>
                    <a:pt x="69632" y="69627"/>
                  </a:lnTo>
                  <a:lnTo>
                    <a:pt x="104817" y="40598"/>
                  </a:lnTo>
                  <a:lnTo>
                    <a:pt x="145202" y="18680"/>
                  </a:lnTo>
                  <a:lnTo>
                    <a:pt x="189829" y="4829"/>
                  </a:lnTo>
                  <a:lnTo>
                    <a:pt x="237744" y="0"/>
                  </a:lnTo>
                  <a:lnTo>
                    <a:pt x="1193038" y="0"/>
                  </a:lnTo>
                  <a:lnTo>
                    <a:pt x="1704339" y="0"/>
                  </a:lnTo>
                  <a:lnTo>
                    <a:pt x="1807464" y="0"/>
                  </a:lnTo>
                  <a:lnTo>
                    <a:pt x="1855382" y="4829"/>
                  </a:lnTo>
                  <a:lnTo>
                    <a:pt x="1900011" y="18680"/>
                  </a:lnTo>
                  <a:lnTo>
                    <a:pt x="1940395" y="40598"/>
                  </a:lnTo>
                  <a:lnTo>
                    <a:pt x="1975580" y="69627"/>
                  </a:lnTo>
                  <a:lnTo>
                    <a:pt x="2004609" y="104812"/>
                  </a:lnTo>
                  <a:lnTo>
                    <a:pt x="2026527" y="145196"/>
                  </a:lnTo>
                  <a:lnTo>
                    <a:pt x="2040378" y="189825"/>
                  </a:lnTo>
                  <a:lnTo>
                    <a:pt x="2045208" y="237744"/>
                  </a:lnTo>
                  <a:lnTo>
                    <a:pt x="2682366" y="154431"/>
                  </a:lnTo>
                  <a:lnTo>
                    <a:pt x="2045208" y="594360"/>
                  </a:lnTo>
                  <a:lnTo>
                    <a:pt x="2045208" y="1188720"/>
                  </a:lnTo>
                  <a:lnTo>
                    <a:pt x="2040378" y="1236634"/>
                  </a:lnTo>
                  <a:lnTo>
                    <a:pt x="2026527" y="1281261"/>
                  </a:lnTo>
                  <a:lnTo>
                    <a:pt x="2004609" y="1321646"/>
                  </a:lnTo>
                  <a:lnTo>
                    <a:pt x="1975580" y="1356831"/>
                  </a:lnTo>
                  <a:lnTo>
                    <a:pt x="1940395" y="1385861"/>
                  </a:lnTo>
                  <a:lnTo>
                    <a:pt x="1900011" y="1407781"/>
                  </a:lnTo>
                  <a:lnTo>
                    <a:pt x="1855382" y="1421634"/>
                  </a:lnTo>
                  <a:lnTo>
                    <a:pt x="1807464" y="1426464"/>
                  </a:lnTo>
                  <a:lnTo>
                    <a:pt x="1704339" y="1426464"/>
                  </a:lnTo>
                  <a:lnTo>
                    <a:pt x="1193038" y="1426464"/>
                  </a:lnTo>
                  <a:lnTo>
                    <a:pt x="237744" y="1426464"/>
                  </a:lnTo>
                  <a:lnTo>
                    <a:pt x="189829" y="1421634"/>
                  </a:lnTo>
                  <a:lnTo>
                    <a:pt x="145202" y="1407781"/>
                  </a:lnTo>
                  <a:lnTo>
                    <a:pt x="104817" y="1385861"/>
                  </a:lnTo>
                  <a:lnTo>
                    <a:pt x="69632" y="1356831"/>
                  </a:lnTo>
                  <a:lnTo>
                    <a:pt x="40602" y="1321646"/>
                  </a:lnTo>
                  <a:lnTo>
                    <a:pt x="18682" y="1281261"/>
                  </a:lnTo>
                  <a:lnTo>
                    <a:pt x="4829" y="1236634"/>
                  </a:lnTo>
                  <a:lnTo>
                    <a:pt x="0" y="1188720"/>
                  </a:lnTo>
                  <a:lnTo>
                    <a:pt x="0" y="59436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0E75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5656" y="3763943"/>
            <a:ext cx="1136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Нерегулярный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8995" y="3946823"/>
            <a:ext cx="10267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мониторинг</a:t>
            </a:r>
            <a:endParaRPr sz="1200">
              <a:latin typeface="Segoe Print"/>
              <a:cs typeface="Segoe Prin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25362" y="1310620"/>
            <a:ext cx="2837815" cy="1436370"/>
            <a:chOff x="225361" y="1321117"/>
            <a:chExt cx="2837815" cy="1436370"/>
          </a:xfrm>
        </p:grpSpPr>
        <p:sp>
          <p:nvSpPr>
            <p:cNvPr id="29" name="object 29"/>
            <p:cNvSpPr/>
            <p:nvPr/>
          </p:nvSpPr>
          <p:spPr>
            <a:xfrm>
              <a:off x="230124" y="1325880"/>
              <a:ext cx="2828290" cy="1426845"/>
            </a:xfrm>
            <a:custGeom>
              <a:avLst/>
              <a:gdLst/>
              <a:ahLst/>
              <a:cxnLst/>
              <a:rect l="l" t="t" r="r" b="b"/>
              <a:pathLst>
                <a:path w="2828290" h="1426845">
                  <a:moveTo>
                    <a:pt x="1807464" y="0"/>
                  </a:moveTo>
                  <a:lnTo>
                    <a:pt x="237744" y="0"/>
                  </a:lnTo>
                  <a:lnTo>
                    <a:pt x="189829" y="4829"/>
                  </a:lnTo>
                  <a:lnTo>
                    <a:pt x="145202" y="18680"/>
                  </a:lnTo>
                  <a:lnTo>
                    <a:pt x="104817" y="40598"/>
                  </a:lnTo>
                  <a:lnTo>
                    <a:pt x="69632" y="69627"/>
                  </a:lnTo>
                  <a:lnTo>
                    <a:pt x="40602" y="104812"/>
                  </a:lnTo>
                  <a:lnTo>
                    <a:pt x="18682" y="145196"/>
                  </a:lnTo>
                  <a:lnTo>
                    <a:pt x="4829" y="189825"/>
                  </a:lnTo>
                  <a:lnTo>
                    <a:pt x="0" y="237744"/>
                  </a:lnTo>
                  <a:lnTo>
                    <a:pt x="0" y="1188720"/>
                  </a:lnTo>
                  <a:lnTo>
                    <a:pt x="4829" y="1236638"/>
                  </a:lnTo>
                  <a:lnTo>
                    <a:pt x="18682" y="1281267"/>
                  </a:lnTo>
                  <a:lnTo>
                    <a:pt x="40602" y="1321651"/>
                  </a:lnTo>
                  <a:lnTo>
                    <a:pt x="69632" y="1356836"/>
                  </a:lnTo>
                  <a:lnTo>
                    <a:pt x="104817" y="1385865"/>
                  </a:lnTo>
                  <a:lnTo>
                    <a:pt x="145202" y="1407783"/>
                  </a:lnTo>
                  <a:lnTo>
                    <a:pt x="189829" y="1421634"/>
                  </a:lnTo>
                  <a:lnTo>
                    <a:pt x="237744" y="1426464"/>
                  </a:lnTo>
                  <a:lnTo>
                    <a:pt x="1807464" y="1426464"/>
                  </a:lnTo>
                  <a:lnTo>
                    <a:pt x="1855382" y="1421634"/>
                  </a:lnTo>
                  <a:lnTo>
                    <a:pt x="1900011" y="1407783"/>
                  </a:lnTo>
                  <a:lnTo>
                    <a:pt x="1940395" y="1385865"/>
                  </a:lnTo>
                  <a:lnTo>
                    <a:pt x="1975580" y="1356836"/>
                  </a:lnTo>
                  <a:lnTo>
                    <a:pt x="2004609" y="1321651"/>
                  </a:lnTo>
                  <a:lnTo>
                    <a:pt x="2026527" y="1281267"/>
                  </a:lnTo>
                  <a:lnTo>
                    <a:pt x="2040378" y="1236638"/>
                  </a:lnTo>
                  <a:lnTo>
                    <a:pt x="2045208" y="1188720"/>
                  </a:lnTo>
                  <a:lnTo>
                    <a:pt x="2045208" y="594360"/>
                  </a:lnTo>
                  <a:lnTo>
                    <a:pt x="2827782" y="319532"/>
                  </a:lnTo>
                  <a:lnTo>
                    <a:pt x="2045208" y="237744"/>
                  </a:lnTo>
                  <a:lnTo>
                    <a:pt x="2040378" y="189825"/>
                  </a:lnTo>
                  <a:lnTo>
                    <a:pt x="2026527" y="145196"/>
                  </a:lnTo>
                  <a:lnTo>
                    <a:pt x="2004609" y="104812"/>
                  </a:lnTo>
                  <a:lnTo>
                    <a:pt x="1975580" y="69627"/>
                  </a:lnTo>
                  <a:lnTo>
                    <a:pt x="1940395" y="40598"/>
                  </a:lnTo>
                  <a:lnTo>
                    <a:pt x="1900011" y="18680"/>
                  </a:lnTo>
                  <a:lnTo>
                    <a:pt x="1855382" y="4829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0124" y="1325880"/>
              <a:ext cx="2828290" cy="1426845"/>
            </a:xfrm>
            <a:custGeom>
              <a:avLst/>
              <a:gdLst/>
              <a:ahLst/>
              <a:cxnLst/>
              <a:rect l="l" t="t" r="r" b="b"/>
              <a:pathLst>
                <a:path w="2828290" h="1426845">
                  <a:moveTo>
                    <a:pt x="0" y="237744"/>
                  </a:moveTo>
                  <a:lnTo>
                    <a:pt x="4829" y="189825"/>
                  </a:lnTo>
                  <a:lnTo>
                    <a:pt x="18682" y="145196"/>
                  </a:lnTo>
                  <a:lnTo>
                    <a:pt x="40602" y="104812"/>
                  </a:lnTo>
                  <a:lnTo>
                    <a:pt x="69632" y="69627"/>
                  </a:lnTo>
                  <a:lnTo>
                    <a:pt x="104817" y="40598"/>
                  </a:lnTo>
                  <a:lnTo>
                    <a:pt x="145202" y="18680"/>
                  </a:lnTo>
                  <a:lnTo>
                    <a:pt x="189829" y="4829"/>
                  </a:lnTo>
                  <a:lnTo>
                    <a:pt x="237744" y="0"/>
                  </a:lnTo>
                  <a:lnTo>
                    <a:pt x="1193038" y="0"/>
                  </a:lnTo>
                  <a:lnTo>
                    <a:pt x="1704339" y="0"/>
                  </a:lnTo>
                  <a:lnTo>
                    <a:pt x="1807464" y="0"/>
                  </a:lnTo>
                  <a:lnTo>
                    <a:pt x="1855382" y="4829"/>
                  </a:lnTo>
                  <a:lnTo>
                    <a:pt x="1900011" y="18680"/>
                  </a:lnTo>
                  <a:lnTo>
                    <a:pt x="1940395" y="40598"/>
                  </a:lnTo>
                  <a:lnTo>
                    <a:pt x="1975580" y="69627"/>
                  </a:lnTo>
                  <a:lnTo>
                    <a:pt x="2004609" y="104812"/>
                  </a:lnTo>
                  <a:lnTo>
                    <a:pt x="2026527" y="145196"/>
                  </a:lnTo>
                  <a:lnTo>
                    <a:pt x="2040378" y="189825"/>
                  </a:lnTo>
                  <a:lnTo>
                    <a:pt x="2045208" y="237744"/>
                  </a:lnTo>
                  <a:lnTo>
                    <a:pt x="2827782" y="319532"/>
                  </a:lnTo>
                  <a:lnTo>
                    <a:pt x="2045208" y="594360"/>
                  </a:lnTo>
                  <a:lnTo>
                    <a:pt x="2045208" y="1188720"/>
                  </a:lnTo>
                  <a:lnTo>
                    <a:pt x="2040378" y="1236638"/>
                  </a:lnTo>
                  <a:lnTo>
                    <a:pt x="2026527" y="1281267"/>
                  </a:lnTo>
                  <a:lnTo>
                    <a:pt x="2004609" y="1321651"/>
                  </a:lnTo>
                  <a:lnTo>
                    <a:pt x="1975580" y="1356836"/>
                  </a:lnTo>
                  <a:lnTo>
                    <a:pt x="1940395" y="1385865"/>
                  </a:lnTo>
                  <a:lnTo>
                    <a:pt x="1900011" y="1407783"/>
                  </a:lnTo>
                  <a:lnTo>
                    <a:pt x="1855382" y="1421634"/>
                  </a:lnTo>
                  <a:lnTo>
                    <a:pt x="1807464" y="1426464"/>
                  </a:lnTo>
                  <a:lnTo>
                    <a:pt x="1704339" y="1426464"/>
                  </a:lnTo>
                  <a:lnTo>
                    <a:pt x="1193038" y="1426464"/>
                  </a:lnTo>
                  <a:lnTo>
                    <a:pt x="237744" y="1426464"/>
                  </a:lnTo>
                  <a:lnTo>
                    <a:pt x="189829" y="1421634"/>
                  </a:lnTo>
                  <a:lnTo>
                    <a:pt x="145202" y="1407783"/>
                  </a:lnTo>
                  <a:lnTo>
                    <a:pt x="104817" y="1385865"/>
                  </a:lnTo>
                  <a:lnTo>
                    <a:pt x="69632" y="1356836"/>
                  </a:lnTo>
                  <a:lnTo>
                    <a:pt x="40602" y="1321651"/>
                  </a:lnTo>
                  <a:lnTo>
                    <a:pt x="18682" y="1281267"/>
                  </a:lnTo>
                  <a:lnTo>
                    <a:pt x="4829" y="1236638"/>
                  </a:lnTo>
                  <a:lnTo>
                    <a:pt x="0" y="1188720"/>
                  </a:lnTo>
                  <a:lnTo>
                    <a:pt x="0" y="59436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0E75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8023" y="1720513"/>
            <a:ext cx="1028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Понимать</a:t>
            </a:r>
            <a:r>
              <a:rPr sz="1200" spc="-75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и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8755" y="1903392"/>
            <a:ext cx="1506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удовлетворять</a:t>
            </a:r>
            <a:r>
              <a:rPr sz="1200" spc="-100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их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6206" y="2086273"/>
            <a:ext cx="1131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потребности</a:t>
            </a:r>
            <a:endParaRPr sz="1200">
              <a:latin typeface="Segoe Print"/>
              <a:cs typeface="Segoe Prin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06174" y="1405108"/>
            <a:ext cx="3308985" cy="1436370"/>
            <a:chOff x="5706173" y="1415605"/>
            <a:chExt cx="3308985" cy="1436370"/>
          </a:xfrm>
        </p:grpSpPr>
        <p:sp>
          <p:nvSpPr>
            <p:cNvPr id="35" name="object 35"/>
            <p:cNvSpPr/>
            <p:nvPr/>
          </p:nvSpPr>
          <p:spPr>
            <a:xfrm>
              <a:off x="5710935" y="1420367"/>
              <a:ext cx="3299460" cy="1426845"/>
            </a:xfrm>
            <a:custGeom>
              <a:avLst/>
              <a:gdLst/>
              <a:ahLst/>
              <a:cxnLst/>
              <a:rect l="l" t="t" r="r" b="b"/>
              <a:pathLst>
                <a:path w="3299459" h="1426845">
                  <a:moveTo>
                    <a:pt x="3061208" y="0"/>
                  </a:moveTo>
                  <a:lnTo>
                    <a:pt x="1491488" y="0"/>
                  </a:lnTo>
                  <a:lnTo>
                    <a:pt x="1443569" y="4829"/>
                  </a:lnTo>
                  <a:lnTo>
                    <a:pt x="1398940" y="18680"/>
                  </a:lnTo>
                  <a:lnTo>
                    <a:pt x="1358556" y="40598"/>
                  </a:lnTo>
                  <a:lnTo>
                    <a:pt x="1323371" y="69627"/>
                  </a:lnTo>
                  <a:lnTo>
                    <a:pt x="1294342" y="104812"/>
                  </a:lnTo>
                  <a:lnTo>
                    <a:pt x="1272424" y="145196"/>
                  </a:lnTo>
                  <a:lnTo>
                    <a:pt x="1258573" y="189825"/>
                  </a:lnTo>
                  <a:lnTo>
                    <a:pt x="1253743" y="237744"/>
                  </a:lnTo>
                  <a:lnTo>
                    <a:pt x="0" y="270637"/>
                  </a:lnTo>
                  <a:lnTo>
                    <a:pt x="1253743" y="594360"/>
                  </a:lnTo>
                  <a:lnTo>
                    <a:pt x="1253743" y="1188720"/>
                  </a:lnTo>
                  <a:lnTo>
                    <a:pt x="1258573" y="1236638"/>
                  </a:lnTo>
                  <a:lnTo>
                    <a:pt x="1272424" y="1281267"/>
                  </a:lnTo>
                  <a:lnTo>
                    <a:pt x="1294342" y="1321651"/>
                  </a:lnTo>
                  <a:lnTo>
                    <a:pt x="1323371" y="1356836"/>
                  </a:lnTo>
                  <a:lnTo>
                    <a:pt x="1358556" y="1385865"/>
                  </a:lnTo>
                  <a:lnTo>
                    <a:pt x="1398940" y="1407783"/>
                  </a:lnTo>
                  <a:lnTo>
                    <a:pt x="1443569" y="1421634"/>
                  </a:lnTo>
                  <a:lnTo>
                    <a:pt x="1491488" y="1426464"/>
                  </a:lnTo>
                  <a:lnTo>
                    <a:pt x="3061208" y="1426464"/>
                  </a:lnTo>
                  <a:lnTo>
                    <a:pt x="3109126" y="1421634"/>
                  </a:lnTo>
                  <a:lnTo>
                    <a:pt x="3153755" y="1407783"/>
                  </a:lnTo>
                  <a:lnTo>
                    <a:pt x="3194139" y="1385865"/>
                  </a:lnTo>
                  <a:lnTo>
                    <a:pt x="3229324" y="1356836"/>
                  </a:lnTo>
                  <a:lnTo>
                    <a:pt x="3258353" y="1321651"/>
                  </a:lnTo>
                  <a:lnTo>
                    <a:pt x="3280271" y="1281267"/>
                  </a:lnTo>
                  <a:lnTo>
                    <a:pt x="3294122" y="1236638"/>
                  </a:lnTo>
                  <a:lnTo>
                    <a:pt x="3298952" y="1188720"/>
                  </a:lnTo>
                  <a:lnTo>
                    <a:pt x="3298952" y="237744"/>
                  </a:lnTo>
                  <a:lnTo>
                    <a:pt x="3294122" y="189825"/>
                  </a:lnTo>
                  <a:lnTo>
                    <a:pt x="3280271" y="145196"/>
                  </a:lnTo>
                  <a:lnTo>
                    <a:pt x="3258353" y="104812"/>
                  </a:lnTo>
                  <a:lnTo>
                    <a:pt x="3229324" y="69627"/>
                  </a:lnTo>
                  <a:lnTo>
                    <a:pt x="3194139" y="40598"/>
                  </a:lnTo>
                  <a:lnTo>
                    <a:pt x="3153755" y="18680"/>
                  </a:lnTo>
                  <a:lnTo>
                    <a:pt x="3109126" y="4829"/>
                  </a:lnTo>
                  <a:lnTo>
                    <a:pt x="3061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935" y="1420367"/>
              <a:ext cx="3299460" cy="1426845"/>
            </a:xfrm>
            <a:custGeom>
              <a:avLst/>
              <a:gdLst/>
              <a:ahLst/>
              <a:cxnLst/>
              <a:rect l="l" t="t" r="r" b="b"/>
              <a:pathLst>
                <a:path w="3299459" h="1426845">
                  <a:moveTo>
                    <a:pt x="1253743" y="237744"/>
                  </a:moveTo>
                  <a:lnTo>
                    <a:pt x="1258573" y="189825"/>
                  </a:lnTo>
                  <a:lnTo>
                    <a:pt x="1272424" y="145196"/>
                  </a:lnTo>
                  <a:lnTo>
                    <a:pt x="1294342" y="104812"/>
                  </a:lnTo>
                  <a:lnTo>
                    <a:pt x="1323371" y="69627"/>
                  </a:lnTo>
                  <a:lnTo>
                    <a:pt x="1358556" y="40598"/>
                  </a:lnTo>
                  <a:lnTo>
                    <a:pt x="1398940" y="18680"/>
                  </a:lnTo>
                  <a:lnTo>
                    <a:pt x="1443569" y="4829"/>
                  </a:lnTo>
                  <a:lnTo>
                    <a:pt x="1491488" y="0"/>
                  </a:lnTo>
                  <a:lnTo>
                    <a:pt x="1594612" y="0"/>
                  </a:lnTo>
                  <a:lnTo>
                    <a:pt x="2105914" y="0"/>
                  </a:lnTo>
                  <a:lnTo>
                    <a:pt x="3061208" y="0"/>
                  </a:lnTo>
                  <a:lnTo>
                    <a:pt x="3109126" y="4829"/>
                  </a:lnTo>
                  <a:lnTo>
                    <a:pt x="3153755" y="18680"/>
                  </a:lnTo>
                  <a:lnTo>
                    <a:pt x="3194139" y="40598"/>
                  </a:lnTo>
                  <a:lnTo>
                    <a:pt x="3229324" y="69627"/>
                  </a:lnTo>
                  <a:lnTo>
                    <a:pt x="3258353" y="104812"/>
                  </a:lnTo>
                  <a:lnTo>
                    <a:pt x="3280271" y="145196"/>
                  </a:lnTo>
                  <a:lnTo>
                    <a:pt x="3294122" y="189825"/>
                  </a:lnTo>
                  <a:lnTo>
                    <a:pt x="3298952" y="237744"/>
                  </a:lnTo>
                  <a:lnTo>
                    <a:pt x="3298952" y="594360"/>
                  </a:lnTo>
                  <a:lnTo>
                    <a:pt x="3298952" y="1188720"/>
                  </a:lnTo>
                  <a:lnTo>
                    <a:pt x="3294122" y="1236638"/>
                  </a:lnTo>
                  <a:lnTo>
                    <a:pt x="3280271" y="1281267"/>
                  </a:lnTo>
                  <a:lnTo>
                    <a:pt x="3258353" y="1321651"/>
                  </a:lnTo>
                  <a:lnTo>
                    <a:pt x="3229324" y="1356836"/>
                  </a:lnTo>
                  <a:lnTo>
                    <a:pt x="3194139" y="1385865"/>
                  </a:lnTo>
                  <a:lnTo>
                    <a:pt x="3153755" y="1407783"/>
                  </a:lnTo>
                  <a:lnTo>
                    <a:pt x="3109126" y="1421634"/>
                  </a:lnTo>
                  <a:lnTo>
                    <a:pt x="3061208" y="1426464"/>
                  </a:lnTo>
                  <a:lnTo>
                    <a:pt x="2105914" y="1426464"/>
                  </a:lnTo>
                  <a:lnTo>
                    <a:pt x="1594612" y="1426464"/>
                  </a:lnTo>
                  <a:lnTo>
                    <a:pt x="1491488" y="1426464"/>
                  </a:lnTo>
                  <a:lnTo>
                    <a:pt x="1443569" y="1421634"/>
                  </a:lnTo>
                  <a:lnTo>
                    <a:pt x="1398940" y="1407783"/>
                  </a:lnTo>
                  <a:lnTo>
                    <a:pt x="1358556" y="1385865"/>
                  </a:lnTo>
                  <a:lnTo>
                    <a:pt x="1323371" y="1356836"/>
                  </a:lnTo>
                  <a:lnTo>
                    <a:pt x="1294342" y="1321651"/>
                  </a:lnTo>
                  <a:lnTo>
                    <a:pt x="1272424" y="1281267"/>
                  </a:lnTo>
                  <a:lnTo>
                    <a:pt x="1258573" y="1236638"/>
                  </a:lnTo>
                  <a:lnTo>
                    <a:pt x="1253743" y="1188720"/>
                  </a:lnTo>
                  <a:lnTo>
                    <a:pt x="1253743" y="594360"/>
                  </a:lnTo>
                  <a:lnTo>
                    <a:pt x="0" y="270637"/>
                  </a:lnTo>
                  <a:lnTo>
                    <a:pt x="1253743" y="237744"/>
                  </a:lnTo>
                  <a:close/>
                </a:path>
              </a:pathLst>
            </a:custGeom>
            <a:ln w="9144">
              <a:solidFill>
                <a:srgbClr val="0E75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399147" y="1723307"/>
            <a:ext cx="1179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Максимальное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53783" y="1906186"/>
            <a:ext cx="16681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вовлечение</a:t>
            </a:r>
            <a:r>
              <a:rPr sz="1200" spc="-65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в</a:t>
            </a:r>
            <a:r>
              <a:rPr sz="1200" spc="-35" dirty="0">
                <a:solidFill>
                  <a:srgbClr val="0E7560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проект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96098" y="2089067"/>
            <a:ext cx="1183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Максимальная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81216" y="2271947"/>
            <a:ext cx="1614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уд</a:t>
            </a:r>
            <a:r>
              <a:rPr sz="1200" spc="5" dirty="0">
                <a:solidFill>
                  <a:srgbClr val="0E7560"/>
                </a:solidFill>
                <a:latin typeface="Segoe Print"/>
                <a:cs typeface="Segoe Print"/>
              </a:rPr>
              <a:t>о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влетв</a:t>
            </a:r>
            <a:r>
              <a:rPr sz="1200" spc="5" dirty="0">
                <a:solidFill>
                  <a:srgbClr val="0E7560"/>
                </a:solidFill>
                <a:latin typeface="Segoe Print"/>
                <a:cs typeface="Segoe Print"/>
              </a:rPr>
              <a:t>о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ренн</a:t>
            </a:r>
            <a:r>
              <a:rPr sz="1200" spc="-10" dirty="0">
                <a:solidFill>
                  <a:srgbClr val="0E7560"/>
                </a:solidFill>
                <a:latin typeface="Segoe Print"/>
                <a:cs typeface="Segoe Print"/>
              </a:rPr>
              <a:t>о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с</a:t>
            </a:r>
            <a:r>
              <a:rPr sz="1200" spc="5" dirty="0">
                <a:solidFill>
                  <a:srgbClr val="0E7560"/>
                </a:solidFill>
                <a:latin typeface="Segoe Print"/>
                <a:cs typeface="Segoe Print"/>
              </a:rPr>
              <a:t>т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ь</a:t>
            </a:r>
            <a:endParaRPr sz="1200">
              <a:latin typeface="Segoe Print"/>
              <a:cs typeface="Segoe Prin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845047" y="3261532"/>
            <a:ext cx="3169920" cy="1435735"/>
            <a:chOff x="5845047" y="3272028"/>
            <a:chExt cx="3169920" cy="1435735"/>
          </a:xfrm>
        </p:grpSpPr>
        <p:sp>
          <p:nvSpPr>
            <p:cNvPr id="42" name="object 42"/>
            <p:cNvSpPr/>
            <p:nvPr/>
          </p:nvSpPr>
          <p:spPr>
            <a:xfrm>
              <a:off x="5849619" y="3276600"/>
              <a:ext cx="3160395" cy="1426845"/>
            </a:xfrm>
            <a:custGeom>
              <a:avLst/>
              <a:gdLst/>
              <a:ahLst/>
              <a:cxnLst/>
              <a:rect l="l" t="t" r="r" b="b"/>
              <a:pathLst>
                <a:path w="3160395" h="1426845">
                  <a:moveTo>
                    <a:pt x="0" y="118237"/>
                  </a:moveTo>
                  <a:lnTo>
                    <a:pt x="1115059" y="594360"/>
                  </a:lnTo>
                  <a:lnTo>
                    <a:pt x="1115059" y="1188720"/>
                  </a:lnTo>
                  <a:lnTo>
                    <a:pt x="1119889" y="1236634"/>
                  </a:lnTo>
                  <a:lnTo>
                    <a:pt x="1133740" y="1281261"/>
                  </a:lnTo>
                  <a:lnTo>
                    <a:pt x="1155658" y="1321646"/>
                  </a:lnTo>
                  <a:lnTo>
                    <a:pt x="1184687" y="1356831"/>
                  </a:lnTo>
                  <a:lnTo>
                    <a:pt x="1219872" y="1385861"/>
                  </a:lnTo>
                  <a:lnTo>
                    <a:pt x="1260256" y="1407781"/>
                  </a:lnTo>
                  <a:lnTo>
                    <a:pt x="1304885" y="1421634"/>
                  </a:lnTo>
                  <a:lnTo>
                    <a:pt x="1352803" y="1426464"/>
                  </a:lnTo>
                  <a:lnTo>
                    <a:pt x="2922524" y="1426464"/>
                  </a:lnTo>
                  <a:lnTo>
                    <a:pt x="2970442" y="1421634"/>
                  </a:lnTo>
                  <a:lnTo>
                    <a:pt x="3015071" y="1407781"/>
                  </a:lnTo>
                  <a:lnTo>
                    <a:pt x="3055455" y="1385861"/>
                  </a:lnTo>
                  <a:lnTo>
                    <a:pt x="3090640" y="1356831"/>
                  </a:lnTo>
                  <a:lnTo>
                    <a:pt x="3119669" y="1321646"/>
                  </a:lnTo>
                  <a:lnTo>
                    <a:pt x="3141587" y="1281261"/>
                  </a:lnTo>
                  <a:lnTo>
                    <a:pt x="3155438" y="1236634"/>
                  </a:lnTo>
                  <a:lnTo>
                    <a:pt x="3160268" y="1188720"/>
                  </a:lnTo>
                  <a:lnTo>
                    <a:pt x="3160268" y="237744"/>
                  </a:lnTo>
                  <a:lnTo>
                    <a:pt x="1115059" y="237744"/>
                  </a:lnTo>
                  <a:lnTo>
                    <a:pt x="0" y="118237"/>
                  </a:lnTo>
                  <a:close/>
                </a:path>
                <a:path w="3160395" h="1426845">
                  <a:moveTo>
                    <a:pt x="2922524" y="0"/>
                  </a:moveTo>
                  <a:lnTo>
                    <a:pt x="1352803" y="0"/>
                  </a:lnTo>
                  <a:lnTo>
                    <a:pt x="1304885" y="4829"/>
                  </a:lnTo>
                  <a:lnTo>
                    <a:pt x="1260256" y="18680"/>
                  </a:lnTo>
                  <a:lnTo>
                    <a:pt x="1219872" y="40598"/>
                  </a:lnTo>
                  <a:lnTo>
                    <a:pt x="1184687" y="69627"/>
                  </a:lnTo>
                  <a:lnTo>
                    <a:pt x="1155658" y="104812"/>
                  </a:lnTo>
                  <a:lnTo>
                    <a:pt x="1133740" y="145196"/>
                  </a:lnTo>
                  <a:lnTo>
                    <a:pt x="1119889" y="189825"/>
                  </a:lnTo>
                  <a:lnTo>
                    <a:pt x="1115059" y="237744"/>
                  </a:lnTo>
                  <a:lnTo>
                    <a:pt x="3160268" y="237744"/>
                  </a:lnTo>
                  <a:lnTo>
                    <a:pt x="3155438" y="189825"/>
                  </a:lnTo>
                  <a:lnTo>
                    <a:pt x="3141587" y="145196"/>
                  </a:lnTo>
                  <a:lnTo>
                    <a:pt x="3119669" y="104812"/>
                  </a:lnTo>
                  <a:lnTo>
                    <a:pt x="3090640" y="69627"/>
                  </a:lnTo>
                  <a:lnTo>
                    <a:pt x="3055455" y="40598"/>
                  </a:lnTo>
                  <a:lnTo>
                    <a:pt x="3015071" y="18680"/>
                  </a:lnTo>
                  <a:lnTo>
                    <a:pt x="2970442" y="4829"/>
                  </a:lnTo>
                  <a:lnTo>
                    <a:pt x="2922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49619" y="3276600"/>
              <a:ext cx="3160395" cy="1426845"/>
            </a:xfrm>
            <a:custGeom>
              <a:avLst/>
              <a:gdLst/>
              <a:ahLst/>
              <a:cxnLst/>
              <a:rect l="l" t="t" r="r" b="b"/>
              <a:pathLst>
                <a:path w="3160395" h="1426845">
                  <a:moveTo>
                    <a:pt x="1115059" y="237744"/>
                  </a:moveTo>
                  <a:lnTo>
                    <a:pt x="1119889" y="189825"/>
                  </a:lnTo>
                  <a:lnTo>
                    <a:pt x="1133740" y="145196"/>
                  </a:lnTo>
                  <a:lnTo>
                    <a:pt x="1155658" y="104812"/>
                  </a:lnTo>
                  <a:lnTo>
                    <a:pt x="1184687" y="69627"/>
                  </a:lnTo>
                  <a:lnTo>
                    <a:pt x="1219872" y="40598"/>
                  </a:lnTo>
                  <a:lnTo>
                    <a:pt x="1260256" y="18680"/>
                  </a:lnTo>
                  <a:lnTo>
                    <a:pt x="1304885" y="4829"/>
                  </a:lnTo>
                  <a:lnTo>
                    <a:pt x="1352803" y="0"/>
                  </a:lnTo>
                  <a:lnTo>
                    <a:pt x="1455927" y="0"/>
                  </a:lnTo>
                  <a:lnTo>
                    <a:pt x="1967229" y="0"/>
                  </a:lnTo>
                  <a:lnTo>
                    <a:pt x="2922524" y="0"/>
                  </a:lnTo>
                  <a:lnTo>
                    <a:pt x="2970442" y="4829"/>
                  </a:lnTo>
                  <a:lnTo>
                    <a:pt x="3015071" y="18680"/>
                  </a:lnTo>
                  <a:lnTo>
                    <a:pt x="3055455" y="40598"/>
                  </a:lnTo>
                  <a:lnTo>
                    <a:pt x="3090640" y="69627"/>
                  </a:lnTo>
                  <a:lnTo>
                    <a:pt x="3119669" y="104812"/>
                  </a:lnTo>
                  <a:lnTo>
                    <a:pt x="3141587" y="145196"/>
                  </a:lnTo>
                  <a:lnTo>
                    <a:pt x="3155438" y="189825"/>
                  </a:lnTo>
                  <a:lnTo>
                    <a:pt x="3160268" y="237744"/>
                  </a:lnTo>
                  <a:lnTo>
                    <a:pt x="3160268" y="594360"/>
                  </a:lnTo>
                  <a:lnTo>
                    <a:pt x="3160268" y="1188720"/>
                  </a:lnTo>
                  <a:lnTo>
                    <a:pt x="3155438" y="1236634"/>
                  </a:lnTo>
                  <a:lnTo>
                    <a:pt x="3141587" y="1281261"/>
                  </a:lnTo>
                  <a:lnTo>
                    <a:pt x="3119669" y="1321646"/>
                  </a:lnTo>
                  <a:lnTo>
                    <a:pt x="3090640" y="1356831"/>
                  </a:lnTo>
                  <a:lnTo>
                    <a:pt x="3055455" y="1385861"/>
                  </a:lnTo>
                  <a:lnTo>
                    <a:pt x="3015071" y="1407781"/>
                  </a:lnTo>
                  <a:lnTo>
                    <a:pt x="2970442" y="1421634"/>
                  </a:lnTo>
                  <a:lnTo>
                    <a:pt x="2922524" y="1426464"/>
                  </a:lnTo>
                  <a:lnTo>
                    <a:pt x="1967229" y="1426464"/>
                  </a:lnTo>
                  <a:lnTo>
                    <a:pt x="1455927" y="1426464"/>
                  </a:lnTo>
                  <a:lnTo>
                    <a:pt x="1352803" y="1426464"/>
                  </a:lnTo>
                  <a:lnTo>
                    <a:pt x="1304885" y="1421634"/>
                  </a:lnTo>
                  <a:lnTo>
                    <a:pt x="1260256" y="1407781"/>
                  </a:lnTo>
                  <a:lnTo>
                    <a:pt x="1219872" y="1385861"/>
                  </a:lnTo>
                  <a:lnTo>
                    <a:pt x="1184687" y="1356831"/>
                  </a:lnTo>
                  <a:lnTo>
                    <a:pt x="1155658" y="1321646"/>
                  </a:lnTo>
                  <a:lnTo>
                    <a:pt x="1133740" y="1281261"/>
                  </a:lnTo>
                  <a:lnTo>
                    <a:pt x="1119889" y="1236634"/>
                  </a:lnTo>
                  <a:lnTo>
                    <a:pt x="1115059" y="1188720"/>
                  </a:lnTo>
                  <a:lnTo>
                    <a:pt x="1115059" y="594360"/>
                  </a:lnTo>
                  <a:lnTo>
                    <a:pt x="0" y="118237"/>
                  </a:lnTo>
                  <a:lnTo>
                    <a:pt x="1115059" y="237744"/>
                  </a:lnTo>
                  <a:close/>
                </a:path>
              </a:pathLst>
            </a:custGeom>
            <a:ln w="9144">
              <a:solidFill>
                <a:srgbClr val="0E75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325994" y="3672503"/>
            <a:ext cx="1323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Информируйте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33259" y="3855382"/>
            <a:ext cx="908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E7560"/>
                </a:solidFill>
                <a:latin typeface="Segoe Print"/>
                <a:cs typeface="Segoe Print"/>
              </a:rPr>
              <a:t>С</a:t>
            </a:r>
            <a:r>
              <a:rPr sz="1200" spc="5" dirty="0">
                <a:solidFill>
                  <a:srgbClr val="0E7560"/>
                </a:solidFill>
                <a:latin typeface="Segoe Print"/>
                <a:cs typeface="Segoe Print"/>
              </a:rPr>
              <a:t>о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бирайте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08876" y="4038262"/>
            <a:ext cx="958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т</a:t>
            </a:r>
            <a:r>
              <a:rPr sz="1200" spc="5" dirty="0">
                <a:solidFill>
                  <a:srgbClr val="0E7560"/>
                </a:solidFill>
                <a:latin typeface="Segoe Print"/>
                <a:cs typeface="Segoe Print"/>
              </a:rPr>
              <a:t>р</a:t>
            </a:r>
            <a:r>
              <a:rPr sz="1200" dirty="0">
                <a:solidFill>
                  <a:srgbClr val="0E7560"/>
                </a:solidFill>
                <a:latin typeface="Segoe Print"/>
                <a:cs typeface="Segoe Print"/>
              </a:rPr>
              <a:t>ебования</a:t>
            </a:r>
            <a:endParaRPr sz="1200">
              <a:latin typeface="Segoe Print"/>
              <a:cs typeface="Segoe Print"/>
            </a:endParaRPr>
          </a:p>
        </p:txBody>
      </p:sp>
      <p:pic>
        <p:nvPicPr>
          <p:cNvPr id="4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6" y="5258937"/>
            <a:ext cx="1599062" cy="1599062"/>
          </a:xfrm>
          <a:prstGeom prst="rect">
            <a:avLst/>
          </a:prstGeom>
        </p:spPr>
      </p:pic>
      <p:sp>
        <p:nvSpPr>
          <p:cNvPr id="48" name="object 3"/>
          <p:cNvSpPr txBox="1">
            <a:spLocks/>
          </p:cNvSpPr>
          <p:nvPr/>
        </p:nvSpPr>
        <p:spPr>
          <a:xfrm>
            <a:off x="228701" y="165303"/>
            <a:ext cx="899149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200" b="1" spc="-15">
                <a:solidFill>
                  <a:srgbClr val="185F9D"/>
                </a:solidFill>
              </a:rPr>
              <a:t>А Н А Л И З </a:t>
            </a:r>
            <a:r>
              <a:rPr lang="ru-RU" sz="2200" b="1" spc="-15" smtClean="0">
                <a:solidFill>
                  <a:srgbClr val="185F9D"/>
                </a:solidFill>
              </a:rPr>
              <a:t> З </a:t>
            </a:r>
            <a:r>
              <a:rPr lang="ru-RU" sz="2200" b="1" spc="-15">
                <a:solidFill>
                  <a:srgbClr val="185F9D"/>
                </a:solidFill>
              </a:rPr>
              <a:t>А И Н Т Е Р Е С О В А Н Н Ы Х </a:t>
            </a:r>
            <a:r>
              <a:rPr lang="ru-RU" sz="2200" b="1" spc="-15" smtClean="0">
                <a:solidFill>
                  <a:srgbClr val="185F9D"/>
                </a:solidFill>
              </a:rPr>
              <a:t> С </a:t>
            </a:r>
            <a:r>
              <a:rPr lang="ru-RU" sz="2200" b="1" spc="-15">
                <a:solidFill>
                  <a:srgbClr val="185F9D"/>
                </a:solidFill>
              </a:rPr>
              <a:t>Т О Р О Н</a:t>
            </a:r>
          </a:p>
        </p:txBody>
      </p:sp>
      <p:sp>
        <p:nvSpPr>
          <p:cNvPr id="50" name="Номер слайда 4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8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2" y="1022554"/>
            <a:ext cx="26714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Д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Г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  </a:t>
            </a:r>
            <a:r>
              <a:rPr sz="1400" spc="-16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Ш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Ы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4682" y="3266630"/>
            <a:ext cx="7220584" cy="501650"/>
            <a:chOff x="884682" y="2409380"/>
            <a:chExt cx="7220584" cy="501650"/>
          </a:xfrm>
        </p:grpSpPr>
        <p:sp>
          <p:nvSpPr>
            <p:cNvPr id="4" name="object 4"/>
            <p:cNvSpPr/>
            <p:nvPr/>
          </p:nvSpPr>
          <p:spPr>
            <a:xfrm>
              <a:off x="884682" y="2587751"/>
              <a:ext cx="5921375" cy="144780"/>
            </a:xfrm>
            <a:custGeom>
              <a:avLst/>
              <a:gdLst/>
              <a:ahLst/>
              <a:cxnLst/>
              <a:rect l="l" t="t" r="r" b="b"/>
              <a:pathLst>
                <a:path w="5921375" h="144780">
                  <a:moveTo>
                    <a:pt x="5834380" y="72390"/>
                  </a:moveTo>
                  <a:lnTo>
                    <a:pt x="5776468" y="144780"/>
                  </a:lnTo>
                  <a:lnTo>
                    <a:pt x="5892292" y="86868"/>
                  </a:lnTo>
                  <a:lnTo>
                    <a:pt x="5834380" y="86868"/>
                  </a:lnTo>
                  <a:lnTo>
                    <a:pt x="5834380" y="72390"/>
                  </a:lnTo>
                  <a:close/>
                </a:path>
                <a:path w="5921375" h="144780">
                  <a:moveTo>
                    <a:pt x="5822797" y="57912"/>
                  </a:moveTo>
                  <a:lnTo>
                    <a:pt x="0" y="57912"/>
                  </a:lnTo>
                  <a:lnTo>
                    <a:pt x="0" y="86868"/>
                  </a:lnTo>
                  <a:lnTo>
                    <a:pt x="5822797" y="86868"/>
                  </a:lnTo>
                  <a:lnTo>
                    <a:pt x="5834380" y="72390"/>
                  </a:lnTo>
                  <a:lnTo>
                    <a:pt x="5822797" y="57912"/>
                  </a:lnTo>
                  <a:close/>
                </a:path>
                <a:path w="5921375" h="144780">
                  <a:moveTo>
                    <a:pt x="5892292" y="57912"/>
                  </a:moveTo>
                  <a:lnTo>
                    <a:pt x="5834380" y="57912"/>
                  </a:lnTo>
                  <a:lnTo>
                    <a:pt x="5834380" y="86868"/>
                  </a:lnTo>
                  <a:lnTo>
                    <a:pt x="5892292" y="86868"/>
                  </a:lnTo>
                  <a:lnTo>
                    <a:pt x="5921248" y="72390"/>
                  </a:lnTo>
                  <a:lnTo>
                    <a:pt x="5892292" y="57912"/>
                  </a:lnTo>
                  <a:close/>
                </a:path>
                <a:path w="5921375" h="144780">
                  <a:moveTo>
                    <a:pt x="5776468" y="0"/>
                  </a:moveTo>
                  <a:lnTo>
                    <a:pt x="5834380" y="72390"/>
                  </a:lnTo>
                  <a:lnTo>
                    <a:pt x="5834380" y="57912"/>
                  </a:lnTo>
                  <a:lnTo>
                    <a:pt x="5892292" y="57912"/>
                  </a:lnTo>
                  <a:lnTo>
                    <a:pt x="5776468" y="0"/>
                  </a:lnTo>
                  <a:close/>
                </a:path>
              </a:pathLst>
            </a:custGeom>
            <a:solidFill>
              <a:srgbClr val="5E8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06946" y="2422397"/>
              <a:ext cx="1285240" cy="475615"/>
            </a:xfrm>
            <a:custGeom>
              <a:avLst/>
              <a:gdLst/>
              <a:ahLst/>
              <a:cxnLst/>
              <a:rect l="l" t="t" r="r" b="b"/>
              <a:pathLst>
                <a:path w="1285240" h="475614">
                  <a:moveTo>
                    <a:pt x="1284731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284731" y="475488"/>
                  </a:lnTo>
                  <a:lnTo>
                    <a:pt x="1284731" y="0"/>
                  </a:lnTo>
                  <a:close/>
                </a:path>
              </a:pathLst>
            </a:custGeom>
            <a:solidFill>
              <a:srgbClr val="5F1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06946" y="2422397"/>
              <a:ext cx="1285240" cy="475615"/>
            </a:xfrm>
            <a:custGeom>
              <a:avLst/>
              <a:gdLst/>
              <a:ahLst/>
              <a:cxnLst/>
              <a:rect l="l" t="t" r="r" b="b"/>
              <a:pathLst>
                <a:path w="1285240" h="475614">
                  <a:moveTo>
                    <a:pt x="0" y="475488"/>
                  </a:moveTo>
                  <a:lnTo>
                    <a:pt x="1284731" y="475488"/>
                  </a:lnTo>
                  <a:lnTo>
                    <a:pt x="1284731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06945" y="3279649"/>
            <a:ext cx="1285240" cy="33598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4635">
              <a:spcBef>
                <a:spcPts val="94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Проблема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73817" y="4571175"/>
            <a:ext cx="1312545" cy="503555"/>
            <a:chOff x="4373816" y="3713924"/>
            <a:chExt cx="1312545" cy="503555"/>
          </a:xfrm>
        </p:grpSpPr>
        <p:sp>
          <p:nvSpPr>
            <p:cNvPr id="9" name="object 9"/>
            <p:cNvSpPr/>
            <p:nvPr/>
          </p:nvSpPr>
          <p:spPr>
            <a:xfrm>
              <a:off x="4386833" y="3726941"/>
              <a:ext cx="1286510" cy="477520"/>
            </a:xfrm>
            <a:custGeom>
              <a:avLst/>
              <a:gdLst/>
              <a:ahLst/>
              <a:cxnLst/>
              <a:rect l="l" t="t" r="r" b="b"/>
              <a:pathLst>
                <a:path w="1286510" h="477520">
                  <a:moveTo>
                    <a:pt x="1286256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286256" y="477012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6833" y="3726941"/>
              <a:ext cx="1286510" cy="477520"/>
            </a:xfrm>
            <a:custGeom>
              <a:avLst/>
              <a:gdLst/>
              <a:ahLst/>
              <a:cxnLst/>
              <a:rect l="l" t="t" r="r" b="b"/>
              <a:pathLst>
                <a:path w="1286510" h="477520">
                  <a:moveTo>
                    <a:pt x="0" y="477012"/>
                  </a:moveTo>
                  <a:lnTo>
                    <a:pt x="1286256" y="477012"/>
                  </a:lnTo>
                  <a:lnTo>
                    <a:pt x="1286256" y="0"/>
                  </a:lnTo>
                  <a:lnTo>
                    <a:pt x="0" y="0"/>
                  </a:lnTo>
                  <a:lnTo>
                    <a:pt x="0" y="4770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08652" y="4691126"/>
            <a:ext cx="641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80197" y="4571175"/>
            <a:ext cx="1312545" cy="503555"/>
            <a:chOff x="2080196" y="3713924"/>
            <a:chExt cx="1312545" cy="503555"/>
          </a:xfrm>
        </p:grpSpPr>
        <p:sp>
          <p:nvSpPr>
            <p:cNvPr id="13" name="object 13"/>
            <p:cNvSpPr/>
            <p:nvPr/>
          </p:nvSpPr>
          <p:spPr>
            <a:xfrm>
              <a:off x="2093213" y="3726941"/>
              <a:ext cx="1286510" cy="477520"/>
            </a:xfrm>
            <a:custGeom>
              <a:avLst/>
              <a:gdLst/>
              <a:ahLst/>
              <a:cxnLst/>
              <a:rect l="l" t="t" r="r" b="b"/>
              <a:pathLst>
                <a:path w="1286510" h="477520">
                  <a:moveTo>
                    <a:pt x="1286256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286256" y="477012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3213" y="3726941"/>
              <a:ext cx="1286510" cy="477520"/>
            </a:xfrm>
            <a:custGeom>
              <a:avLst/>
              <a:gdLst/>
              <a:ahLst/>
              <a:cxnLst/>
              <a:rect l="l" t="t" r="r" b="b"/>
              <a:pathLst>
                <a:path w="1286510" h="477520">
                  <a:moveTo>
                    <a:pt x="0" y="477012"/>
                  </a:moveTo>
                  <a:lnTo>
                    <a:pt x="1286256" y="477012"/>
                  </a:lnTo>
                  <a:lnTo>
                    <a:pt x="1286256" y="0"/>
                  </a:lnTo>
                  <a:lnTo>
                    <a:pt x="0" y="0"/>
                  </a:lnTo>
                  <a:lnTo>
                    <a:pt x="0" y="4770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93214" y="4584191"/>
            <a:ext cx="1286510" cy="33663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10820">
              <a:spcBef>
                <a:spcPts val="944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Окружение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30617" y="2055051"/>
            <a:ext cx="1312545" cy="503555"/>
            <a:chOff x="1630616" y="1197800"/>
            <a:chExt cx="1312545" cy="503555"/>
          </a:xfrm>
        </p:grpSpPr>
        <p:sp>
          <p:nvSpPr>
            <p:cNvPr id="17" name="object 17"/>
            <p:cNvSpPr/>
            <p:nvPr/>
          </p:nvSpPr>
          <p:spPr>
            <a:xfrm>
              <a:off x="1643634" y="1210818"/>
              <a:ext cx="1286510" cy="477520"/>
            </a:xfrm>
            <a:custGeom>
              <a:avLst/>
              <a:gdLst/>
              <a:ahLst/>
              <a:cxnLst/>
              <a:rect l="l" t="t" r="r" b="b"/>
              <a:pathLst>
                <a:path w="1286510" h="477519">
                  <a:moveTo>
                    <a:pt x="1286256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286256" y="477012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43634" y="1210818"/>
              <a:ext cx="1286510" cy="477520"/>
            </a:xfrm>
            <a:custGeom>
              <a:avLst/>
              <a:gdLst/>
              <a:ahLst/>
              <a:cxnLst/>
              <a:rect l="l" t="t" r="r" b="b"/>
              <a:pathLst>
                <a:path w="1286510" h="477519">
                  <a:moveTo>
                    <a:pt x="0" y="477012"/>
                  </a:moveTo>
                  <a:lnTo>
                    <a:pt x="1286256" y="477012"/>
                  </a:lnTo>
                  <a:lnTo>
                    <a:pt x="1286256" y="0"/>
                  </a:lnTo>
                  <a:lnTo>
                    <a:pt x="0" y="0"/>
                  </a:lnTo>
                  <a:lnTo>
                    <a:pt x="0" y="4770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43633" y="2068068"/>
            <a:ext cx="1286510" cy="33598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spcBef>
                <a:spcPts val="940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Люди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66553" y="2055051"/>
            <a:ext cx="1311275" cy="503555"/>
            <a:chOff x="4166552" y="1197800"/>
            <a:chExt cx="1311275" cy="503555"/>
          </a:xfrm>
        </p:grpSpPr>
        <p:sp>
          <p:nvSpPr>
            <p:cNvPr id="21" name="object 21"/>
            <p:cNvSpPr/>
            <p:nvPr/>
          </p:nvSpPr>
          <p:spPr>
            <a:xfrm>
              <a:off x="4179570" y="1210818"/>
              <a:ext cx="1285240" cy="477520"/>
            </a:xfrm>
            <a:custGeom>
              <a:avLst/>
              <a:gdLst/>
              <a:ahLst/>
              <a:cxnLst/>
              <a:rect l="l" t="t" r="r" b="b"/>
              <a:pathLst>
                <a:path w="1285239" h="477519">
                  <a:moveTo>
                    <a:pt x="1284731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284731" y="477012"/>
                  </a:lnTo>
                  <a:lnTo>
                    <a:pt x="1284731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79570" y="1210818"/>
              <a:ext cx="1285240" cy="477520"/>
            </a:xfrm>
            <a:custGeom>
              <a:avLst/>
              <a:gdLst/>
              <a:ahLst/>
              <a:cxnLst/>
              <a:rect l="l" t="t" r="r" b="b"/>
              <a:pathLst>
                <a:path w="1285239" h="477519">
                  <a:moveTo>
                    <a:pt x="0" y="477012"/>
                  </a:moveTo>
                  <a:lnTo>
                    <a:pt x="1284731" y="477012"/>
                  </a:lnTo>
                  <a:lnTo>
                    <a:pt x="1284731" y="0"/>
                  </a:lnTo>
                  <a:lnTo>
                    <a:pt x="0" y="0"/>
                  </a:lnTo>
                  <a:lnTo>
                    <a:pt x="0" y="4770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79570" y="2068068"/>
            <a:ext cx="1285240" cy="33598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46075">
              <a:spcBef>
                <a:spcPts val="94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Техника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6762" y="2528316"/>
            <a:ext cx="4029075" cy="2073910"/>
          </a:xfrm>
          <a:custGeom>
            <a:avLst/>
            <a:gdLst/>
            <a:ahLst/>
            <a:cxnLst/>
            <a:rect l="l" t="t" r="r" b="b"/>
            <a:pathLst>
              <a:path w="4029075" h="2073910">
                <a:moveTo>
                  <a:pt x="0" y="16763"/>
                </a:moveTo>
                <a:lnTo>
                  <a:pt x="880999" y="989584"/>
                </a:lnTo>
              </a:path>
              <a:path w="4029075" h="2073910">
                <a:moveTo>
                  <a:pt x="2535936" y="0"/>
                </a:moveTo>
                <a:lnTo>
                  <a:pt x="3416935" y="972820"/>
                </a:lnTo>
              </a:path>
              <a:path w="4029075" h="2073910">
                <a:moveTo>
                  <a:pt x="1735454" y="989076"/>
                </a:moveTo>
                <a:lnTo>
                  <a:pt x="449580" y="2055876"/>
                </a:lnTo>
              </a:path>
              <a:path w="4029075" h="2073910">
                <a:moveTo>
                  <a:pt x="4029075" y="998220"/>
                </a:moveTo>
                <a:lnTo>
                  <a:pt x="2743200" y="2073402"/>
                </a:lnTo>
              </a:path>
            </a:pathLst>
          </a:custGeom>
          <a:ln w="28956">
            <a:solidFill>
              <a:srgbClr val="5E8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03294" y="2645917"/>
            <a:ext cx="1243330" cy="539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Надежность</a:t>
            </a:r>
            <a:endParaRPr sz="1050">
              <a:latin typeface="Segoe Print"/>
              <a:cs typeface="Segoe Print"/>
            </a:endParaRPr>
          </a:p>
          <a:p>
            <a:pPr marL="233679">
              <a:spcBef>
                <a:spcPts val="1520"/>
              </a:spcBef>
            </a:pP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Доступность</a:t>
            </a:r>
            <a:endParaRPr sz="1050">
              <a:latin typeface="Segoe Print"/>
              <a:cs typeface="Segoe Prin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5002" y="2665172"/>
            <a:ext cx="1776730" cy="10660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Обучение</a:t>
            </a:r>
            <a:endParaRPr sz="1050">
              <a:latin typeface="Segoe Print"/>
              <a:cs typeface="Segoe Print"/>
            </a:endParaRPr>
          </a:p>
          <a:p>
            <a:pPr marL="394335" marR="572770" indent="-146685">
              <a:lnSpc>
                <a:spcPct val="167100"/>
              </a:lnSpc>
              <a:spcBef>
                <a:spcPts val="135"/>
              </a:spcBef>
            </a:pP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Здоровье </a:t>
            </a:r>
            <a:r>
              <a:rPr sz="1050" b="1" spc="5" dirty="0">
                <a:solidFill>
                  <a:srgbClr val="2B3D4F"/>
                </a:solidFill>
                <a:latin typeface="Segoe Print"/>
                <a:cs typeface="Segoe Print"/>
              </a:rPr>
              <a:t> Мот</a:t>
            </a:r>
            <a:r>
              <a:rPr sz="1050" b="1" spc="-10" dirty="0">
                <a:solidFill>
                  <a:srgbClr val="2B3D4F"/>
                </a:solidFill>
                <a:latin typeface="Segoe Print"/>
                <a:cs typeface="Segoe Print"/>
              </a:rPr>
              <a:t>и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в</a:t>
            </a: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ац</a:t>
            </a:r>
            <a:r>
              <a:rPr sz="1050" b="1" spc="-10" dirty="0">
                <a:solidFill>
                  <a:srgbClr val="2B3D4F"/>
                </a:solidFill>
                <a:latin typeface="Segoe Print"/>
                <a:cs typeface="Segoe Print"/>
              </a:rPr>
              <a:t>и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я</a:t>
            </a:r>
            <a:endParaRPr sz="1050">
              <a:latin typeface="Segoe Print"/>
              <a:cs typeface="Segoe Print"/>
            </a:endParaRPr>
          </a:p>
          <a:p>
            <a:pPr>
              <a:spcBef>
                <a:spcPts val="35"/>
              </a:spcBef>
            </a:pPr>
            <a:endParaRPr sz="1150">
              <a:latin typeface="Segoe Print"/>
              <a:cs typeface="Segoe Print"/>
            </a:endParaRPr>
          </a:p>
          <a:p>
            <a:pPr marL="855344"/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К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он</a:t>
            </a: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к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ур</a:t>
            </a:r>
            <a:r>
              <a:rPr sz="1050" b="1" spc="5" dirty="0">
                <a:solidFill>
                  <a:srgbClr val="2B3D4F"/>
                </a:solidFill>
                <a:latin typeface="Segoe Print"/>
                <a:cs typeface="Segoe Print"/>
              </a:rPr>
              <a:t>е</a:t>
            </a:r>
            <a:r>
              <a:rPr sz="1050" b="1" spc="-10" dirty="0">
                <a:solidFill>
                  <a:srgbClr val="2B3D4F"/>
                </a:solidFill>
                <a:latin typeface="Segoe Print"/>
                <a:cs typeface="Segoe Print"/>
              </a:rPr>
              <a:t>нт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ы</a:t>
            </a:r>
            <a:endParaRPr sz="1050">
              <a:latin typeface="Segoe Print"/>
              <a:cs typeface="Segoe Prin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7124" y="4104639"/>
            <a:ext cx="13468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З</a:t>
            </a:r>
            <a:r>
              <a:rPr sz="1050" b="1" spc="-10" dirty="0">
                <a:solidFill>
                  <a:srgbClr val="2B3D4F"/>
                </a:solidFill>
                <a:latin typeface="Segoe Print"/>
                <a:cs typeface="Segoe Print"/>
              </a:rPr>
              <a:t>а</a:t>
            </a: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к</a:t>
            </a:r>
            <a:r>
              <a:rPr sz="1050" b="1" spc="5" dirty="0">
                <a:solidFill>
                  <a:srgbClr val="2B3D4F"/>
                </a:solidFill>
                <a:latin typeface="Segoe Print"/>
                <a:cs typeface="Segoe Print"/>
              </a:rPr>
              <a:t>о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н</a:t>
            </a:r>
            <a:r>
              <a:rPr sz="1050" b="1" spc="-10" dirty="0">
                <a:solidFill>
                  <a:srgbClr val="2B3D4F"/>
                </a:solidFill>
                <a:latin typeface="Segoe Print"/>
                <a:cs typeface="Segoe Print"/>
              </a:rPr>
              <a:t>о</a:t>
            </a: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050" b="1" spc="-10" dirty="0">
                <a:solidFill>
                  <a:srgbClr val="2B3D4F"/>
                </a:solidFill>
                <a:latin typeface="Segoe Print"/>
                <a:cs typeface="Segoe Print"/>
              </a:rPr>
              <a:t>а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те</a:t>
            </a: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л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ь</a:t>
            </a:r>
            <a:r>
              <a:rPr sz="1050" b="1" spc="-20" dirty="0">
                <a:solidFill>
                  <a:srgbClr val="2B3D4F"/>
                </a:solidFill>
                <a:latin typeface="Segoe Print"/>
                <a:cs typeface="Segoe Print"/>
              </a:rPr>
              <a:t>с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тво</a:t>
            </a:r>
            <a:endParaRPr sz="1050">
              <a:latin typeface="Segoe Print"/>
              <a:cs typeface="Segoe Prin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3295" y="3657220"/>
            <a:ext cx="1575435" cy="808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5669">
              <a:spcBef>
                <a:spcPts val="105"/>
              </a:spcBef>
            </a:pP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Про</a:t>
            </a: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ц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е</a:t>
            </a:r>
            <a:r>
              <a:rPr sz="1050" b="1" spc="-10" dirty="0">
                <a:solidFill>
                  <a:srgbClr val="2B3D4F"/>
                </a:solidFill>
                <a:latin typeface="Segoe Print"/>
                <a:cs typeface="Segoe Print"/>
              </a:rPr>
              <a:t>сс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ы</a:t>
            </a:r>
            <a:endParaRPr sz="1050">
              <a:latin typeface="Segoe Print"/>
              <a:cs typeface="Segoe Print"/>
            </a:endParaRPr>
          </a:p>
          <a:p>
            <a:pPr marL="12700" marR="314325" indent="508634">
              <a:lnSpc>
                <a:spcPct val="185000"/>
              </a:lnSpc>
              <a:spcBef>
                <a:spcPts val="229"/>
              </a:spcBef>
            </a:pP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К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онтр</a:t>
            </a:r>
            <a:r>
              <a:rPr sz="1050" b="1" spc="-5" dirty="0">
                <a:solidFill>
                  <a:srgbClr val="2B3D4F"/>
                </a:solidFill>
                <a:latin typeface="Segoe Print"/>
                <a:cs typeface="Segoe Print"/>
              </a:rPr>
              <a:t>ол</a:t>
            </a:r>
            <a:r>
              <a:rPr sz="1050" b="1" dirty="0">
                <a:solidFill>
                  <a:srgbClr val="2B3D4F"/>
                </a:solidFill>
                <a:latin typeface="Segoe Print"/>
                <a:cs typeface="Segoe Print"/>
              </a:rPr>
              <a:t>ь  Отчетность</a:t>
            </a:r>
            <a:endParaRPr sz="1050">
              <a:latin typeface="Segoe Print"/>
              <a:cs typeface="Segoe Print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339279" y="603594"/>
            <a:ext cx="5604321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200" b="1" spc="-15">
                <a:solidFill>
                  <a:srgbClr val="185F9D"/>
                </a:solidFill>
              </a:rPr>
              <a:t>Д И А Г Р А М М А   И Ш И К А В Ы</a:t>
            </a:r>
          </a:p>
        </p:txBody>
      </p:sp>
      <p:pic>
        <p:nvPicPr>
          <p:cNvPr id="31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6" y="5258937"/>
            <a:ext cx="1599062" cy="1599062"/>
          </a:xfrm>
          <a:prstGeom prst="rect">
            <a:avLst/>
          </a:prstGeom>
        </p:spPr>
      </p:pic>
      <p:sp>
        <p:nvSpPr>
          <p:cNvPr id="33" name="Номер слайда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8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02" y="1022554"/>
            <a:ext cx="38296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  </a:t>
            </a:r>
            <a:r>
              <a:rPr sz="1400" spc="-1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  </a:t>
            </a:r>
            <a:r>
              <a:rPr sz="1400" spc="-1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7802" y="1059066"/>
            <a:ext cx="1524635" cy="689610"/>
            <a:chOff x="310641" y="537718"/>
            <a:chExt cx="1524635" cy="689610"/>
          </a:xfrm>
        </p:grpSpPr>
        <p:sp>
          <p:nvSpPr>
            <p:cNvPr id="5" name="object 5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1392681" y="0"/>
                  </a:moveTo>
                  <a:lnTo>
                    <a:pt x="111505" y="0"/>
                  </a:lnTo>
                  <a:lnTo>
                    <a:pt x="68103" y="8761"/>
                  </a:lnTo>
                  <a:lnTo>
                    <a:pt x="32659" y="32654"/>
                  </a:lnTo>
                  <a:lnTo>
                    <a:pt x="8762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2" y="600938"/>
                  </a:lnTo>
                  <a:lnTo>
                    <a:pt x="32659" y="636381"/>
                  </a:lnTo>
                  <a:lnTo>
                    <a:pt x="68103" y="660274"/>
                  </a:lnTo>
                  <a:lnTo>
                    <a:pt x="111505" y="669036"/>
                  </a:lnTo>
                  <a:lnTo>
                    <a:pt x="1392681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7" y="557530"/>
                  </a:lnTo>
                  <a:lnTo>
                    <a:pt x="1504187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0" y="111506"/>
                  </a:moveTo>
                  <a:lnTo>
                    <a:pt x="8762" y="68097"/>
                  </a:lnTo>
                  <a:lnTo>
                    <a:pt x="32659" y="32654"/>
                  </a:lnTo>
                  <a:lnTo>
                    <a:pt x="68103" y="8761"/>
                  </a:lnTo>
                  <a:lnTo>
                    <a:pt x="111505" y="0"/>
                  </a:lnTo>
                  <a:lnTo>
                    <a:pt x="1392681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7" y="111506"/>
                  </a:lnTo>
                  <a:lnTo>
                    <a:pt x="1504187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1" y="669036"/>
                  </a:lnTo>
                  <a:lnTo>
                    <a:pt x="111505" y="669036"/>
                  </a:lnTo>
                  <a:lnTo>
                    <a:pt x="68103" y="660274"/>
                  </a:lnTo>
                  <a:lnTo>
                    <a:pt x="32659" y="636381"/>
                  </a:lnTo>
                  <a:lnTo>
                    <a:pt x="8762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4683" y="1133818"/>
            <a:ext cx="104965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Планирование</a:t>
            </a:r>
            <a:endParaRPr sz="1100">
              <a:latin typeface="Arial"/>
              <a:cs typeface="Arial"/>
            </a:endParaRPr>
          </a:p>
          <a:p>
            <a:pPr marL="108585" marR="102870" algn="ctr"/>
            <a:r>
              <a:rPr sz="1100" b="1" spc="-30" dirty="0">
                <a:solidFill>
                  <a:srgbClr val="A4BABE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ния  рисками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86637" y="1866786"/>
            <a:ext cx="1588770" cy="689610"/>
            <a:chOff x="3189477" y="1345438"/>
            <a:chExt cx="1588770" cy="689610"/>
          </a:xfrm>
        </p:grpSpPr>
        <p:sp>
          <p:nvSpPr>
            <p:cNvPr id="9" name="object 9"/>
            <p:cNvSpPr/>
            <p:nvPr/>
          </p:nvSpPr>
          <p:spPr>
            <a:xfrm>
              <a:off x="3199637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1456689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529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5"/>
                  </a:lnTo>
                  <a:lnTo>
                    <a:pt x="1456689" y="669035"/>
                  </a:lnTo>
                  <a:lnTo>
                    <a:pt x="1500098" y="660274"/>
                  </a:lnTo>
                  <a:lnTo>
                    <a:pt x="1535541" y="636381"/>
                  </a:lnTo>
                  <a:lnTo>
                    <a:pt x="1559434" y="600938"/>
                  </a:lnTo>
                  <a:lnTo>
                    <a:pt x="1568196" y="557529"/>
                  </a:lnTo>
                  <a:lnTo>
                    <a:pt x="1568196" y="111505"/>
                  </a:lnTo>
                  <a:lnTo>
                    <a:pt x="1559434" y="68097"/>
                  </a:lnTo>
                  <a:lnTo>
                    <a:pt x="1535541" y="32654"/>
                  </a:lnTo>
                  <a:lnTo>
                    <a:pt x="1500098" y="8761"/>
                  </a:lnTo>
                  <a:lnTo>
                    <a:pt x="14566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9637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0" y="111505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456689" y="0"/>
                  </a:lnTo>
                  <a:lnTo>
                    <a:pt x="1500098" y="8761"/>
                  </a:lnTo>
                  <a:lnTo>
                    <a:pt x="1535541" y="32654"/>
                  </a:lnTo>
                  <a:lnTo>
                    <a:pt x="1559434" y="68097"/>
                  </a:lnTo>
                  <a:lnTo>
                    <a:pt x="1568196" y="111505"/>
                  </a:lnTo>
                  <a:lnTo>
                    <a:pt x="1568196" y="557529"/>
                  </a:lnTo>
                  <a:lnTo>
                    <a:pt x="1559434" y="600938"/>
                  </a:lnTo>
                  <a:lnTo>
                    <a:pt x="1535541" y="636381"/>
                  </a:lnTo>
                  <a:lnTo>
                    <a:pt x="1500098" y="660274"/>
                  </a:lnTo>
                  <a:lnTo>
                    <a:pt x="1456689" y="669035"/>
                  </a:lnTo>
                  <a:lnTo>
                    <a:pt x="111506" y="669035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29"/>
                  </a:lnTo>
                  <a:lnTo>
                    <a:pt x="0" y="11150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09143" y="2025663"/>
            <a:ext cx="11436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5080" indent="-312420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нти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ф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каци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я  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21889" y="2805570"/>
            <a:ext cx="1526540" cy="689610"/>
            <a:chOff x="4824729" y="2284222"/>
            <a:chExt cx="1526540" cy="689610"/>
          </a:xfrm>
        </p:grpSpPr>
        <p:sp>
          <p:nvSpPr>
            <p:cNvPr id="13" name="object 13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4"/>
                  </a:lnTo>
                  <a:lnTo>
                    <a:pt x="1473057" y="636381"/>
                  </a:lnTo>
                  <a:lnTo>
                    <a:pt x="1496950" y="600938"/>
                  </a:lnTo>
                  <a:lnTo>
                    <a:pt x="1505712" y="557530"/>
                  </a:lnTo>
                  <a:lnTo>
                    <a:pt x="1505712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2" y="111506"/>
                  </a:lnTo>
                  <a:lnTo>
                    <a:pt x="1505712" y="557530"/>
                  </a:lnTo>
                  <a:lnTo>
                    <a:pt x="1496950" y="600938"/>
                  </a:lnTo>
                  <a:lnTo>
                    <a:pt x="1473057" y="636381"/>
                  </a:lnTo>
                  <a:lnTo>
                    <a:pt x="1437614" y="660274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92274" y="3048903"/>
            <a:ext cx="98551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енк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17117" y="3799218"/>
            <a:ext cx="1526540" cy="689610"/>
            <a:chOff x="3219957" y="3277870"/>
            <a:chExt cx="1526540" cy="689610"/>
          </a:xfrm>
        </p:grpSpPr>
        <p:sp>
          <p:nvSpPr>
            <p:cNvPr id="17" name="object 17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2"/>
                  </a:lnTo>
                  <a:lnTo>
                    <a:pt x="32654" y="636376"/>
                  </a:lnTo>
                  <a:lnTo>
                    <a:pt x="68097" y="660273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3"/>
                  </a:lnTo>
                  <a:lnTo>
                    <a:pt x="1473057" y="636376"/>
                  </a:lnTo>
                  <a:lnTo>
                    <a:pt x="1496950" y="600932"/>
                  </a:lnTo>
                  <a:lnTo>
                    <a:pt x="1505711" y="557530"/>
                  </a:lnTo>
                  <a:lnTo>
                    <a:pt x="1505711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1" y="111506"/>
                  </a:lnTo>
                  <a:lnTo>
                    <a:pt x="1505711" y="557530"/>
                  </a:lnTo>
                  <a:lnTo>
                    <a:pt x="1496950" y="600932"/>
                  </a:lnTo>
                  <a:lnTo>
                    <a:pt x="1473057" y="636376"/>
                  </a:lnTo>
                  <a:lnTo>
                    <a:pt x="1437614" y="660273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3"/>
                  </a:lnTo>
                  <a:lnTo>
                    <a:pt x="32654" y="636376"/>
                  </a:lnTo>
                  <a:lnTo>
                    <a:pt x="8761" y="600932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55244" y="3959620"/>
            <a:ext cx="10496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нир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ние 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реагирования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12931" y="2823858"/>
            <a:ext cx="1524635" cy="689610"/>
            <a:chOff x="1715770" y="2302510"/>
            <a:chExt cx="1524635" cy="689610"/>
          </a:xfrm>
        </p:grpSpPr>
        <p:sp>
          <p:nvSpPr>
            <p:cNvPr id="21" name="object 21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1392682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2682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8" y="557530"/>
                  </a:lnTo>
                  <a:lnTo>
                    <a:pt x="1504188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2682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8" y="111506"/>
                  </a:lnTo>
                  <a:lnTo>
                    <a:pt x="1504188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2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69393" y="2983625"/>
            <a:ext cx="12090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Мониторинг и </a:t>
            </a:r>
            <a:r>
              <a:rPr sz="1100" b="1" spc="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контро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ь</a:t>
            </a:r>
            <a:r>
              <a:rPr sz="1100" b="1" spc="-1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6991" y="1383932"/>
            <a:ext cx="5447030" cy="2809875"/>
            <a:chOff x="179831" y="862583"/>
            <a:chExt cx="5447030" cy="2809875"/>
          </a:xfrm>
        </p:grpSpPr>
        <p:sp>
          <p:nvSpPr>
            <p:cNvPr id="25" name="object 25"/>
            <p:cNvSpPr/>
            <p:nvPr/>
          </p:nvSpPr>
          <p:spPr>
            <a:xfrm>
              <a:off x="1824736" y="862583"/>
              <a:ext cx="3802379" cy="2809875"/>
            </a:xfrm>
            <a:custGeom>
              <a:avLst/>
              <a:gdLst/>
              <a:ahLst/>
              <a:cxnLst/>
              <a:rect l="l" t="t" r="r" b="b"/>
              <a:pathLst>
                <a:path w="3802379" h="2809875">
                  <a:moveTo>
                    <a:pt x="1316710" y="719836"/>
                  </a:moveTo>
                  <a:lnTo>
                    <a:pt x="1251966" y="719836"/>
                  </a:lnTo>
                  <a:lnTo>
                    <a:pt x="1233233" y="719836"/>
                  </a:lnTo>
                  <a:lnTo>
                    <a:pt x="1231138" y="756793"/>
                  </a:lnTo>
                  <a:lnTo>
                    <a:pt x="1316710" y="719836"/>
                  </a:lnTo>
                  <a:close/>
                </a:path>
                <a:path w="3802379" h="2809875">
                  <a:moveTo>
                    <a:pt x="1348486" y="706120"/>
                  </a:moveTo>
                  <a:lnTo>
                    <a:pt x="1237615" y="642620"/>
                  </a:lnTo>
                  <a:lnTo>
                    <a:pt x="1235468" y="680326"/>
                  </a:lnTo>
                  <a:lnTo>
                    <a:pt x="1225296" y="679577"/>
                  </a:lnTo>
                  <a:lnTo>
                    <a:pt x="1164717" y="670433"/>
                  </a:lnTo>
                  <a:lnTo>
                    <a:pt x="1105662" y="658241"/>
                  </a:lnTo>
                  <a:lnTo>
                    <a:pt x="1048385" y="642874"/>
                  </a:lnTo>
                  <a:lnTo>
                    <a:pt x="993775" y="624967"/>
                  </a:lnTo>
                  <a:lnTo>
                    <a:pt x="942086" y="604520"/>
                  </a:lnTo>
                  <a:lnTo>
                    <a:pt x="894080" y="582041"/>
                  </a:lnTo>
                  <a:lnTo>
                    <a:pt x="849884" y="557530"/>
                  </a:lnTo>
                  <a:lnTo>
                    <a:pt x="810387" y="531622"/>
                  </a:lnTo>
                  <a:lnTo>
                    <a:pt x="775843" y="504444"/>
                  </a:lnTo>
                  <a:lnTo>
                    <a:pt x="746760" y="476377"/>
                  </a:lnTo>
                  <a:lnTo>
                    <a:pt x="714756" y="433578"/>
                  </a:lnTo>
                  <a:lnTo>
                    <a:pt x="697103" y="391414"/>
                  </a:lnTo>
                  <a:lnTo>
                    <a:pt x="693420" y="361442"/>
                  </a:lnTo>
                  <a:lnTo>
                    <a:pt x="692150" y="343154"/>
                  </a:lnTo>
                  <a:lnTo>
                    <a:pt x="676148" y="289687"/>
                  </a:lnTo>
                  <a:lnTo>
                    <a:pt x="656336" y="255651"/>
                  </a:lnTo>
                  <a:lnTo>
                    <a:pt x="630174" y="223266"/>
                  </a:lnTo>
                  <a:lnTo>
                    <a:pt x="598043" y="192024"/>
                  </a:lnTo>
                  <a:lnTo>
                    <a:pt x="560832" y="162687"/>
                  </a:lnTo>
                  <a:lnTo>
                    <a:pt x="518668" y="135001"/>
                  </a:lnTo>
                  <a:lnTo>
                    <a:pt x="472059" y="109220"/>
                  </a:lnTo>
                  <a:lnTo>
                    <a:pt x="421767" y="85725"/>
                  </a:lnTo>
                  <a:lnTo>
                    <a:pt x="367919" y="64516"/>
                  </a:lnTo>
                  <a:lnTo>
                    <a:pt x="311150" y="45720"/>
                  </a:lnTo>
                  <a:lnTo>
                    <a:pt x="251968" y="29972"/>
                  </a:lnTo>
                  <a:lnTo>
                    <a:pt x="190754" y="17145"/>
                  </a:lnTo>
                  <a:lnTo>
                    <a:pt x="128016" y="7874"/>
                  </a:lnTo>
                  <a:lnTo>
                    <a:pt x="64262" y="2032"/>
                  </a:lnTo>
                  <a:lnTo>
                    <a:pt x="508" y="0"/>
                  </a:lnTo>
                  <a:lnTo>
                    <a:pt x="0" y="38100"/>
                  </a:lnTo>
                  <a:lnTo>
                    <a:pt x="31623" y="38608"/>
                  </a:lnTo>
                  <a:lnTo>
                    <a:pt x="62484" y="40132"/>
                  </a:lnTo>
                  <a:lnTo>
                    <a:pt x="123952" y="45720"/>
                  </a:lnTo>
                  <a:lnTo>
                    <a:pt x="184531" y="54864"/>
                  </a:lnTo>
                  <a:lnTo>
                    <a:pt x="243713" y="67183"/>
                  </a:lnTo>
                  <a:lnTo>
                    <a:pt x="300863" y="82423"/>
                  </a:lnTo>
                  <a:lnTo>
                    <a:pt x="355473" y="100457"/>
                  </a:lnTo>
                  <a:lnTo>
                    <a:pt x="407162" y="120904"/>
                  </a:lnTo>
                  <a:lnTo>
                    <a:pt x="455422" y="143510"/>
                  </a:lnTo>
                  <a:lnTo>
                    <a:pt x="499491" y="168021"/>
                  </a:lnTo>
                  <a:lnTo>
                    <a:pt x="539242" y="194183"/>
                  </a:lnTo>
                  <a:lnTo>
                    <a:pt x="573786" y="221488"/>
                  </a:lnTo>
                  <a:lnTo>
                    <a:pt x="602869" y="249809"/>
                  </a:lnTo>
                  <a:lnTo>
                    <a:pt x="634873" y="292862"/>
                  </a:lnTo>
                  <a:lnTo>
                    <a:pt x="652272" y="335915"/>
                  </a:lnTo>
                  <a:lnTo>
                    <a:pt x="656336" y="379857"/>
                  </a:lnTo>
                  <a:lnTo>
                    <a:pt x="659638" y="398272"/>
                  </a:lnTo>
                  <a:lnTo>
                    <a:pt x="680974" y="451358"/>
                  </a:lnTo>
                  <a:lnTo>
                    <a:pt x="704088" y="484886"/>
                  </a:lnTo>
                  <a:lnTo>
                    <a:pt x="733298" y="517017"/>
                  </a:lnTo>
                  <a:lnTo>
                    <a:pt x="768096" y="547497"/>
                  </a:lnTo>
                  <a:lnTo>
                    <a:pt x="807974" y="576199"/>
                  </a:lnTo>
                  <a:lnTo>
                    <a:pt x="852424" y="602996"/>
                  </a:lnTo>
                  <a:lnTo>
                    <a:pt x="900811" y="627761"/>
                  </a:lnTo>
                  <a:lnTo>
                    <a:pt x="953008" y="650240"/>
                  </a:lnTo>
                  <a:lnTo>
                    <a:pt x="1008380" y="670306"/>
                  </a:lnTo>
                  <a:lnTo>
                    <a:pt x="1066419" y="687578"/>
                  </a:lnTo>
                  <a:lnTo>
                    <a:pt x="1126744" y="701929"/>
                  </a:lnTo>
                  <a:lnTo>
                    <a:pt x="1188593" y="713105"/>
                  </a:lnTo>
                  <a:lnTo>
                    <a:pt x="1233309" y="718350"/>
                  </a:lnTo>
                  <a:lnTo>
                    <a:pt x="1252067" y="718350"/>
                  </a:lnTo>
                  <a:lnTo>
                    <a:pt x="1320165" y="718350"/>
                  </a:lnTo>
                  <a:lnTo>
                    <a:pt x="1348486" y="706120"/>
                  </a:lnTo>
                  <a:close/>
                </a:path>
                <a:path w="3802379" h="2809875">
                  <a:moveTo>
                    <a:pt x="1375156" y="826770"/>
                  </a:moveTo>
                  <a:lnTo>
                    <a:pt x="1348879" y="816483"/>
                  </a:lnTo>
                  <a:lnTo>
                    <a:pt x="1256157" y="780161"/>
                  </a:lnTo>
                  <a:lnTo>
                    <a:pt x="1259662" y="818997"/>
                  </a:lnTo>
                  <a:lnTo>
                    <a:pt x="1202436" y="830072"/>
                  </a:lnTo>
                  <a:lnTo>
                    <a:pt x="1135507" y="850392"/>
                  </a:lnTo>
                  <a:lnTo>
                    <a:pt x="1070737" y="876554"/>
                  </a:lnTo>
                  <a:lnTo>
                    <a:pt x="1008380" y="908177"/>
                  </a:lnTo>
                  <a:lnTo>
                    <a:pt x="948944" y="944499"/>
                  </a:lnTo>
                  <a:lnTo>
                    <a:pt x="893191" y="985393"/>
                  </a:lnTo>
                  <a:lnTo>
                    <a:pt x="841375" y="1030224"/>
                  </a:lnTo>
                  <a:lnTo>
                    <a:pt x="794004" y="1078611"/>
                  </a:lnTo>
                  <a:lnTo>
                    <a:pt x="751713" y="1130173"/>
                  </a:lnTo>
                  <a:lnTo>
                    <a:pt x="715010" y="1184402"/>
                  </a:lnTo>
                  <a:lnTo>
                    <a:pt x="684657" y="1240917"/>
                  </a:lnTo>
                  <a:lnTo>
                    <a:pt x="660908" y="1299337"/>
                  </a:lnTo>
                  <a:lnTo>
                    <a:pt x="644525" y="1359154"/>
                  </a:lnTo>
                  <a:lnTo>
                    <a:pt x="636016" y="1419987"/>
                  </a:lnTo>
                  <a:lnTo>
                    <a:pt x="635000" y="1449070"/>
                  </a:lnTo>
                  <a:lnTo>
                    <a:pt x="673100" y="1450467"/>
                  </a:lnTo>
                  <a:lnTo>
                    <a:pt x="674116" y="1421384"/>
                  </a:lnTo>
                  <a:lnTo>
                    <a:pt x="677037" y="1393444"/>
                  </a:lnTo>
                  <a:lnTo>
                    <a:pt x="688721" y="1338072"/>
                  </a:lnTo>
                  <a:lnTo>
                    <a:pt x="707517" y="1283335"/>
                  </a:lnTo>
                  <a:lnTo>
                    <a:pt x="733044" y="1229614"/>
                  </a:lnTo>
                  <a:lnTo>
                    <a:pt x="764794" y="1177671"/>
                  </a:lnTo>
                  <a:lnTo>
                    <a:pt x="802132" y="1127506"/>
                  </a:lnTo>
                  <a:lnTo>
                    <a:pt x="844804" y="1080135"/>
                  </a:lnTo>
                  <a:lnTo>
                    <a:pt x="892175" y="1035558"/>
                  </a:lnTo>
                  <a:lnTo>
                    <a:pt x="943737" y="994664"/>
                  </a:lnTo>
                  <a:lnTo>
                    <a:pt x="998855" y="957834"/>
                  </a:lnTo>
                  <a:lnTo>
                    <a:pt x="1057148" y="925322"/>
                  </a:lnTo>
                  <a:lnTo>
                    <a:pt x="1117854" y="897763"/>
                  </a:lnTo>
                  <a:lnTo>
                    <a:pt x="1180719" y="875665"/>
                  </a:lnTo>
                  <a:lnTo>
                    <a:pt x="1244981" y="859282"/>
                  </a:lnTo>
                  <a:lnTo>
                    <a:pt x="1263078" y="856869"/>
                  </a:lnTo>
                  <a:lnTo>
                    <a:pt x="1266444" y="893953"/>
                  </a:lnTo>
                  <a:lnTo>
                    <a:pt x="1375156" y="826770"/>
                  </a:lnTo>
                  <a:close/>
                </a:path>
                <a:path w="3802379" h="2809875">
                  <a:moveTo>
                    <a:pt x="1407160" y="2741295"/>
                  </a:moveTo>
                  <a:lnTo>
                    <a:pt x="1337564" y="2737612"/>
                  </a:lnTo>
                  <a:lnTo>
                    <a:pt x="1269492" y="2727198"/>
                  </a:lnTo>
                  <a:lnTo>
                    <a:pt x="1202563" y="2710307"/>
                  </a:lnTo>
                  <a:lnTo>
                    <a:pt x="1137031" y="2687320"/>
                  </a:lnTo>
                  <a:lnTo>
                    <a:pt x="1073531" y="2658999"/>
                  </a:lnTo>
                  <a:lnTo>
                    <a:pt x="1012698" y="2625471"/>
                  </a:lnTo>
                  <a:lnTo>
                    <a:pt x="955167" y="2587371"/>
                  </a:lnTo>
                  <a:lnTo>
                    <a:pt x="901319" y="2545207"/>
                  </a:lnTo>
                  <a:lnTo>
                    <a:pt x="851789" y="2499360"/>
                  </a:lnTo>
                  <a:lnTo>
                    <a:pt x="807339" y="2450338"/>
                  </a:lnTo>
                  <a:lnTo>
                    <a:pt x="768223" y="2398776"/>
                  </a:lnTo>
                  <a:lnTo>
                    <a:pt x="735203" y="2345055"/>
                  </a:lnTo>
                  <a:lnTo>
                    <a:pt x="708533" y="2289556"/>
                  </a:lnTo>
                  <a:lnTo>
                    <a:pt x="689927" y="2235708"/>
                  </a:lnTo>
                  <a:lnTo>
                    <a:pt x="689305" y="2233041"/>
                  </a:lnTo>
                  <a:lnTo>
                    <a:pt x="688784" y="2229789"/>
                  </a:lnTo>
                  <a:lnTo>
                    <a:pt x="725932" y="2224786"/>
                  </a:lnTo>
                  <a:lnTo>
                    <a:pt x="716165" y="2210435"/>
                  </a:lnTo>
                  <a:lnTo>
                    <a:pt x="654050" y="2119122"/>
                  </a:lnTo>
                  <a:lnTo>
                    <a:pt x="612775" y="2240026"/>
                  </a:lnTo>
                  <a:lnTo>
                    <a:pt x="650989" y="2234882"/>
                  </a:lnTo>
                  <a:lnTo>
                    <a:pt x="652145" y="2241804"/>
                  </a:lnTo>
                  <a:lnTo>
                    <a:pt x="652399" y="2243582"/>
                  </a:lnTo>
                  <a:lnTo>
                    <a:pt x="652780" y="2244471"/>
                  </a:lnTo>
                  <a:lnTo>
                    <a:pt x="662305" y="2274951"/>
                  </a:lnTo>
                  <a:lnTo>
                    <a:pt x="687197" y="2334895"/>
                  </a:lnTo>
                  <a:lnTo>
                    <a:pt x="718947" y="2392934"/>
                  </a:lnTo>
                  <a:lnTo>
                    <a:pt x="757174" y="2448560"/>
                  </a:lnTo>
                  <a:lnTo>
                    <a:pt x="801243" y="2501519"/>
                  </a:lnTo>
                  <a:lnTo>
                    <a:pt x="850646" y="2551303"/>
                  </a:lnTo>
                  <a:lnTo>
                    <a:pt x="904748" y="2597277"/>
                  </a:lnTo>
                  <a:lnTo>
                    <a:pt x="963041" y="2639187"/>
                  </a:lnTo>
                  <a:lnTo>
                    <a:pt x="1025017" y="2676652"/>
                  </a:lnTo>
                  <a:lnTo>
                    <a:pt x="1090041" y="2708910"/>
                  </a:lnTo>
                  <a:lnTo>
                    <a:pt x="1157732" y="2735834"/>
                  </a:lnTo>
                  <a:lnTo>
                    <a:pt x="1227455" y="2756662"/>
                  </a:lnTo>
                  <a:lnTo>
                    <a:pt x="1298702" y="2771013"/>
                  </a:lnTo>
                  <a:lnTo>
                    <a:pt x="1370838" y="2778379"/>
                  </a:lnTo>
                  <a:lnTo>
                    <a:pt x="1406144" y="2779395"/>
                  </a:lnTo>
                  <a:lnTo>
                    <a:pt x="1407160" y="2741295"/>
                  </a:lnTo>
                  <a:close/>
                </a:path>
                <a:path w="3802379" h="2809875">
                  <a:moveTo>
                    <a:pt x="3782314" y="2101215"/>
                  </a:moveTo>
                  <a:lnTo>
                    <a:pt x="3744214" y="2100453"/>
                  </a:lnTo>
                  <a:lnTo>
                    <a:pt x="3743960" y="2115947"/>
                  </a:lnTo>
                  <a:lnTo>
                    <a:pt x="3743071" y="2130679"/>
                  </a:lnTo>
                  <a:lnTo>
                    <a:pt x="3736975" y="2174621"/>
                  </a:lnTo>
                  <a:lnTo>
                    <a:pt x="3725799" y="2218944"/>
                  </a:lnTo>
                  <a:lnTo>
                    <a:pt x="3703574" y="2276983"/>
                  </a:lnTo>
                  <a:lnTo>
                    <a:pt x="3673475" y="2333752"/>
                  </a:lnTo>
                  <a:lnTo>
                    <a:pt x="3636010" y="2388997"/>
                  </a:lnTo>
                  <a:lnTo>
                    <a:pt x="3591687" y="2442083"/>
                  </a:lnTo>
                  <a:lnTo>
                    <a:pt x="3541141" y="2492502"/>
                  </a:lnTo>
                  <a:lnTo>
                    <a:pt x="3485007" y="2539746"/>
                  </a:lnTo>
                  <a:lnTo>
                    <a:pt x="3423920" y="2583180"/>
                  </a:lnTo>
                  <a:lnTo>
                    <a:pt x="3358388" y="2622423"/>
                  </a:lnTo>
                  <a:lnTo>
                    <a:pt x="3324352" y="2640203"/>
                  </a:lnTo>
                  <a:lnTo>
                    <a:pt x="3289300" y="2656840"/>
                  </a:lnTo>
                  <a:lnTo>
                    <a:pt x="3253486" y="2672207"/>
                  </a:lnTo>
                  <a:lnTo>
                    <a:pt x="3217037" y="2686177"/>
                  </a:lnTo>
                  <a:lnTo>
                    <a:pt x="3180080" y="2698623"/>
                  </a:lnTo>
                  <a:lnTo>
                    <a:pt x="3142488" y="2709672"/>
                  </a:lnTo>
                  <a:lnTo>
                    <a:pt x="3104388" y="2719197"/>
                  </a:lnTo>
                  <a:lnTo>
                    <a:pt x="3066034" y="2727071"/>
                  </a:lnTo>
                  <a:lnTo>
                    <a:pt x="3027426" y="2733294"/>
                  </a:lnTo>
                  <a:lnTo>
                    <a:pt x="3023590" y="2733598"/>
                  </a:lnTo>
                  <a:lnTo>
                    <a:pt x="3021076" y="2695829"/>
                  </a:lnTo>
                  <a:lnTo>
                    <a:pt x="2910840" y="2760472"/>
                  </a:lnTo>
                  <a:lnTo>
                    <a:pt x="3028696" y="2809875"/>
                  </a:lnTo>
                  <a:lnTo>
                    <a:pt x="3026232" y="2773045"/>
                  </a:lnTo>
                  <a:lnTo>
                    <a:pt x="3026130" y="2771597"/>
                  </a:lnTo>
                  <a:lnTo>
                    <a:pt x="3033522" y="2771013"/>
                  </a:lnTo>
                  <a:lnTo>
                    <a:pt x="3073781" y="2764409"/>
                  </a:lnTo>
                  <a:lnTo>
                    <a:pt x="3113659" y="2756154"/>
                  </a:lnTo>
                  <a:lnTo>
                    <a:pt x="3153283" y="2746248"/>
                  </a:lnTo>
                  <a:lnTo>
                    <a:pt x="3192272" y="2734818"/>
                  </a:lnTo>
                  <a:lnTo>
                    <a:pt x="3230753" y="2721737"/>
                  </a:lnTo>
                  <a:lnTo>
                    <a:pt x="3268599" y="2707132"/>
                  </a:lnTo>
                  <a:lnTo>
                    <a:pt x="3305683" y="2691257"/>
                  </a:lnTo>
                  <a:lnTo>
                    <a:pt x="3342005" y="2673985"/>
                  </a:lnTo>
                  <a:lnTo>
                    <a:pt x="3377438" y="2655443"/>
                  </a:lnTo>
                  <a:lnTo>
                    <a:pt x="3411982" y="2635631"/>
                  </a:lnTo>
                  <a:lnTo>
                    <a:pt x="3445383" y="2614676"/>
                  </a:lnTo>
                  <a:lnTo>
                    <a:pt x="3477768" y="2592451"/>
                  </a:lnTo>
                  <a:lnTo>
                    <a:pt x="3509010" y="2569337"/>
                  </a:lnTo>
                  <a:lnTo>
                    <a:pt x="3538855" y="2545080"/>
                  </a:lnTo>
                  <a:lnTo>
                    <a:pt x="3594608" y="2494026"/>
                  </a:lnTo>
                  <a:lnTo>
                    <a:pt x="3644519" y="2439543"/>
                  </a:lnTo>
                  <a:lnTo>
                    <a:pt x="3687699" y="2382139"/>
                  </a:lnTo>
                  <a:lnTo>
                    <a:pt x="3723767" y="2322322"/>
                  </a:lnTo>
                  <a:lnTo>
                    <a:pt x="3751707" y="2260473"/>
                  </a:lnTo>
                  <a:lnTo>
                    <a:pt x="3771138" y="2197227"/>
                  </a:lnTo>
                  <a:lnTo>
                    <a:pt x="3779520" y="2149094"/>
                  </a:lnTo>
                  <a:lnTo>
                    <a:pt x="3782060" y="2116582"/>
                  </a:lnTo>
                  <a:lnTo>
                    <a:pt x="3782314" y="2101215"/>
                  </a:lnTo>
                  <a:close/>
                </a:path>
                <a:path w="3802379" h="2809875">
                  <a:moveTo>
                    <a:pt x="3801872" y="1309243"/>
                  </a:moveTo>
                  <a:lnTo>
                    <a:pt x="3762273" y="1315720"/>
                  </a:lnTo>
                  <a:lnTo>
                    <a:pt x="3752977" y="1283081"/>
                  </a:lnTo>
                  <a:lnTo>
                    <a:pt x="3740277" y="1254379"/>
                  </a:lnTo>
                  <a:lnTo>
                    <a:pt x="3709162" y="1198626"/>
                  </a:lnTo>
                  <a:lnTo>
                    <a:pt x="3670693" y="1144778"/>
                  </a:lnTo>
                  <a:lnTo>
                    <a:pt x="3625850" y="1093724"/>
                  </a:lnTo>
                  <a:lnTo>
                    <a:pt x="3574796" y="1045210"/>
                  </a:lnTo>
                  <a:lnTo>
                    <a:pt x="3518408" y="1000137"/>
                  </a:lnTo>
                  <a:lnTo>
                    <a:pt x="3457194" y="958596"/>
                  </a:lnTo>
                  <a:lnTo>
                    <a:pt x="3391662" y="921258"/>
                  </a:lnTo>
                  <a:lnTo>
                    <a:pt x="3357499" y="904240"/>
                  </a:lnTo>
                  <a:lnTo>
                    <a:pt x="3322574" y="888492"/>
                  </a:lnTo>
                  <a:lnTo>
                    <a:pt x="3286760" y="873887"/>
                  </a:lnTo>
                  <a:lnTo>
                    <a:pt x="3250311" y="860552"/>
                  </a:lnTo>
                  <a:lnTo>
                    <a:pt x="3213227" y="848614"/>
                  </a:lnTo>
                  <a:lnTo>
                    <a:pt x="3175635" y="838200"/>
                  </a:lnTo>
                  <a:lnTo>
                    <a:pt x="3137535" y="829056"/>
                  </a:lnTo>
                  <a:lnTo>
                    <a:pt x="3099054" y="821563"/>
                  </a:lnTo>
                  <a:lnTo>
                    <a:pt x="3060319" y="815594"/>
                  </a:lnTo>
                  <a:lnTo>
                    <a:pt x="3021203" y="811149"/>
                  </a:lnTo>
                  <a:lnTo>
                    <a:pt x="2981960" y="808609"/>
                  </a:lnTo>
                  <a:lnTo>
                    <a:pt x="2943479" y="807720"/>
                  </a:lnTo>
                  <a:lnTo>
                    <a:pt x="2942717" y="845820"/>
                  </a:lnTo>
                  <a:lnTo>
                    <a:pt x="2981198" y="846709"/>
                  </a:lnTo>
                  <a:lnTo>
                    <a:pt x="3018663" y="849249"/>
                  </a:lnTo>
                  <a:lnTo>
                    <a:pt x="3093212" y="859155"/>
                  </a:lnTo>
                  <a:lnTo>
                    <a:pt x="3166745" y="875157"/>
                  </a:lnTo>
                  <a:lnTo>
                    <a:pt x="3238627" y="896747"/>
                  </a:lnTo>
                  <a:lnTo>
                    <a:pt x="3308096" y="923798"/>
                  </a:lnTo>
                  <a:lnTo>
                    <a:pt x="3374644" y="955294"/>
                  </a:lnTo>
                  <a:lnTo>
                    <a:pt x="3437636" y="991374"/>
                  </a:lnTo>
                  <a:lnTo>
                    <a:pt x="3496437" y="1031240"/>
                  </a:lnTo>
                  <a:lnTo>
                    <a:pt x="3550412" y="1074420"/>
                  </a:lnTo>
                  <a:lnTo>
                    <a:pt x="3599053" y="1120648"/>
                  </a:lnTo>
                  <a:lnTo>
                    <a:pt x="3641598" y="1169289"/>
                  </a:lnTo>
                  <a:lnTo>
                    <a:pt x="3677539" y="1219962"/>
                  </a:lnTo>
                  <a:lnTo>
                    <a:pt x="3706495" y="1272032"/>
                  </a:lnTo>
                  <a:lnTo>
                    <a:pt x="3724541" y="1321879"/>
                  </a:lnTo>
                  <a:lnTo>
                    <a:pt x="3689096" y="1327658"/>
                  </a:lnTo>
                  <a:lnTo>
                    <a:pt x="3763899" y="1431163"/>
                  </a:lnTo>
                  <a:lnTo>
                    <a:pt x="3791547" y="1342390"/>
                  </a:lnTo>
                  <a:lnTo>
                    <a:pt x="3801872" y="13092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" y="1185671"/>
              <a:ext cx="1565148" cy="11018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641335"/>
              <a:ext cx="1312164" cy="6157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1345692" y="394588"/>
                  </a:moveTo>
                  <a:lnTo>
                    <a:pt x="97536" y="394588"/>
                  </a:lnTo>
                  <a:lnTo>
                    <a:pt x="59573" y="402256"/>
                  </a:lnTo>
                  <a:lnTo>
                    <a:pt x="28570" y="423163"/>
                  </a:lnTo>
                  <a:lnTo>
                    <a:pt x="7665" y="454167"/>
                  </a:lnTo>
                  <a:lnTo>
                    <a:pt x="0" y="492125"/>
                  </a:lnTo>
                  <a:lnTo>
                    <a:pt x="0" y="882269"/>
                  </a:lnTo>
                  <a:lnTo>
                    <a:pt x="7665" y="920226"/>
                  </a:lnTo>
                  <a:lnTo>
                    <a:pt x="28570" y="951230"/>
                  </a:lnTo>
                  <a:lnTo>
                    <a:pt x="59573" y="972137"/>
                  </a:lnTo>
                  <a:lnTo>
                    <a:pt x="97536" y="979805"/>
                  </a:lnTo>
                  <a:lnTo>
                    <a:pt x="1345692" y="979805"/>
                  </a:lnTo>
                  <a:lnTo>
                    <a:pt x="1383649" y="972137"/>
                  </a:lnTo>
                  <a:lnTo>
                    <a:pt x="1414653" y="951230"/>
                  </a:lnTo>
                  <a:lnTo>
                    <a:pt x="1435560" y="920226"/>
                  </a:lnTo>
                  <a:lnTo>
                    <a:pt x="1443228" y="882269"/>
                  </a:lnTo>
                  <a:lnTo>
                    <a:pt x="1443228" y="492125"/>
                  </a:lnTo>
                  <a:lnTo>
                    <a:pt x="1435560" y="454167"/>
                  </a:lnTo>
                  <a:lnTo>
                    <a:pt x="1414653" y="423163"/>
                  </a:lnTo>
                  <a:lnTo>
                    <a:pt x="1383649" y="402256"/>
                  </a:lnTo>
                  <a:lnTo>
                    <a:pt x="1345692" y="394588"/>
                  </a:lnTo>
                  <a:close/>
                </a:path>
                <a:path w="1443355" h="979805">
                  <a:moveTo>
                    <a:pt x="809536" y="0"/>
                  </a:moveTo>
                  <a:lnTo>
                    <a:pt x="841883" y="394588"/>
                  </a:lnTo>
                  <a:lnTo>
                    <a:pt x="1202690" y="394588"/>
                  </a:lnTo>
                  <a:lnTo>
                    <a:pt x="8095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0" y="492125"/>
                  </a:moveTo>
                  <a:lnTo>
                    <a:pt x="7665" y="454167"/>
                  </a:lnTo>
                  <a:lnTo>
                    <a:pt x="28570" y="423163"/>
                  </a:lnTo>
                  <a:lnTo>
                    <a:pt x="59573" y="402256"/>
                  </a:lnTo>
                  <a:lnTo>
                    <a:pt x="97536" y="394588"/>
                  </a:lnTo>
                  <a:lnTo>
                    <a:pt x="841883" y="394588"/>
                  </a:lnTo>
                  <a:lnTo>
                    <a:pt x="809536" y="0"/>
                  </a:lnTo>
                  <a:lnTo>
                    <a:pt x="1202690" y="394588"/>
                  </a:lnTo>
                  <a:lnTo>
                    <a:pt x="1345692" y="394588"/>
                  </a:lnTo>
                  <a:lnTo>
                    <a:pt x="1383649" y="402256"/>
                  </a:lnTo>
                  <a:lnTo>
                    <a:pt x="1414653" y="423163"/>
                  </a:lnTo>
                  <a:lnTo>
                    <a:pt x="1435560" y="454167"/>
                  </a:lnTo>
                  <a:lnTo>
                    <a:pt x="1443228" y="492125"/>
                  </a:lnTo>
                  <a:lnTo>
                    <a:pt x="1443228" y="638428"/>
                  </a:lnTo>
                  <a:lnTo>
                    <a:pt x="1443228" y="882269"/>
                  </a:lnTo>
                  <a:lnTo>
                    <a:pt x="1435560" y="920226"/>
                  </a:lnTo>
                  <a:lnTo>
                    <a:pt x="1414653" y="951230"/>
                  </a:lnTo>
                  <a:lnTo>
                    <a:pt x="1383649" y="972137"/>
                  </a:lnTo>
                  <a:lnTo>
                    <a:pt x="1345692" y="979805"/>
                  </a:lnTo>
                  <a:lnTo>
                    <a:pt x="1202690" y="979805"/>
                  </a:lnTo>
                  <a:lnTo>
                    <a:pt x="841883" y="979805"/>
                  </a:lnTo>
                  <a:lnTo>
                    <a:pt x="97536" y="979805"/>
                  </a:lnTo>
                  <a:lnTo>
                    <a:pt x="59573" y="972137"/>
                  </a:lnTo>
                  <a:lnTo>
                    <a:pt x="28570" y="951230"/>
                  </a:lnTo>
                  <a:lnTo>
                    <a:pt x="7665" y="920226"/>
                  </a:lnTo>
                  <a:lnTo>
                    <a:pt x="0" y="882269"/>
                  </a:lnTo>
                  <a:lnTo>
                    <a:pt x="0" y="638428"/>
                  </a:lnTo>
                  <a:lnTo>
                    <a:pt x="0" y="49212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4513" y="2203336"/>
            <a:ext cx="11029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Методология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Шкал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ы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92604" y="1129436"/>
            <a:ext cx="2390140" cy="1003300"/>
            <a:chOff x="4695444" y="608088"/>
            <a:chExt cx="2390140" cy="10033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444" y="608088"/>
              <a:ext cx="2389631" cy="10027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696455"/>
              <a:ext cx="1874519" cy="752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1097153" y="777239"/>
                  </a:moveTo>
                  <a:lnTo>
                    <a:pt x="595376" y="777239"/>
                  </a:lnTo>
                  <a:lnTo>
                    <a:pt x="0" y="881126"/>
                  </a:lnTo>
                  <a:lnTo>
                    <a:pt x="1097153" y="777239"/>
                  </a:lnTo>
                  <a:close/>
                </a:path>
                <a:path w="2268220" h="881380">
                  <a:moveTo>
                    <a:pt x="2138426" y="0"/>
                  </a:moveTo>
                  <a:lnTo>
                    <a:pt x="390398" y="0"/>
                  </a:lnTo>
                  <a:lnTo>
                    <a:pt x="339992" y="10185"/>
                  </a:lnTo>
                  <a:lnTo>
                    <a:pt x="298815" y="37957"/>
                  </a:lnTo>
                  <a:lnTo>
                    <a:pt x="271043" y="79134"/>
                  </a:lnTo>
                  <a:lnTo>
                    <a:pt x="260858" y="129539"/>
                  </a:lnTo>
                  <a:lnTo>
                    <a:pt x="260858" y="647700"/>
                  </a:lnTo>
                  <a:lnTo>
                    <a:pt x="271043" y="698105"/>
                  </a:lnTo>
                  <a:lnTo>
                    <a:pt x="298815" y="739282"/>
                  </a:lnTo>
                  <a:lnTo>
                    <a:pt x="339992" y="767054"/>
                  </a:lnTo>
                  <a:lnTo>
                    <a:pt x="390398" y="777239"/>
                  </a:lnTo>
                  <a:lnTo>
                    <a:pt x="2138426" y="777239"/>
                  </a:lnTo>
                  <a:lnTo>
                    <a:pt x="2188831" y="767054"/>
                  </a:lnTo>
                  <a:lnTo>
                    <a:pt x="2230008" y="739282"/>
                  </a:lnTo>
                  <a:lnTo>
                    <a:pt x="2257780" y="698105"/>
                  </a:lnTo>
                  <a:lnTo>
                    <a:pt x="2267966" y="647700"/>
                  </a:lnTo>
                  <a:lnTo>
                    <a:pt x="2267966" y="129539"/>
                  </a:lnTo>
                  <a:lnTo>
                    <a:pt x="2257780" y="79134"/>
                  </a:lnTo>
                  <a:lnTo>
                    <a:pt x="2230008" y="37957"/>
                  </a:lnTo>
                  <a:lnTo>
                    <a:pt x="2188831" y="10185"/>
                  </a:lnTo>
                  <a:lnTo>
                    <a:pt x="21384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260858" y="129539"/>
                  </a:moveTo>
                  <a:lnTo>
                    <a:pt x="271043" y="79134"/>
                  </a:lnTo>
                  <a:lnTo>
                    <a:pt x="298815" y="37957"/>
                  </a:lnTo>
                  <a:lnTo>
                    <a:pt x="339992" y="10185"/>
                  </a:lnTo>
                  <a:lnTo>
                    <a:pt x="390398" y="0"/>
                  </a:lnTo>
                  <a:lnTo>
                    <a:pt x="595376" y="0"/>
                  </a:lnTo>
                  <a:lnTo>
                    <a:pt x="1097153" y="0"/>
                  </a:lnTo>
                  <a:lnTo>
                    <a:pt x="2138426" y="0"/>
                  </a:lnTo>
                  <a:lnTo>
                    <a:pt x="2188831" y="10185"/>
                  </a:lnTo>
                  <a:lnTo>
                    <a:pt x="2230008" y="37957"/>
                  </a:lnTo>
                  <a:lnTo>
                    <a:pt x="2257780" y="79134"/>
                  </a:lnTo>
                  <a:lnTo>
                    <a:pt x="2267966" y="129539"/>
                  </a:lnTo>
                  <a:lnTo>
                    <a:pt x="2267966" y="453389"/>
                  </a:lnTo>
                  <a:lnTo>
                    <a:pt x="2267966" y="647700"/>
                  </a:lnTo>
                  <a:lnTo>
                    <a:pt x="2257780" y="698105"/>
                  </a:lnTo>
                  <a:lnTo>
                    <a:pt x="2230008" y="739282"/>
                  </a:lnTo>
                  <a:lnTo>
                    <a:pt x="2188831" y="767054"/>
                  </a:lnTo>
                  <a:lnTo>
                    <a:pt x="2138426" y="777239"/>
                  </a:lnTo>
                  <a:lnTo>
                    <a:pt x="1097153" y="777239"/>
                  </a:lnTo>
                  <a:lnTo>
                    <a:pt x="0" y="881126"/>
                  </a:lnTo>
                  <a:lnTo>
                    <a:pt x="595376" y="777239"/>
                  </a:lnTo>
                  <a:lnTo>
                    <a:pt x="390398" y="777239"/>
                  </a:lnTo>
                  <a:lnTo>
                    <a:pt x="339992" y="767054"/>
                  </a:lnTo>
                  <a:lnTo>
                    <a:pt x="298815" y="739282"/>
                  </a:lnTo>
                  <a:lnTo>
                    <a:pt x="271043" y="698105"/>
                  </a:lnTo>
                  <a:lnTo>
                    <a:pt x="260858" y="647700"/>
                  </a:lnTo>
                  <a:lnTo>
                    <a:pt x="260858" y="453389"/>
                  </a:lnTo>
                  <a:lnTo>
                    <a:pt x="260858" y="129539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614550" y="1258201"/>
            <a:ext cx="166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Реестр</a:t>
            </a:r>
            <a:r>
              <a:rPr sz="900" spc="-4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рисков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Категории,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иерархия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Опросные</a:t>
            </a:r>
            <a:r>
              <a:rPr sz="900" spc="-4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листы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Шабл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оны,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иповые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списки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71239" y="3488576"/>
            <a:ext cx="2146300" cy="1130935"/>
            <a:chOff x="5974079" y="2967227"/>
            <a:chExt cx="2146300" cy="1130935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2967227"/>
              <a:ext cx="2129028" cy="11308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79" y="3355847"/>
              <a:ext cx="1737360" cy="6157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0" y="361188"/>
                  </a:moveTo>
                  <a:lnTo>
                    <a:pt x="10185" y="310782"/>
                  </a:lnTo>
                  <a:lnTo>
                    <a:pt x="37957" y="269605"/>
                  </a:lnTo>
                  <a:lnTo>
                    <a:pt x="79134" y="241833"/>
                  </a:lnTo>
                  <a:lnTo>
                    <a:pt x="129539" y="231647"/>
                  </a:lnTo>
                  <a:lnTo>
                    <a:pt x="334517" y="231647"/>
                  </a:lnTo>
                  <a:lnTo>
                    <a:pt x="9905" y="0"/>
                  </a:lnTo>
                  <a:lnTo>
                    <a:pt x="836294" y="231647"/>
                  </a:lnTo>
                  <a:lnTo>
                    <a:pt x="1877567" y="231647"/>
                  </a:lnTo>
                  <a:lnTo>
                    <a:pt x="1927973" y="241833"/>
                  </a:lnTo>
                  <a:lnTo>
                    <a:pt x="1969150" y="269605"/>
                  </a:lnTo>
                  <a:lnTo>
                    <a:pt x="1996922" y="310782"/>
                  </a:lnTo>
                  <a:lnTo>
                    <a:pt x="2007108" y="361188"/>
                  </a:lnTo>
                  <a:lnTo>
                    <a:pt x="2007108" y="555497"/>
                  </a:lnTo>
                  <a:lnTo>
                    <a:pt x="2007108" y="879347"/>
                  </a:lnTo>
                  <a:lnTo>
                    <a:pt x="1996922" y="929769"/>
                  </a:lnTo>
                  <a:lnTo>
                    <a:pt x="1969150" y="970945"/>
                  </a:lnTo>
                  <a:lnTo>
                    <a:pt x="1927973" y="998707"/>
                  </a:lnTo>
                  <a:lnTo>
                    <a:pt x="1877567" y="1008888"/>
                  </a:lnTo>
                  <a:lnTo>
                    <a:pt x="836294" y="1008888"/>
                  </a:lnTo>
                  <a:lnTo>
                    <a:pt x="334517" y="1008888"/>
                  </a:lnTo>
                  <a:lnTo>
                    <a:pt x="129539" y="1008888"/>
                  </a:lnTo>
                  <a:lnTo>
                    <a:pt x="79134" y="998707"/>
                  </a:lnTo>
                  <a:lnTo>
                    <a:pt x="37957" y="970945"/>
                  </a:lnTo>
                  <a:lnTo>
                    <a:pt x="10185" y="929769"/>
                  </a:lnTo>
                  <a:lnTo>
                    <a:pt x="0" y="879347"/>
                  </a:lnTo>
                  <a:lnTo>
                    <a:pt x="0" y="555497"/>
                  </a:lnTo>
                  <a:lnTo>
                    <a:pt x="0" y="361188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649726" y="3918470"/>
            <a:ext cx="15271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Кач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Ко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ич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Ранж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ован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иск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79199" y="4259709"/>
            <a:ext cx="2178050" cy="1346200"/>
            <a:chOff x="1082039" y="3738361"/>
            <a:chExt cx="2178050" cy="134620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7" y="3738361"/>
              <a:ext cx="2159508" cy="13335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039" y="4192522"/>
              <a:ext cx="1107960" cy="89154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1092708" y="433959"/>
                  </a:moveTo>
                  <a:lnTo>
                    <a:pt x="129540" y="433959"/>
                  </a:lnTo>
                  <a:lnTo>
                    <a:pt x="79118" y="444139"/>
                  </a:lnTo>
                  <a:lnTo>
                    <a:pt x="37942" y="471901"/>
                  </a:lnTo>
                  <a:lnTo>
                    <a:pt x="10180" y="513077"/>
                  </a:lnTo>
                  <a:lnTo>
                    <a:pt x="0" y="563499"/>
                  </a:lnTo>
                  <a:lnTo>
                    <a:pt x="0" y="1081659"/>
                  </a:lnTo>
                  <a:lnTo>
                    <a:pt x="10180" y="1132080"/>
                  </a:lnTo>
                  <a:lnTo>
                    <a:pt x="37942" y="1173256"/>
                  </a:lnTo>
                  <a:lnTo>
                    <a:pt x="79118" y="1201018"/>
                  </a:lnTo>
                  <a:lnTo>
                    <a:pt x="129540" y="1211199"/>
                  </a:lnTo>
                  <a:lnTo>
                    <a:pt x="1092708" y="1211199"/>
                  </a:lnTo>
                  <a:lnTo>
                    <a:pt x="1143113" y="1201018"/>
                  </a:lnTo>
                  <a:lnTo>
                    <a:pt x="1184290" y="1173256"/>
                  </a:lnTo>
                  <a:lnTo>
                    <a:pt x="1212062" y="1132080"/>
                  </a:lnTo>
                  <a:lnTo>
                    <a:pt x="1222248" y="1081659"/>
                  </a:lnTo>
                  <a:lnTo>
                    <a:pt x="1222248" y="757809"/>
                  </a:lnTo>
                  <a:lnTo>
                    <a:pt x="1431537" y="563499"/>
                  </a:lnTo>
                  <a:lnTo>
                    <a:pt x="1222248" y="563499"/>
                  </a:lnTo>
                  <a:lnTo>
                    <a:pt x="1212062" y="513077"/>
                  </a:lnTo>
                  <a:lnTo>
                    <a:pt x="1184290" y="471901"/>
                  </a:lnTo>
                  <a:lnTo>
                    <a:pt x="1143113" y="444139"/>
                  </a:lnTo>
                  <a:lnTo>
                    <a:pt x="1092708" y="433959"/>
                  </a:lnTo>
                  <a:close/>
                </a:path>
                <a:path w="2038985" h="1211579">
                  <a:moveTo>
                    <a:pt x="2038477" y="0"/>
                  </a:moveTo>
                  <a:lnTo>
                    <a:pt x="1222248" y="563499"/>
                  </a:lnTo>
                  <a:lnTo>
                    <a:pt x="1431537" y="563499"/>
                  </a:lnTo>
                  <a:lnTo>
                    <a:pt x="20384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0" y="563499"/>
                  </a:moveTo>
                  <a:lnTo>
                    <a:pt x="10180" y="513077"/>
                  </a:lnTo>
                  <a:lnTo>
                    <a:pt x="37942" y="471901"/>
                  </a:lnTo>
                  <a:lnTo>
                    <a:pt x="79118" y="444139"/>
                  </a:lnTo>
                  <a:lnTo>
                    <a:pt x="129540" y="433959"/>
                  </a:lnTo>
                  <a:lnTo>
                    <a:pt x="712978" y="433959"/>
                  </a:lnTo>
                  <a:lnTo>
                    <a:pt x="1018540" y="433959"/>
                  </a:lnTo>
                  <a:lnTo>
                    <a:pt x="1092708" y="433959"/>
                  </a:lnTo>
                  <a:lnTo>
                    <a:pt x="1143113" y="444139"/>
                  </a:lnTo>
                  <a:lnTo>
                    <a:pt x="1184290" y="471901"/>
                  </a:lnTo>
                  <a:lnTo>
                    <a:pt x="1212062" y="513077"/>
                  </a:lnTo>
                  <a:lnTo>
                    <a:pt x="1222248" y="563499"/>
                  </a:lnTo>
                  <a:lnTo>
                    <a:pt x="2038477" y="0"/>
                  </a:lnTo>
                  <a:lnTo>
                    <a:pt x="1222248" y="757809"/>
                  </a:lnTo>
                  <a:lnTo>
                    <a:pt x="1222248" y="1081659"/>
                  </a:lnTo>
                  <a:lnTo>
                    <a:pt x="1212062" y="1132080"/>
                  </a:lnTo>
                  <a:lnTo>
                    <a:pt x="1184290" y="1173256"/>
                  </a:lnTo>
                  <a:lnTo>
                    <a:pt x="1143113" y="1201018"/>
                  </a:lnTo>
                  <a:lnTo>
                    <a:pt x="1092708" y="1211199"/>
                  </a:lnTo>
                  <a:lnTo>
                    <a:pt x="1018540" y="1211199"/>
                  </a:lnTo>
                  <a:lnTo>
                    <a:pt x="712978" y="1211199"/>
                  </a:lnTo>
                  <a:lnTo>
                    <a:pt x="129540" y="1211199"/>
                  </a:lnTo>
                  <a:lnTo>
                    <a:pt x="79118" y="1201018"/>
                  </a:lnTo>
                  <a:lnTo>
                    <a:pt x="37942" y="1173256"/>
                  </a:lnTo>
                  <a:lnTo>
                    <a:pt x="10180" y="1132080"/>
                  </a:lnTo>
                  <a:lnTo>
                    <a:pt x="0" y="1081659"/>
                  </a:lnTo>
                  <a:lnTo>
                    <a:pt x="0" y="757809"/>
                  </a:lnTo>
                  <a:lnTo>
                    <a:pt x="0" y="563499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57635" y="4755427"/>
            <a:ext cx="8991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Уклонение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Передача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Снижение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Принятие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Эскалация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056639" y="4465458"/>
            <a:ext cx="2277110" cy="1117600"/>
            <a:chOff x="3459479" y="3944110"/>
            <a:chExt cx="2277110" cy="1117600"/>
          </a:xfrm>
        </p:grpSpPr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7767" y="3944110"/>
              <a:ext cx="2258567" cy="11171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9" y="4319016"/>
              <a:ext cx="2177796" cy="61570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2007107" y="217652"/>
                  </a:moveTo>
                  <a:lnTo>
                    <a:pt x="129539" y="217652"/>
                  </a:lnTo>
                  <a:lnTo>
                    <a:pt x="79134" y="227833"/>
                  </a:lnTo>
                  <a:lnTo>
                    <a:pt x="37957" y="255595"/>
                  </a:lnTo>
                  <a:lnTo>
                    <a:pt x="10185" y="296771"/>
                  </a:lnTo>
                  <a:lnTo>
                    <a:pt x="0" y="347192"/>
                  </a:lnTo>
                  <a:lnTo>
                    <a:pt x="0" y="865352"/>
                  </a:lnTo>
                  <a:lnTo>
                    <a:pt x="10185" y="915773"/>
                  </a:lnTo>
                  <a:lnTo>
                    <a:pt x="37957" y="956949"/>
                  </a:lnTo>
                  <a:lnTo>
                    <a:pt x="79134" y="984712"/>
                  </a:lnTo>
                  <a:lnTo>
                    <a:pt x="129539" y="994892"/>
                  </a:lnTo>
                  <a:lnTo>
                    <a:pt x="2007107" y="994892"/>
                  </a:lnTo>
                  <a:lnTo>
                    <a:pt x="2057513" y="984712"/>
                  </a:lnTo>
                  <a:lnTo>
                    <a:pt x="2098690" y="956949"/>
                  </a:lnTo>
                  <a:lnTo>
                    <a:pt x="2126462" y="915773"/>
                  </a:lnTo>
                  <a:lnTo>
                    <a:pt x="2136647" y="865352"/>
                  </a:lnTo>
                  <a:lnTo>
                    <a:pt x="2136647" y="347192"/>
                  </a:lnTo>
                  <a:lnTo>
                    <a:pt x="2126462" y="296771"/>
                  </a:lnTo>
                  <a:lnTo>
                    <a:pt x="2098690" y="255595"/>
                  </a:lnTo>
                  <a:lnTo>
                    <a:pt x="2057513" y="227833"/>
                  </a:lnTo>
                  <a:lnTo>
                    <a:pt x="2007107" y="217652"/>
                  </a:lnTo>
                  <a:close/>
                </a:path>
                <a:path w="2136775" h="995045">
                  <a:moveTo>
                    <a:pt x="560196" y="0"/>
                  </a:moveTo>
                  <a:lnTo>
                    <a:pt x="356107" y="217652"/>
                  </a:lnTo>
                  <a:lnTo>
                    <a:pt x="890269" y="217652"/>
                  </a:lnTo>
                  <a:lnTo>
                    <a:pt x="5601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0" y="347192"/>
                  </a:moveTo>
                  <a:lnTo>
                    <a:pt x="10185" y="296771"/>
                  </a:lnTo>
                  <a:lnTo>
                    <a:pt x="37957" y="255595"/>
                  </a:lnTo>
                  <a:lnTo>
                    <a:pt x="79134" y="227833"/>
                  </a:lnTo>
                  <a:lnTo>
                    <a:pt x="129539" y="217652"/>
                  </a:lnTo>
                  <a:lnTo>
                    <a:pt x="356107" y="217652"/>
                  </a:lnTo>
                  <a:lnTo>
                    <a:pt x="560196" y="0"/>
                  </a:lnTo>
                  <a:lnTo>
                    <a:pt x="890269" y="217652"/>
                  </a:lnTo>
                  <a:lnTo>
                    <a:pt x="2007107" y="217652"/>
                  </a:lnTo>
                  <a:lnTo>
                    <a:pt x="2057513" y="227833"/>
                  </a:lnTo>
                  <a:lnTo>
                    <a:pt x="2098690" y="255595"/>
                  </a:lnTo>
                  <a:lnTo>
                    <a:pt x="2126462" y="296771"/>
                  </a:lnTo>
                  <a:lnTo>
                    <a:pt x="2136647" y="347192"/>
                  </a:lnTo>
                  <a:lnTo>
                    <a:pt x="2136647" y="541502"/>
                  </a:lnTo>
                  <a:lnTo>
                    <a:pt x="2136647" y="865352"/>
                  </a:lnTo>
                  <a:lnTo>
                    <a:pt x="2126462" y="915773"/>
                  </a:lnTo>
                  <a:lnTo>
                    <a:pt x="2098690" y="956949"/>
                  </a:lnTo>
                  <a:lnTo>
                    <a:pt x="2057513" y="984712"/>
                  </a:lnTo>
                  <a:lnTo>
                    <a:pt x="2007107" y="994892"/>
                  </a:lnTo>
                  <a:lnTo>
                    <a:pt x="890269" y="994892"/>
                  </a:lnTo>
                  <a:lnTo>
                    <a:pt x="356107" y="994892"/>
                  </a:lnTo>
                  <a:lnTo>
                    <a:pt x="129539" y="994892"/>
                  </a:lnTo>
                  <a:lnTo>
                    <a:pt x="79134" y="984712"/>
                  </a:lnTo>
                  <a:lnTo>
                    <a:pt x="37957" y="956949"/>
                  </a:lnTo>
                  <a:lnTo>
                    <a:pt x="10185" y="915773"/>
                  </a:lnTo>
                  <a:lnTo>
                    <a:pt x="0" y="865352"/>
                  </a:lnTo>
                  <a:lnTo>
                    <a:pt x="0" y="541502"/>
                  </a:lnTo>
                  <a:lnTo>
                    <a:pt x="0" y="347192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135381" y="4881613"/>
            <a:ext cx="19665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за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Корректировки</a:t>
            </a:r>
            <a:r>
              <a:rPr sz="900" spc="-3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плана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Оценка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стоимости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реагирования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4" name="object 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44936" y="5258937"/>
            <a:ext cx="1599062" cy="1599062"/>
          </a:xfrm>
          <a:prstGeom prst="rect">
            <a:avLst/>
          </a:prstGeom>
        </p:spPr>
      </p:pic>
      <p:sp>
        <p:nvSpPr>
          <p:cNvPr id="57" name="Номер слайда 5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23</a:t>
            </a:fld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84958" y="211992"/>
            <a:ext cx="82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ЭТАПЫ </a:t>
            </a:r>
            <a:r>
              <a:rPr lang="ru-RU" sz="32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УПРАВЛЕНИЯ </a:t>
            </a:r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РИСКАМИ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875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761" y="533400"/>
            <a:ext cx="777603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К О Л И Ч Е С Т В Е Н Н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Ы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Й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А </a:t>
            </a: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Н А Л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З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И С К О В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162800" cy="4055364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54611"/>
            <a:ext cx="882637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Н С Т Р У М Е Н Т Ы  К О Л И Ч Е С Т В Е Н Н О </a:t>
            </a:r>
            <a:r>
              <a:rPr sz="20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Г </a:t>
            </a:r>
            <a:r>
              <a:rPr sz="20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О</a:t>
            </a:r>
            <a:r>
              <a:rPr lang="ru-RU" sz="20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А Н А Л И З </a:t>
            </a:r>
            <a:r>
              <a:rPr sz="20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А </a:t>
            </a:r>
            <a:r>
              <a:rPr lang="ru-RU" sz="20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</a:t>
            </a:r>
            <a:r>
              <a:rPr sz="20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С К О В</a:t>
            </a:r>
            <a:endParaRPr sz="20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91" y="3012768"/>
            <a:ext cx="329057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Анализ</a:t>
            </a:r>
            <a:r>
              <a:rPr spc="-25" dirty="0"/>
              <a:t> </a:t>
            </a:r>
            <a:r>
              <a:rPr spc="-5" dirty="0"/>
              <a:t>чувствительности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6532" y="1812898"/>
            <a:ext cx="41611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метод, определяющий</a:t>
            </a:r>
            <a:r>
              <a:rPr sz="1200" spc="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влияние</a:t>
            </a:r>
            <a:r>
              <a:rPr sz="1200" spc="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изменения</a:t>
            </a:r>
            <a:r>
              <a:rPr sz="1200" spc="-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одного</a:t>
            </a:r>
            <a:r>
              <a:rPr sz="1200" spc="-3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из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7686" y="1812898"/>
            <a:ext cx="33540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факторов</a:t>
            </a:r>
            <a:r>
              <a:rPr sz="1200" spc="-3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риска</a:t>
            </a:r>
            <a:r>
              <a:rPr sz="1200" spc="-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на</a:t>
            </a:r>
            <a:r>
              <a:rPr sz="1200" spc="-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показатели</a:t>
            </a:r>
            <a:r>
              <a:rPr sz="1200" spc="-2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проекта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091" y="2555654"/>
            <a:ext cx="217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2B3D4F"/>
                </a:solidFill>
                <a:latin typeface="Segoe Print"/>
                <a:cs typeface="Segoe Print"/>
              </a:rPr>
              <a:t>Сценарный</a:t>
            </a:r>
            <a:r>
              <a:rPr b="1" spc="-4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b="1" spc="-5" dirty="0">
                <a:solidFill>
                  <a:srgbClr val="2B3D4F"/>
                </a:solidFill>
                <a:latin typeface="Segoe Print"/>
                <a:cs typeface="Segoe Print"/>
              </a:rPr>
              <a:t>анализ</a:t>
            </a:r>
            <a:endParaRPr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092" y="2932082"/>
            <a:ext cx="7259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реалистичное</a:t>
            </a:r>
            <a:r>
              <a:rPr sz="1200" spc="-2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описание возможной</a:t>
            </a:r>
            <a:r>
              <a:rPr sz="1200" spc="-3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ситуации</a:t>
            </a:r>
            <a:r>
              <a:rPr sz="1200" spc="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в</a:t>
            </a:r>
            <a:r>
              <a:rPr sz="1200" spc="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будущем,</a:t>
            </a:r>
            <a:r>
              <a:rPr sz="1200" spc="2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основанное</a:t>
            </a:r>
            <a:r>
              <a:rPr sz="1200" spc="-3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на</a:t>
            </a:r>
            <a:r>
              <a:rPr sz="1200" spc="-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предположении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об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090" y="3152998"/>
            <a:ext cx="7967980" cy="19242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spcBef>
                <a:spcPts val="765"/>
              </a:spcBef>
            </a:pP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изменении</a:t>
            </a:r>
            <a:r>
              <a:rPr sz="1200" spc="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ряда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значимых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факторов,</a:t>
            </a:r>
            <a:r>
              <a:rPr sz="1200" spc="-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а</a:t>
            </a:r>
            <a:r>
              <a:rPr sz="1200" spc="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также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учитывающее</a:t>
            </a:r>
            <a:r>
              <a:rPr sz="1200" spc="2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взаимозависимость</a:t>
            </a:r>
            <a:r>
              <a:rPr sz="1200" spc="1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spc="-5" dirty="0">
                <a:solidFill>
                  <a:srgbClr val="2B3D4F"/>
                </a:solidFill>
                <a:latin typeface="Segoe Print"/>
                <a:cs typeface="Segoe Print"/>
              </a:rPr>
              <a:t>этих</a:t>
            </a:r>
            <a:r>
              <a:rPr sz="1200" spc="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B3D4F"/>
                </a:solidFill>
                <a:latin typeface="Segoe Print"/>
                <a:cs typeface="Segoe Print"/>
              </a:rPr>
              <a:t>факторов</a:t>
            </a:r>
            <a:endParaRPr sz="1200">
              <a:latin typeface="Segoe Print"/>
              <a:cs typeface="Segoe Print"/>
            </a:endParaRPr>
          </a:p>
          <a:p>
            <a:pPr marL="12700" marR="4266565">
              <a:lnSpc>
                <a:spcPts val="3240"/>
              </a:lnSpc>
              <a:spcBef>
                <a:spcPts val="15"/>
              </a:spcBef>
            </a:pPr>
            <a:endParaRPr lang="ru-RU" b="1" smtClean="0">
              <a:solidFill>
                <a:srgbClr val="2B3D4F"/>
              </a:solidFill>
              <a:latin typeface="Segoe Print"/>
              <a:cs typeface="Segoe Print"/>
            </a:endParaRPr>
          </a:p>
          <a:p>
            <a:pPr marL="12700" marR="4266565">
              <a:lnSpc>
                <a:spcPts val="3240"/>
              </a:lnSpc>
              <a:spcBef>
                <a:spcPts val="15"/>
              </a:spcBef>
            </a:pPr>
            <a:r>
              <a:rPr b="1" smtClean="0">
                <a:solidFill>
                  <a:srgbClr val="2B3D4F"/>
                </a:solidFill>
                <a:latin typeface="Segoe Print"/>
                <a:cs typeface="Segoe Print"/>
              </a:rPr>
              <a:t>Деревья </a:t>
            </a:r>
            <a:r>
              <a:rPr b="1" spc="-5">
                <a:solidFill>
                  <a:srgbClr val="2B3D4F"/>
                </a:solidFill>
                <a:latin typeface="Segoe Print"/>
                <a:cs typeface="Segoe Print"/>
              </a:rPr>
              <a:t>решений </a:t>
            </a:r>
            <a:r>
              <a:rPr b="1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endParaRPr lang="ru-RU" b="1" smtClean="0">
              <a:solidFill>
                <a:srgbClr val="2B3D4F"/>
              </a:solidFill>
              <a:latin typeface="Segoe Print"/>
              <a:cs typeface="Segoe Print"/>
            </a:endParaRPr>
          </a:p>
          <a:p>
            <a:pPr marL="12700" marR="4266565">
              <a:lnSpc>
                <a:spcPts val="3240"/>
              </a:lnSpc>
              <a:spcBef>
                <a:spcPts val="15"/>
              </a:spcBef>
            </a:pPr>
            <a:endParaRPr lang="ru-RU" b="1">
              <a:solidFill>
                <a:srgbClr val="2B3D4F"/>
              </a:solidFill>
              <a:latin typeface="Segoe Print"/>
              <a:cs typeface="Segoe Print"/>
            </a:endParaRPr>
          </a:p>
          <a:p>
            <a:pPr marL="12700" marR="4266565">
              <a:lnSpc>
                <a:spcPts val="3240"/>
              </a:lnSpc>
              <a:spcBef>
                <a:spcPts val="15"/>
              </a:spcBef>
            </a:pPr>
            <a:r>
              <a:rPr b="1" smtClean="0">
                <a:solidFill>
                  <a:srgbClr val="2B3D4F"/>
                </a:solidFill>
                <a:latin typeface="Segoe Print"/>
                <a:cs typeface="Segoe Print"/>
              </a:rPr>
              <a:t>Имитационное</a:t>
            </a:r>
            <a:r>
              <a:rPr b="1" spc="-70" smtClean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b="1" spc="-5" dirty="0">
                <a:solidFill>
                  <a:srgbClr val="2B3D4F"/>
                </a:solidFill>
                <a:latin typeface="Segoe Print"/>
                <a:cs typeface="Segoe Print"/>
              </a:rPr>
              <a:t>моделирование</a:t>
            </a:r>
            <a:endParaRPr>
              <a:latin typeface="Segoe Print"/>
              <a:cs typeface="Segoe Print"/>
            </a:endParaRPr>
          </a:p>
        </p:txBody>
      </p:sp>
      <p:pic>
        <p:nvPicPr>
          <p:cNvPr id="10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11" name="object 3"/>
          <p:cNvSpPr txBox="1">
            <a:spLocks/>
          </p:cNvSpPr>
          <p:nvPr/>
        </p:nvSpPr>
        <p:spPr>
          <a:xfrm>
            <a:off x="374091" y="1366318"/>
            <a:ext cx="72599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b="1" spc="-5">
                <a:solidFill>
                  <a:srgbClr val="2B3D4F"/>
                </a:solidFill>
                <a:latin typeface="Segoe Print"/>
                <a:ea typeface="+mn-ea"/>
                <a:cs typeface="Segoe Print"/>
              </a:rPr>
              <a:t>Анализ чувствительности</a:t>
            </a:r>
            <a:endParaRPr lang="ru-RU" sz="1800" b="1" spc="-5" dirty="0">
              <a:solidFill>
                <a:srgbClr val="2B3D4F"/>
              </a:solidFill>
              <a:latin typeface="Segoe Print"/>
              <a:ea typeface="+mn-ea"/>
              <a:cs typeface="Segoe Prin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63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757" y="137698"/>
            <a:ext cx="87282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>
                <a:solidFill>
                  <a:srgbClr val="185F9D"/>
                </a:solidFill>
                <a:latin typeface="Calibri"/>
                <a:cs typeface="Calibri"/>
              </a:rPr>
              <a:t>Оценка</a:t>
            </a:r>
            <a:r>
              <a:rPr sz="3200" b="1" spc="-8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smtClean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r>
              <a:rPr lang="ru-RU" sz="3200" b="1" spc="-10" smtClean="0">
                <a:solidFill>
                  <a:srgbClr val="185F9D"/>
                </a:solidFill>
                <a:latin typeface="Calibri"/>
                <a:cs typeface="Calibri"/>
              </a:rPr>
              <a:t>. Анализ чувствительности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4226" y="1002854"/>
            <a:ext cx="8830310" cy="1341120"/>
            <a:chOff x="204226" y="1002854"/>
            <a:chExt cx="8830310" cy="1341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226" y="1002854"/>
              <a:ext cx="8830035" cy="13409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546" y="1124711"/>
              <a:ext cx="8209280" cy="1008380"/>
            </a:xfrm>
            <a:custGeom>
              <a:avLst/>
              <a:gdLst/>
              <a:ahLst/>
              <a:cxnLst/>
              <a:rect l="l" t="t" r="r" b="b"/>
              <a:pathLst>
                <a:path w="8209280" h="1008380">
                  <a:moveTo>
                    <a:pt x="8188401" y="0"/>
                  </a:moveTo>
                  <a:lnTo>
                    <a:pt x="20523" y="0"/>
                  </a:lnTo>
                  <a:lnTo>
                    <a:pt x="12537" y="1625"/>
                  </a:lnTo>
                  <a:lnTo>
                    <a:pt x="6013" y="6048"/>
                  </a:lnTo>
                  <a:lnTo>
                    <a:pt x="1613" y="12590"/>
                  </a:lnTo>
                  <a:lnTo>
                    <a:pt x="0" y="20574"/>
                  </a:lnTo>
                  <a:lnTo>
                    <a:pt x="0" y="987678"/>
                  </a:lnTo>
                  <a:lnTo>
                    <a:pt x="1613" y="995642"/>
                  </a:lnTo>
                  <a:lnTo>
                    <a:pt x="6013" y="1002141"/>
                  </a:lnTo>
                  <a:lnTo>
                    <a:pt x="12537" y="1006520"/>
                  </a:lnTo>
                  <a:lnTo>
                    <a:pt x="20523" y="1008126"/>
                  </a:lnTo>
                  <a:lnTo>
                    <a:pt x="8188401" y="1008126"/>
                  </a:lnTo>
                  <a:lnTo>
                    <a:pt x="8196384" y="1006520"/>
                  </a:lnTo>
                  <a:lnTo>
                    <a:pt x="8202926" y="1002141"/>
                  </a:lnTo>
                  <a:lnTo>
                    <a:pt x="8207349" y="995642"/>
                  </a:lnTo>
                  <a:lnTo>
                    <a:pt x="8208975" y="987678"/>
                  </a:lnTo>
                  <a:lnTo>
                    <a:pt x="8208975" y="20574"/>
                  </a:lnTo>
                  <a:lnTo>
                    <a:pt x="8207349" y="12590"/>
                  </a:lnTo>
                  <a:lnTo>
                    <a:pt x="8202926" y="6048"/>
                  </a:lnTo>
                  <a:lnTo>
                    <a:pt x="8196384" y="1625"/>
                  </a:lnTo>
                  <a:lnTo>
                    <a:pt x="818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0473" y="1148588"/>
            <a:ext cx="7837170" cy="235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Оценка рисков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измерение идентифицированных рисков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ранжирование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их по значимости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осуществления дальнейших действий,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частности для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подготовки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плана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реагирования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риски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5"/>
              </a:spcBef>
            </a:pPr>
            <a:r>
              <a:rPr sz="2400" u="heavy" spc="-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Метрики</a:t>
            </a:r>
            <a:r>
              <a:rPr sz="2400" u="heavy" spc="-60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риска:</a:t>
            </a:r>
            <a:endParaRPr sz="2400">
              <a:latin typeface="Calibri"/>
              <a:cs typeface="Calibri"/>
            </a:endParaRPr>
          </a:p>
          <a:p>
            <a:pPr marL="621030" indent="-249554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621665" algn="l"/>
              </a:tabLst>
            </a:pPr>
            <a:r>
              <a:rPr sz="2000" spc="-5" dirty="0">
                <a:solidFill>
                  <a:srgbClr val="185F9D"/>
                </a:solidFill>
                <a:latin typeface="Calibri"/>
                <a:cs typeface="Calibri"/>
              </a:rPr>
              <a:t>Степень</a:t>
            </a:r>
            <a:r>
              <a:rPr sz="2000" spc="-5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5F9D"/>
                </a:solidFill>
                <a:latin typeface="Calibri"/>
                <a:cs typeface="Calibri"/>
              </a:rPr>
              <a:t>влияния(I)</a:t>
            </a:r>
            <a:endParaRPr sz="2000">
              <a:latin typeface="Calibri"/>
              <a:cs typeface="Calibri"/>
            </a:endParaRPr>
          </a:p>
          <a:p>
            <a:pPr marL="621030" indent="-249554">
              <a:lnSpc>
                <a:spcPct val="100000"/>
              </a:lnSpc>
              <a:buAutoNum type="arabicPeriod"/>
              <a:tabLst>
                <a:tab pos="621665" algn="l"/>
              </a:tabLst>
            </a:pPr>
            <a:r>
              <a:rPr sz="2000" dirty="0">
                <a:solidFill>
                  <a:srgbClr val="185F9D"/>
                </a:solidFill>
                <a:latin typeface="Calibri"/>
                <a:cs typeface="Calibri"/>
              </a:rPr>
              <a:t>Вероятность</a:t>
            </a:r>
            <a:r>
              <a:rPr sz="2000" spc="-4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5F9D"/>
                </a:solidFill>
                <a:latin typeface="Calibri"/>
                <a:cs typeface="Calibri"/>
              </a:rPr>
              <a:t>возникновения</a:t>
            </a:r>
            <a:r>
              <a:rPr sz="2000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5F9D"/>
                </a:solidFill>
                <a:latin typeface="Calibri"/>
                <a:cs typeface="Calibri"/>
              </a:rPr>
              <a:t>(Р)</a:t>
            </a:r>
            <a:endParaRPr sz="2000">
              <a:latin typeface="Calibri"/>
              <a:cs typeface="Calibri"/>
            </a:endParaRPr>
          </a:p>
          <a:p>
            <a:pPr marL="4549775">
              <a:lnSpc>
                <a:spcPct val="100000"/>
              </a:lnSpc>
              <a:spcBef>
                <a:spcPts val="260"/>
              </a:spcBef>
            </a:pP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Пример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оценки</a:t>
            </a:r>
            <a:r>
              <a:rPr sz="1600" i="1" spc="-2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влияния</a:t>
            </a:r>
            <a:r>
              <a:rPr sz="1600" i="1" spc="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риска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05205" y="3566667"/>
          <a:ext cx="7344409" cy="290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6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2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Параметры</a:t>
                      </a:r>
                      <a:r>
                        <a:rPr sz="1400" b="1" spc="-6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проекта,</a:t>
                      </a:r>
                      <a:r>
                        <a:rPr sz="1400" b="1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которые</a:t>
                      </a:r>
                      <a:r>
                        <a:rPr sz="1400" b="1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влияет</a:t>
                      </a:r>
                      <a:r>
                        <a:rPr sz="1400" b="1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 marR="95885" indent="100330">
                        <a:lnSpc>
                          <a:spcPct val="114999"/>
                        </a:lnSpc>
                        <a:spcBef>
                          <a:spcPts val="85"/>
                        </a:spcBef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Уровень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ни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b="1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(I)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50800" indent="152400">
                        <a:lnSpc>
                          <a:spcPct val="114999"/>
                        </a:lnSpc>
                        <a:spcBef>
                          <a:spcPts val="85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Числовой 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оэффициент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695"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Сроки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 увеличиваются,</a:t>
                      </a:r>
                      <a:r>
                        <a:rPr sz="11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r>
                        <a:rPr sz="11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 увеличивается,</a:t>
                      </a:r>
                      <a:r>
                        <a:rPr sz="11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изменяется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влияет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481">
                <a:tc>
                  <a:txBody>
                    <a:bodyPr/>
                    <a:lstStyle/>
                    <a:p>
                      <a:pPr marL="1372235" marR="195580" indent="-1137285">
                        <a:lnSpc>
                          <a:spcPct val="1145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Незначительное</a:t>
                      </a:r>
                      <a:r>
                        <a:rPr sz="11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сроков,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незначительное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стоимости, </a:t>
                      </a:r>
                      <a:r>
                        <a:rPr sz="1100" spc="-229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сокращение</a:t>
                      </a:r>
                      <a:r>
                        <a:rPr sz="11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1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едва</a:t>
                      </a:r>
                      <a:r>
                        <a:rPr sz="11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заметно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Очен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низк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pPr marL="1412240" marR="80010" indent="-1291590">
                        <a:lnSpc>
                          <a:spcPct val="1145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1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сроков</a:t>
                      </a:r>
                      <a:r>
                        <a:rPr sz="11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&lt;5%,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 стоимости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&lt;10%,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воздействию</a:t>
                      </a:r>
                      <a:r>
                        <a:rPr sz="11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подвержены </a:t>
                      </a:r>
                      <a:r>
                        <a:rPr sz="1100" spc="-229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незначительные</a:t>
                      </a:r>
                      <a:r>
                        <a:rPr sz="11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Низкое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481">
                <a:tc>
                  <a:txBody>
                    <a:bodyPr/>
                    <a:lstStyle/>
                    <a:p>
                      <a:pPr marL="1083945" marR="188595" indent="-854075">
                        <a:lnSpc>
                          <a:spcPct val="1145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1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сроков</a:t>
                      </a:r>
                      <a:r>
                        <a:rPr sz="11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5-10%, увеличение</a:t>
                      </a:r>
                      <a:r>
                        <a:rPr sz="11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10-20%, воздействию </a:t>
                      </a:r>
                      <a:r>
                        <a:rPr sz="1100" spc="-2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подвержены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значительные</a:t>
                      </a:r>
                      <a:r>
                        <a:rPr sz="11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9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Среднее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pPr marL="1736725" marR="177165" indent="-1518285">
                        <a:lnSpc>
                          <a:spcPct val="1145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1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сроков</a:t>
                      </a:r>
                      <a:r>
                        <a:rPr sz="11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10-20%, увеличение</a:t>
                      </a:r>
                      <a:r>
                        <a:rPr sz="11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r>
                        <a:rPr sz="11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 20-40%, сокращение </a:t>
                      </a:r>
                      <a:r>
                        <a:rPr sz="1100" spc="-2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1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неприемлемо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Высокое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481">
                <a:tc>
                  <a:txBody>
                    <a:bodyPr/>
                    <a:lstStyle/>
                    <a:p>
                      <a:pPr marL="1539875" marR="190500" indent="-1311275">
                        <a:lnSpc>
                          <a:spcPct val="1145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сроков</a:t>
                      </a:r>
                      <a:r>
                        <a:rPr sz="11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&gt;20%,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1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r>
                        <a:rPr sz="11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&gt;40%,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конечные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результаты </a:t>
                      </a:r>
                      <a:r>
                        <a:rPr sz="1100" spc="-2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r>
                        <a:rPr sz="1100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практически</a:t>
                      </a:r>
                      <a:r>
                        <a:rPr sz="11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бесполезны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Очен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980782"/>
            <a:ext cx="342557" cy="34255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06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74" y="4374260"/>
            <a:ext cx="8936990" cy="2484120"/>
            <a:chOff x="207274" y="4374260"/>
            <a:chExt cx="8936990" cy="2484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74" y="4885890"/>
              <a:ext cx="8679159" cy="15667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546" y="5013198"/>
              <a:ext cx="8065134" cy="1224280"/>
            </a:xfrm>
            <a:custGeom>
              <a:avLst/>
              <a:gdLst/>
              <a:ahLst/>
              <a:cxnLst/>
              <a:rect l="l" t="t" r="r" b="b"/>
              <a:pathLst>
                <a:path w="8065134" h="1224279">
                  <a:moveTo>
                    <a:pt x="8039938" y="0"/>
                  </a:moveTo>
                  <a:lnTo>
                    <a:pt x="24917" y="0"/>
                  </a:lnTo>
                  <a:lnTo>
                    <a:pt x="15221" y="1960"/>
                  </a:lnTo>
                  <a:lnTo>
                    <a:pt x="7300" y="7302"/>
                  </a:lnTo>
                  <a:lnTo>
                    <a:pt x="1959" y="15216"/>
                  </a:lnTo>
                  <a:lnTo>
                    <a:pt x="0" y="24891"/>
                  </a:lnTo>
                  <a:lnTo>
                    <a:pt x="0" y="1199197"/>
                  </a:lnTo>
                  <a:lnTo>
                    <a:pt x="1959" y="1208898"/>
                  </a:lnTo>
                  <a:lnTo>
                    <a:pt x="7300" y="1216818"/>
                  </a:lnTo>
                  <a:lnTo>
                    <a:pt x="15221" y="1222157"/>
                  </a:lnTo>
                  <a:lnTo>
                    <a:pt x="24917" y="1224114"/>
                  </a:lnTo>
                  <a:lnTo>
                    <a:pt x="8039938" y="1224114"/>
                  </a:lnTo>
                  <a:lnTo>
                    <a:pt x="8049687" y="1222157"/>
                  </a:lnTo>
                  <a:lnTo>
                    <a:pt x="8057638" y="1216818"/>
                  </a:lnTo>
                  <a:lnTo>
                    <a:pt x="8062994" y="1208898"/>
                  </a:lnTo>
                  <a:lnTo>
                    <a:pt x="8064957" y="1199197"/>
                  </a:lnTo>
                  <a:lnTo>
                    <a:pt x="8064957" y="24891"/>
                  </a:lnTo>
                  <a:lnTo>
                    <a:pt x="8062994" y="15216"/>
                  </a:lnTo>
                  <a:lnTo>
                    <a:pt x="8057638" y="7302"/>
                  </a:lnTo>
                  <a:lnTo>
                    <a:pt x="8049687" y="1960"/>
                  </a:lnTo>
                  <a:lnTo>
                    <a:pt x="803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61" y="4374260"/>
              <a:ext cx="2483739" cy="2483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33916"/>
            <a:ext cx="2670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Оценка</a:t>
            </a:r>
            <a:r>
              <a:rPr sz="3200" b="1" spc="-8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43858" y="1073911"/>
            <a:ext cx="4509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Пример</a:t>
            </a:r>
            <a:r>
              <a:rPr sz="1600" i="1" spc="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оценки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вероятности</a:t>
            </a:r>
            <a:r>
              <a:rPr sz="1600" i="1" spc="4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возникновения</a:t>
            </a:r>
            <a:r>
              <a:rPr sz="1600" i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риска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77214" y="1406397"/>
          <a:ext cx="8065133" cy="3486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0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3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609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Оценка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вероятности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Качественная</a:t>
                      </a:r>
                      <a:r>
                        <a:rPr sz="1400" b="1" spc="-6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характеристика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Вероятность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возникнове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ния</a:t>
                      </a:r>
                      <a:r>
                        <a:rPr sz="1400" b="1" spc="-6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(Р)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Числовой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коэффици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ент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Очень</a:t>
                      </a:r>
                      <a:r>
                        <a:rPr sz="12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малая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Событие</a:t>
                      </a:r>
                      <a:r>
                        <a:rPr sz="1200" spc="1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может</a:t>
                      </a:r>
                      <a:r>
                        <a:rPr sz="1200" spc="1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произойти</a:t>
                      </a:r>
                      <a:r>
                        <a:rPr sz="1200" spc="1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исключительных</a:t>
                      </a:r>
                      <a:r>
                        <a:rPr sz="1200" spc="1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случаях.</a:t>
                      </a:r>
                      <a:r>
                        <a:rPr sz="1200" spc="1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Предположение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675" marR="59055">
                        <a:lnSpc>
                          <a:spcPct val="114999"/>
                        </a:lnSpc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больше</a:t>
                      </a:r>
                      <a:r>
                        <a:rPr sz="1200" spc="2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теоретическое,</a:t>
                      </a:r>
                      <a:r>
                        <a:rPr sz="1200" spc="2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чем</a:t>
                      </a:r>
                      <a:r>
                        <a:rPr sz="1200" spc="2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практическое.</a:t>
                      </a:r>
                      <a:r>
                        <a:rPr sz="1200" spc="2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Реально</a:t>
                      </a:r>
                      <a:r>
                        <a:rPr sz="1200" spc="2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подобный</a:t>
                      </a:r>
                      <a:r>
                        <a:rPr sz="1200" spc="2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риск</a:t>
                      </a:r>
                      <a:r>
                        <a:rPr sz="1200" spc="229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1200" spc="-2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случался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Малая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Редкое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событие,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но</a:t>
                      </a:r>
                      <a:r>
                        <a:rPr sz="12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уже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имело</a:t>
                      </a:r>
                      <a:r>
                        <a:rPr sz="12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место,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однажды</a:t>
                      </a:r>
                      <a:r>
                        <a:rPr sz="12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произошло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10-30%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Средняя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059815" algn="l"/>
                          <a:tab pos="2250440" algn="l"/>
                          <a:tab pos="3303904" algn="l"/>
                          <a:tab pos="3762375" algn="l"/>
                        </a:tabLst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Существуют	свидетельства,	достаточные	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для	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предположения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возможности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события.</a:t>
                      </a:r>
                      <a:r>
                        <a:rPr sz="12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Событие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произошло</a:t>
                      </a:r>
                      <a:r>
                        <a:rPr sz="12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1-2 раза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других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проектах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30-50%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Высокая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Событие</a:t>
                      </a:r>
                      <a:r>
                        <a:rPr sz="12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весьма</a:t>
                      </a:r>
                      <a:r>
                        <a:rPr sz="1200" spc="27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вероятно.</a:t>
                      </a:r>
                      <a:r>
                        <a:rPr sz="1200" spc="27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27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предыдущих</a:t>
                      </a:r>
                      <a:r>
                        <a:rPr sz="1200" spc="26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проектах</a:t>
                      </a:r>
                      <a:r>
                        <a:rPr sz="1200" spc="28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такое</a:t>
                      </a:r>
                      <a:r>
                        <a:rPr sz="1200" spc="28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случалось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часто.</a:t>
                      </a:r>
                      <a:r>
                        <a:rPr sz="12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Скорее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«да»,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чем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«нет».</a:t>
                      </a:r>
                      <a:r>
                        <a:rPr sz="12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«50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50»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даже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больше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50-80%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Очень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высокая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Событие скорее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2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случится.</a:t>
                      </a:r>
                      <a:r>
                        <a:rPr sz="1200" spc="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Почти</a:t>
                      </a:r>
                      <a:r>
                        <a:rPr sz="12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уверенность,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это</a:t>
                      </a:r>
                      <a:r>
                        <a:rPr sz="12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произойдет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80-99%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618" y="5157190"/>
            <a:ext cx="6768719" cy="72007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147565" y="5680354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(I)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7963" y="5680354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(Р)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3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32" y="148717"/>
            <a:ext cx="2670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Оценка</a:t>
            </a:r>
            <a:r>
              <a:rPr sz="3200" b="1" spc="-8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19929" y="1073911"/>
            <a:ext cx="32848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Пример</a:t>
            </a:r>
            <a:r>
              <a:rPr sz="1600" i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определения</a:t>
            </a:r>
            <a:r>
              <a:rPr sz="1600" i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величины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риска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37259" y="1478407"/>
          <a:ext cx="6771004" cy="1523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3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п/п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Вероятность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ts val="1670"/>
                        </a:lnSpc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возникновения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590"/>
                        </a:lnSpc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Степень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ts val="1670"/>
                        </a:lnSpc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влияния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лич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рис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670"/>
                        </a:lnSpc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10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Срыв</a:t>
                      </a:r>
                      <a:r>
                        <a:rPr sz="12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срока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завершения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работ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строительству</a:t>
                      </a:r>
                      <a:r>
                        <a:rPr sz="12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объекта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10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Срыв</a:t>
                      </a:r>
                      <a:r>
                        <a:rPr sz="12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контрольного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10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Дефицит</a:t>
                      </a:r>
                      <a:r>
                        <a:rPr sz="12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педагогических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работников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967703" y="3859466"/>
            <a:ext cx="4622165" cy="2846070"/>
            <a:chOff x="1967703" y="3859466"/>
            <a:chExt cx="4622165" cy="28460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7703" y="3870876"/>
              <a:ext cx="4282581" cy="28346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55973" y="3861053"/>
              <a:ext cx="2232660" cy="1296670"/>
            </a:xfrm>
            <a:custGeom>
              <a:avLst/>
              <a:gdLst/>
              <a:ahLst/>
              <a:cxnLst/>
              <a:rect l="l" t="t" r="r" b="b"/>
              <a:pathLst>
                <a:path w="2232659" h="1296670">
                  <a:moveTo>
                    <a:pt x="0" y="648081"/>
                  </a:moveTo>
                  <a:lnTo>
                    <a:pt x="6137" y="579717"/>
                  </a:lnTo>
                  <a:lnTo>
                    <a:pt x="24138" y="513403"/>
                  </a:lnTo>
                  <a:lnTo>
                    <a:pt x="53384" y="449496"/>
                  </a:lnTo>
                  <a:lnTo>
                    <a:pt x="93259" y="388356"/>
                  </a:lnTo>
                  <a:lnTo>
                    <a:pt x="143146" y="330339"/>
                  </a:lnTo>
                  <a:lnTo>
                    <a:pt x="171650" y="302615"/>
                  </a:lnTo>
                  <a:lnTo>
                    <a:pt x="202426" y="275806"/>
                  </a:lnTo>
                  <a:lnTo>
                    <a:pt x="235396" y="249958"/>
                  </a:lnTo>
                  <a:lnTo>
                    <a:pt x="270483" y="225115"/>
                  </a:lnTo>
                  <a:lnTo>
                    <a:pt x="307609" y="201322"/>
                  </a:lnTo>
                  <a:lnTo>
                    <a:pt x="346698" y="178623"/>
                  </a:lnTo>
                  <a:lnTo>
                    <a:pt x="387673" y="157065"/>
                  </a:lnTo>
                  <a:lnTo>
                    <a:pt x="430456" y="136690"/>
                  </a:lnTo>
                  <a:lnTo>
                    <a:pt x="474970" y="117545"/>
                  </a:lnTo>
                  <a:lnTo>
                    <a:pt x="521138" y="99674"/>
                  </a:lnTo>
                  <a:lnTo>
                    <a:pt x="568883" y="83122"/>
                  </a:lnTo>
                  <a:lnTo>
                    <a:pt x="618127" y="67934"/>
                  </a:lnTo>
                  <a:lnTo>
                    <a:pt x="668794" y="54154"/>
                  </a:lnTo>
                  <a:lnTo>
                    <a:pt x="720806" y="41828"/>
                  </a:lnTo>
                  <a:lnTo>
                    <a:pt x="774086" y="30999"/>
                  </a:lnTo>
                  <a:lnTo>
                    <a:pt x="828557" y="21714"/>
                  </a:lnTo>
                  <a:lnTo>
                    <a:pt x="884142" y="14016"/>
                  </a:lnTo>
                  <a:lnTo>
                    <a:pt x="940764" y="7951"/>
                  </a:lnTo>
                  <a:lnTo>
                    <a:pt x="998344" y="3563"/>
                  </a:lnTo>
                  <a:lnTo>
                    <a:pt x="1056807" y="898"/>
                  </a:lnTo>
                  <a:lnTo>
                    <a:pt x="1116076" y="0"/>
                  </a:lnTo>
                  <a:lnTo>
                    <a:pt x="1175356" y="898"/>
                  </a:lnTo>
                  <a:lnTo>
                    <a:pt x="1233830" y="3563"/>
                  </a:lnTo>
                  <a:lnTo>
                    <a:pt x="1291421" y="7951"/>
                  </a:lnTo>
                  <a:lnTo>
                    <a:pt x="1348052" y="14016"/>
                  </a:lnTo>
                  <a:lnTo>
                    <a:pt x="1403646" y="21714"/>
                  </a:lnTo>
                  <a:lnTo>
                    <a:pt x="1458125" y="30999"/>
                  </a:lnTo>
                  <a:lnTo>
                    <a:pt x="1511413" y="41828"/>
                  </a:lnTo>
                  <a:lnTo>
                    <a:pt x="1563432" y="54154"/>
                  </a:lnTo>
                  <a:lnTo>
                    <a:pt x="1614105" y="67934"/>
                  </a:lnTo>
                  <a:lnTo>
                    <a:pt x="1663356" y="83122"/>
                  </a:lnTo>
                  <a:lnTo>
                    <a:pt x="1711106" y="99674"/>
                  </a:lnTo>
                  <a:lnTo>
                    <a:pt x="1757279" y="117545"/>
                  </a:lnTo>
                  <a:lnTo>
                    <a:pt x="1801797" y="136690"/>
                  </a:lnTo>
                  <a:lnTo>
                    <a:pt x="1844584" y="157065"/>
                  </a:lnTo>
                  <a:lnTo>
                    <a:pt x="1885562" y="178623"/>
                  </a:lnTo>
                  <a:lnTo>
                    <a:pt x="1924654" y="201322"/>
                  </a:lnTo>
                  <a:lnTo>
                    <a:pt x="1961784" y="225115"/>
                  </a:lnTo>
                  <a:lnTo>
                    <a:pt x="1996873" y="249958"/>
                  </a:lnTo>
                  <a:lnTo>
                    <a:pt x="2029845" y="275806"/>
                  </a:lnTo>
                  <a:lnTo>
                    <a:pt x="2060622" y="302615"/>
                  </a:lnTo>
                  <a:lnTo>
                    <a:pt x="2089128" y="330339"/>
                  </a:lnTo>
                  <a:lnTo>
                    <a:pt x="2115285" y="358935"/>
                  </a:lnTo>
                  <a:lnTo>
                    <a:pt x="2160245" y="418558"/>
                  </a:lnTo>
                  <a:lnTo>
                    <a:pt x="2194884" y="481126"/>
                  </a:lnTo>
                  <a:lnTo>
                    <a:pt x="2218585" y="546282"/>
                  </a:lnTo>
                  <a:lnTo>
                    <a:pt x="2230731" y="613665"/>
                  </a:lnTo>
                  <a:lnTo>
                    <a:pt x="2232279" y="648081"/>
                  </a:lnTo>
                  <a:lnTo>
                    <a:pt x="2230731" y="682496"/>
                  </a:lnTo>
                  <a:lnTo>
                    <a:pt x="2226141" y="716444"/>
                  </a:lnTo>
                  <a:lnTo>
                    <a:pt x="2208140" y="782758"/>
                  </a:lnTo>
                  <a:lnTo>
                    <a:pt x="2178893" y="846665"/>
                  </a:lnTo>
                  <a:lnTo>
                    <a:pt x="2139016" y="907805"/>
                  </a:lnTo>
                  <a:lnTo>
                    <a:pt x="2089128" y="965822"/>
                  </a:lnTo>
                  <a:lnTo>
                    <a:pt x="2060622" y="993546"/>
                  </a:lnTo>
                  <a:lnTo>
                    <a:pt x="2029845" y="1020355"/>
                  </a:lnTo>
                  <a:lnTo>
                    <a:pt x="1996873" y="1046203"/>
                  </a:lnTo>
                  <a:lnTo>
                    <a:pt x="1961784" y="1071046"/>
                  </a:lnTo>
                  <a:lnTo>
                    <a:pt x="1924654" y="1094839"/>
                  </a:lnTo>
                  <a:lnTo>
                    <a:pt x="1885562" y="1117538"/>
                  </a:lnTo>
                  <a:lnTo>
                    <a:pt x="1844584" y="1139096"/>
                  </a:lnTo>
                  <a:lnTo>
                    <a:pt x="1801797" y="1159471"/>
                  </a:lnTo>
                  <a:lnTo>
                    <a:pt x="1757279" y="1178616"/>
                  </a:lnTo>
                  <a:lnTo>
                    <a:pt x="1711106" y="1196487"/>
                  </a:lnTo>
                  <a:lnTo>
                    <a:pt x="1663356" y="1213039"/>
                  </a:lnTo>
                  <a:lnTo>
                    <a:pt x="1614105" y="1228227"/>
                  </a:lnTo>
                  <a:lnTo>
                    <a:pt x="1563432" y="1242007"/>
                  </a:lnTo>
                  <a:lnTo>
                    <a:pt x="1511413" y="1254333"/>
                  </a:lnTo>
                  <a:lnTo>
                    <a:pt x="1458125" y="1265162"/>
                  </a:lnTo>
                  <a:lnTo>
                    <a:pt x="1403646" y="1274447"/>
                  </a:lnTo>
                  <a:lnTo>
                    <a:pt x="1348052" y="1282145"/>
                  </a:lnTo>
                  <a:lnTo>
                    <a:pt x="1291421" y="1288210"/>
                  </a:lnTo>
                  <a:lnTo>
                    <a:pt x="1233830" y="1292598"/>
                  </a:lnTo>
                  <a:lnTo>
                    <a:pt x="1175356" y="1295263"/>
                  </a:lnTo>
                  <a:lnTo>
                    <a:pt x="1116076" y="1296162"/>
                  </a:lnTo>
                  <a:lnTo>
                    <a:pt x="1056807" y="1295263"/>
                  </a:lnTo>
                  <a:lnTo>
                    <a:pt x="998344" y="1292598"/>
                  </a:lnTo>
                  <a:lnTo>
                    <a:pt x="940764" y="1288210"/>
                  </a:lnTo>
                  <a:lnTo>
                    <a:pt x="884142" y="1282145"/>
                  </a:lnTo>
                  <a:lnTo>
                    <a:pt x="828557" y="1274447"/>
                  </a:lnTo>
                  <a:lnTo>
                    <a:pt x="774086" y="1265162"/>
                  </a:lnTo>
                  <a:lnTo>
                    <a:pt x="720806" y="1254333"/>
                  </a:lnTo>
                  <a:lnTo>
                    <a:pt x="668794" y="1242007"/>
                  </a:lnTo>
                  <a:lnTo>
                    <a:pt x="618127" y="1228227"/>
                  </a:lnTo>
                  <a:lnTo>
                    <a:pt x="568883" y="1213039"/>
                  </a:lnTo>
                  <a:lnTo>
                    <a:pt x="521138" y="1196487"/>
                  </a:lnTo>
                  <a:lnTo>
                    <a:pt x="474970" y="1178616"/>
                  </a:lnTo>
                  <a:lnTo>
                    <a:pt x="430456" y="1159471"/>
                  </a:lnTo>
                  <a:lnTo>
                    <a:pt x="387673" y="1139096"/>
                  </a:lnTo>
                  <a:lnTo>
                    <a:pt x="346698" y="1117538"/>
                  </a:lnTo>
                  <a:lnTo>
                    <a:pt x="307609" y="1094839"/>
                  </a:lnTo>
                  <a:lnTo>
                    <a:pt x="270483" y="1071046"/>
                  </a:lnTo>
                  <a:lnTo>
                    <a:pt x="235396" y="1046203"/>
                  </a:lnTo>
                  <a:lnTo>
                    <a:pt x="202426" y="1020355"/>
                  </a:lnTo>
                  <a:lnTo>
                    <a:pt x="171650" y="993546"/>
                  </a:lnTo>
                  <a:lnTo>
                    <a:pt x="143146" y="965822"/>
                  </a:lnTo>
                  <a:lnTo>
                    <a:pt x="116990" y="937226"/>
                  </a:lnTo>
                  <a:lnTo>
                    <a:pt x="72032" y="877603"/>
                  </a:lnTo>
                  <a:lnTo>
                    <a:pt x="37394" y="815035"/>
                  </a:lnTo>
                  <a:lnTo>
                    <a:pt x="13693" y="749879"/>
                  </a:lnTo>
                  <a:lnTo>
                    <a:pt x="1547" y="682496"/>
                  </a:lnTo>
                  <a:lnTo>
                    <a:pt x="0" y="648081"/>
                  </a:lnTo>
                  <a:close/>
                </a:path>
              </a:pathLst>
            </a:custGeom>
            <a:ln w="31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47565" y="3544315"/>
            <a:ext cx="4014470" cy="1221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solidFill>
                  <a:srgbClr val="185F9D"/>
                </a:solidFill>
                <a:latin typeface="Calibri"/>
                <a:cs typeface="Calibri"/>
              </a:rPr>
              <a:t>Графическое</a:t>
            </a:r>
            <a:r>
              <a:rPr sz="1600" i="1" spc="2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представление</a:t>
            </a:r>
            <a:r>
              <a:rPr sz="1600" i="1" spc="2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величины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риска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Calibri"/>
              <a:cs typeface="Calibri"/>
            </a:endParaRPr>
          </a:p>
          <a:p>
            <a:pPr marL="2604770" marR="113664">
              <a:lnSpc>
                <a:spcPct val="100000"/>
              </a:lnSpc>
            </a:pPr>
            <a:r>
              <a:rPr sz="1400" i="1" spc="-10" dirty="0">
                <a:solidFill>
                  <a:srgbClr val="585858"/>
                </a:solidFill>
                <a:latin typeface="Calibri"/>
                <a:cs typeface="Calibri"/>
              </a:rPr>
              <a:t>З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десь</a:t>
            </a:r>
            <a:r>
              <a:rPr sz="1400" i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400" i="1" spc="-20" dirty="0">
                <a:solidFill>
                  <a:srgbClr val="585858"/>
                </a:solidFill>
                <a:latin typeface="Calibri"/>
                <a:cs typeface="Calibri"/>
              </a:rPr>
              <a:t>х</a:t>
            </a:r>
            <a:r>
              <a:rPr sz="1400" i="1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1400" i="1" spc="-10" dirty="0">
                <a:solidFill>
                  <a:srgbClr val="585858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тся  самые</a:t>
            </a:r>
            <a:r>
              <a:rPr sz="1400" i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585858"/>
                </a:solidFill>
                <a:latin typeface="Calibri"/>
                <a:cs typeface="Calibri"/>
              </a:rPr>
              <a:t>большие</a:t>
            </a:r>
            <a:endParaRPr sz="1400">
              <a:latin typeface="Calibri"/>
              <a:cs typeface="Calibri"/>
            </a:endParaRPr>
          </a:p>
          <a:p>
            <a:pPr marL="2604770">
              <a:lnSpc>
                <a:spcPct val="100000"/>
              </a:lnSpc>
            </a:pPr>
            <a:r>
              <a:rPr sz="1400" i="1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400" i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585858"/>
                </a:solidFill>
                <a:latin typeface="Calibri"/>
                <a:cs typeface="Calibri"/>
              </a:rPr>
              <a:t>величине</a:t>
            </a:r>
            <a:r>
              <a:rPr sz="1400" i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585858"/>
                </a:solidFill>
                <a:latin typeface="Calibri"/>
                <a:cs typeface="Calibri"/>
              </a:rPr>
              <a:t>риски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39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55141"/>
            <a:ext cx="8999220" cy="6102985"/>
            <a:chOff x="144779" y="755141"/>
            <a:chExt cx="8999220" cy="6102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532" y="2718777"/>
              <a:ext cx="8587347" cy="3230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60" y="4401643"/>
              <a:ext cx="2483739" cy="24563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532" y="764666"/>
              <a:ext cx="8425180" cy="0"/>
            </a:xfrm>
            <a:custGeom>
              <a:avLst/>
              <a:gdLst/>
              <a:ahLst/>
              <a:cxnLst/>
              <a:rect l="l" t="t" r="r" b="b"/>
              <a:pathLst>
                <a:path w="8425180">
                  <a:moveTo>
                    <a:pt x="0" y="0"/>
                  </a:moveTo>
                  <a:lnTo>
                    <a:pt x="8424989" y="0"/>
                  </a:lnTo>
                </a:path>
              </a:pathLst>
            </a:custGeom>
            <a:ln w="1905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789431"/>
              <a:ext cx="8948928" cy="19827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546" y="980693"/>
              <a:ext cx="8209280" cy="1512570"/>
            </a:xfrm>
            <a:custGeom>
              <a:avLst/>
              <a:gdLst/>
              <a:ahLst/>
              <a:cxnLst/>
              <a:rect l="l" t="t" r="r" b="b"/>
              <a:pathLst>
                <a:path w="8209280" h="1512570">
                  <a:moveTo>
                    <a:pt x="8178114" y="0"/>
                  </a:moveTo>
                  <a:lnTo>
                    <a:pt x="30772" y="0"/>
                  </a:lnTo>
                  <a:lnTo>
                    <a:pt x="18795" y="2428"/>
                  </a:lnTo>
                  <a:lnTo>
                    <a:pt x="9013" y="9048"/>
                  </a:lnTo>
                  <a:lnTo>
                    <a:pt x="2418" y="18859"/>
                  </a:lnTo>
                  <a:lnTo>
                    <a:pt x="0" y="30860"/>
                  </a:lnTo>
                  <a:lnTo>
                    <a:pt x="0" y="1481454"/>
                  </a:lnTo>
                  <a:lnTo>
                    <a:pt x="2418" y="1493436"/>
                  </a:lnTo>
                  <a:lnTo>
                    <a:pt x="9013" y="1503203"/>
                  </a:lnTo>
                  <a:lnTo>
                    <a:pt x="18795" y="1509779"/>
                  </a:lnTo>
                  <a:lnTo>
                    <a:pt x="30772" y="1512189"/>
                  </a:lnTo>
                  <a:lnTo>
                    <a:pt x="8178114" y="1512189"/>
                  </a:lnTo>
                  <a:lnTo>
                    <a:pt x="8190115" y="1509779"/>
                  </a:lnTo>
                  <a:lnTo>
                    <a:pt x="8199926" y="1503203"/>
                  </a:lnTo>
                  <a:lnTo>
                    <a:pt x="8206546" y="1493436"/>
                  </a:lnTo>
                  <a:lnTo>
                    <a:pt x="8208975" y="1481454"/>
                  </a:lnTo>
                  <a:lnTo>
                    <a:pt x="8208975" y="30860"/>
                  </a:lnTo>
                  <a:lnTo>
                    <a:pt x="8206546" y="18859"/>
                  </a:lnTo>
                  <a:lnTo>
                    <a:pt x="8199926" y="9048"/>
                  </a:lnTo>
                  <a:lnTo>
                    <a:pt x="8190115" y="2428"/>
                  </a:lnTo>
                  <a:lnTo>
                    <a:pt x="8178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6427" y="163324"/>
            <a:ext cx="7171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Оценка</a:t>
            </a:r>
            <a:r>
              <a:rPr sz="3200" b="1" spc="-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рисков.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Матрица</a:t>
            </a:r>
            <a:r>
              <a:rPr sz="3200" b="1" spc="-2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оценки</a:t>
            </a:r>
            <a:r>
              <a:rPr sz="3200" b="1" spc="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473" y="1107135"/>
            <a:ext cx="7835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Матрица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оценки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рисков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8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таблица,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определяющая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комбинации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степени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влияния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риска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на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проект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вероятности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возникновения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риска,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которые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позволяют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присваивать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рискам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рейтинги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низкого,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среднего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высокого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приоритета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41" y="908773"/>
            <a:ext cx="342557" cy="34255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472" y="3450397"/>
            <a:ext cx="8796655" cy="3408045"/>
            <a:chOff x="347472" y="3450397"/>
            <a:chExt cx="8796655" cy="3408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2" y="3450397"/>
              <a:ext cx="8796528" cy="13409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3564" y="3573017"/>
              <a:ext cx="8209280" cy="1008380"/>
            </a:xfrm>
            <a:custGeom>
              <a:avLst/>
              <a:gdLst/>
              <a:ahLst/>
              <a:cxnLst/>
              <a:rect l="l" t="t" r="r" b="b"/>
              <a:pathLst>
                <a:path w="8209280" h="1008379">
                  <a:moveTo>
                    <a:pt x="8188401" y="0"/>
                  </a:moveTo>
                  <a:lnTo>
                    <a:pt x="20523" y="0"/>
                  </a:lnTo>
                  <a:lnTo>
                    <a:pt x="12531" y="1607"/>
                  </a:lnTo>
                  <a:lnTo>
                    <a:pt x="6008" y="6000"/>
                  </a:lnTo>
                  <a:lnTo>
                    <a:pt x="1611" y="12537"/>
                  </a:lnTo>
                  <a:lnTo>
                    <a:pt x="0" y="20574"/>
                  </a:lnTo>
                  <a:lnTo>
                    <a:pt x="0" y="987552"/>
                  </a:lnTo>
                  <a:lnTo>
                    <a:pt x="1611" y="995588"/>
                  </a:lnTo>
                  <a:lnTo>
                    <a:pt x="6008" y="1002125"/>
                  </a:lnTo>
                  <a:lnTo>
                    <a:pt x="12531" y="1006518"/>
                  </a:lnTo>
                  <a:lnTo>
                    <a:pt x="20523" y="1008126"/>
                  </a:lnTo>
                  <a:lnTo>
                    <a:pt x="8188401" y="1008126"/>
                  </a:lnTo>
                  <a:lnTo>
                    <a:pt x="8196384" y="1006518"/>
                  </a:lnTo>
                  <a:lnTo>
                    <a:pt x="8202926" y="1002125"/>
                  </a:lnTo>
                  <a:lnTo>
                    <a:pt x="8207349" y="995588"/>
                  </a:lnTo>
                  <a:lnTo>
                    <a:pt x="8208975" y="987552"/>
                  </a:lnTo>
                  <a:lnTo>
                    <a:pt x="8208975" y="20574"/>
                  </a:lnTo>
                  <a:lnTo>
                    <a:pt x="8207349" y="12537"/>
                  </a:lnTo>
                  <a:lnTo>
                    <a:pt x="8202926" y="6000"/>
                  </a:lnTo>
                  <a:lnTo>
                    <a:pt x="8196384" y="1607"/>
                  </a:lnTo>
                  <a:lnTo>
                    <a:pt x="818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61" y="4374260"/>
              <a:ext cx="2483739" cy="2483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437" y="163449"/>
            <a:ext cx="629221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Понятие</a:t>
            </a:r>
            <a:r>
              <a:rPr sz="3200" b="1" spc="-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риска.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20"/>
              </a:lnSpc>
            </a:pP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Осно</a:t>
            </a:r>
            <a:r>
              <a:rPr sz="3200" b="1" dirty="0">
                <a:solidFill>
                  <a:srgbClr val="185F9D"/>
                </a:solidFill>
              </a:rPr>
              <a:t>вные</a:t>
            </a:r>
            <a:r>
              <a:rPr sz="3200" b="1" spc="-4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термины</a:t>
            </a: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определения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32" y="1196721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0473" y="1404061"/>
            <a:ext cx="8051800" cy="2852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  <a:buClr>
                <a:srgbClr val="00AF50"/>
              </a:buClr>
              <a:buSzPct val="111111"/>
              <a:tabLst>
                <a:tab pos="369570" algn="l"/>
              </a:tabLst>
            </a:pPr>
            <a:r>
              <a:rPr lang="ru-RU" sz="1800" smtClean="0">
                <a:solidFill>
                  <a:srgbClr val="585858"/>
                </a:solidFill>
                <a:latin typeface="Calibri"/>
                <a:cs typeface="Calibri"/>
              </a:rPr>
              <a:t>-   </a:t>
            </a:r>
            <a:r>
              <a:rPr sz="1800" smtClean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испано-португальского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«риск»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-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это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подводная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скала</a:t>
            </a:r>
            <a:endParaRPr sz="1800">
              <a:latin typeface="Calibri"/>
              <a:cs typeface="Calibri"/>
            </a:endParaRPr>
          </a:p>
          <a:p>
            <a:pPr marL="12700" marR="292735" indent="228600">
              <a:lnSpc>
                <a:spcPct val="100000"/>
              </a:lnSpc>
              <a:buClr>
                <a:srgbClr val="00AF50"/>
              </a:buClr>
              <a:buSzPct val="111111"/>
              <a:buFont typeface="Calibri"/>
              <a:buChar char="-"/>
              <a:tabLst>
                <a:tab pos="434975" algn="l"/>
              </a:tabLst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потенциальная</a:t>
            </a:r>
            <a:r>
              <a:rPr sz="18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возможность</a:t>
            </a:r>
            <a:r>
              <a:rPr sz="18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неблагоприятных</a:t>
            </a:r>
            <a:r>
              <a:rPr sz="18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ситуаций</a:t>
            </a:r>
            <a:r>
              <a:rPr sz="18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связанных</a:t>
            </a:r>
            <a:r>
              <a:rPr sz="18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ним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последствий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виде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какого-либо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ущерба,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связанная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8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smtClean="0">
                <a:solidFill>
                  <a:srgbClr val="585858"/>
                </a:solidFill>
                <a:latin typeface="Calibri"/>
                <a:cs typeface="Calibri"/>
              </a:rPr>
              <a:t>неопределенностью</a:t>
            </a:r>
            <a:endParaRPr lang="ru-RU">
              <a:latin typeface="Calibri"/>
              <a:cs typeface="Calibri"/>
            </a:endParaRPr>
          </a:p>
          <a:p>
            <a:pPr marL="12700" marR="292735" indent="228600">
              <a:lnSpc>
                <a:spcPct val="100000"/>
              </a:lnSpc>
              <a:buClr>
                <a:srgbClr val="00AF50"/>
              </a:buClr>
              <a:buSzPct val="111111"/>
              <a:buFont typeface="Calibri"/>
              <a:buChar char="-"/>
              <a:tabLst>
                <a:tab pos="434975" algn="l"/>
              </a:tabLst>
            </a:pPr>
            <a:r>
              <a:rPr sz="1800" spc="-5" smtClean="0">
                <a:solidFill>
                  <a:srgbClr val="585858"/>
                </a:solidFill>
                <a:latin typeface="Calibri"/>
                <a:cs typeface="Calibri"/>
              </a:rPr>
              <a:t>степень</a:t>
            </a:r>
            <a:r>
              <a:rPr sz="1800" spc="275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опасности</a:t>
            </a:r>
            <a:r>
              <a:rPr sz="1800" spc="2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подвергнуться</a:t>
            </a:r>
            <a:r>
              <a:rPr sz="1800" spc="2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воздействию</a:t>
            </a:r>
            <a:r>
              <a:rPr sz="1800" spc="2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негативных</a:t>
            </a:r>
            <a:r>
              <a:rPr sz="1800" spc="2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событий</a:t>
            </a:r>
            <a:r>
              <a:rPr sz="1800" spc="2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2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  <a:spcBef>
                <a:spcPts val="1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возможных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последствий</a:t>
            </a:r>
            <a:endParaRPr sz="1800">
              <a:latin typeface="Calibri"/>
              <a:cs typeface="Calibri"/>
            </a:endParaRPr>
          </a:p>
          <a:p>
            <a:pPr marL="12700" marR="293370" indent="228600">
              <a:lnSpc>
                <a:spcPts val="2210"/>
              </a:lnSpc>
              <a:spcBef>
                <a:spcPts val="225"/>
              </a:spcBef>
              <a:buClr>
                <a:srgbClr val="00AF50"/>
              </a:buClr>
              <a:buSzPct val="111111"/>
              <a:buFont typeface="Calibri"/>
              <a:buChar char="-"/>
              <a:tabLst>
                <a:tab pos="374015" algn="l"/>
              </a:tabLst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неопределенное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событие</a:t>
            </a:r>
            <a:r>
              <a:rPr sz="18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или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условие,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наступление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которого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может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иметь </a:t>
            </a:r>
            <a:r>
              <a:rPr sz="1800" spc="-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как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положительное,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так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отрицательное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влияние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(PMBoK)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228600" marR="5080" indent="2286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Риск</a:t>
            </a:r>
            <a:r>
              <a:rPr sz="1800" b="1" spc="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проекта</a:t>
            </a:r>
            <a:r>
              <a:rPr sz="1800" b="1" spc="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800" spc="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это</a:t>
            </a:r>
            <a:r>
              <a:rPr sz="1800" spc="2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вероятное</a:t>
            </a:r>
            <a:r>
              <a:rPr sz="1800" spc="2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событие</a:t>
            </a:r>
            <a:r>
              <a:rPr sz="1800" spc="2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или</a:t>
            </a:r>
            <a:r>
              <a:rPr sz="1800" spc="2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условие,</a:t>
            </a:r>
            <a:r>
              <a:rPr sz="18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наступление</a:t>
            </a:r>
            <a:r>
              <a:rPr sz="1800" spc="2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которого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может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позитивно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или негативно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отразится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достижении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результатов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проекта.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9546" y="3428962"/>
            <a:ext cx="6264910" cy="3240405"/>
            <a:chOff x="539546" y="3428962"/>
            <a:chExt cx="6264910" cy="32404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65" y="4797120"/>
              <a:ext cx="3312414" cy="18722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546" y="3428962"/>
              <a:ext cx="342557" cy="342557"/>
            </a:xfrm>
            <a:prstGeom prst="rect">
              <a:avLst/>
            </a:prstGeom>
          </p:spPr>
        </p:pic>
      </p:grp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3400"/>
            <a:ext cx="45720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Д Е Р Е В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О 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</a:t>
            </a: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Е Ш Е Н И Й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19" y="1315972"/>
            <a:ext cx="7404776" cy="4623816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28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646" y="5740755"/>
            <a:ext cx="15557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628" y="1329690"/>
            <a:ext cx="4429125" cy="4156710"/>
          </a:xfrm>
          <a:custGeom>
            <a:avLst/>
            <a:gdLst/>
            <a:ahLst/>
            <a:cxnLst/>
            <a:rect l="l" t="t" r="r" b="b"/>
            <a:pathLst>
              <a:path w="4429125" h="4526280">
                <a:moveTo>
                  <a:pt x="4428744" y="0"/>
                </a:moveTo>
                <a:lnTo>
                  <a:pt x="0" y="0"/>
                </a:lnTo>
                <a:lnTo>
                  <a:pt x="0" y="4526280"/>
                </a:lnTo>
                <a:lnTo>
                  <a:pt x="4428744" y="4526280"/>
                </a:lnTo>
                <a:lnTo>
                  <a:pt x="4428744" y="0"/>
                </a:lnTo>
                <a:close/>
              </a:path>
            </a:pathLst>
          </a:custGeom>
          <a:solidFill>
            <a:srgbClr val="16A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829" y="873155"/>
            <a:ext cx="3406775" cy="456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06120" algn="ctr">
              <a:spcBef>
                <a:spcPts val="630"/>
              </a:spcBef>
            </a:pPr>
            <a:r>
              <a:rPr sz="2600" smtClean="0">
                <a:latin typeface="Segoe Print"/>
                <a:cs typeface="Segoe Print"/>
              </a:rPr>
              <a:t>Преимущества</a:t>
            </a:r>
            <a:endParaRPr sz="26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829" y="1676400"/>
            <a:ext cx="4258310" cy="310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3515">
              <a:spcBef>
                <a:spcPts val="105"/>
              </a:spcBef>
              <a:buFont typeface="Microsoft Sans Serif"/>
              <a:buChar char="•"/>
              <a:tabLst>
                <a:tab pos="196215" algn="l"/>
              </a:tabLst>
            </a:pP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Структуризация</a:t>
            </a:r>
            <a:r>
              <a:rPr sz="1700" spc="-9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Segoe Print"/>
                <a:cs typeface="Segoe Print"/>
              </a:rPr>
              <a:t>процесса</a:t>
            </a:r>
            <a:endParaRPr sz="1700">
              <a:latin typeface="Segoe Print"/>
              <a:cs typeface="Segoe Print"/>
            </a:endParaRPr>
          </a:p>
          <a:p>
            <a:pPr marL="195580"/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принятия</a:t>
            </a:r>
            <a:r>
              <a:rPr sz="1700" spc="-8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решений</a:t>
            </a:r>
            <a:endParaRPr sz="1700">
              <a:latin typeface="Segoe Print"/>
              <a:cs typeface="Segoe Print"/>
            </a:endParaRPr>
          </a:p>
          <a:p>
            <a:pPr>
              <a:spcBef>
                <a:spcPts val="35"/>
              </a:spcBef>
            </a:pPr>
            <a:endParaRPr sz="1600">
              <a:latin typeface="Segoe Print"/>
              <a:cs typeface="Segoe Print"/>
            </a:endParaRPr>
          </a:p>
          <a:p>
            <a:pPr marL="195580" marR="1016635" indent="-183515">
              <a:buFont typeface="Microsoft Sans Serif"/>
              <a:buChar char="•"/>
              <a:tabLst>
                <a:tab pos="196215" algn="l"/>
              </a:tabLst>
            </a:pPr>
            <a:r>
              <a:rPr sz="1700" spc="-5" dirty="0">
                <a:solidFill>
                  <a:srgbClr val="FFFFFF"/>
                </a:solidFill>
                <a:latin typeface="Segoe Print"/>
                <a:cs typeface="Segoe Print"/>
              </a:rPr>
              <a:t>Возможность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определения </a:t>
            </a:r>
            <a:r>
              <a:rPr sz="1700" spc="-67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оптимальной стратегии </a:t>
            </a:r>
            <a:r>
              <a:rPr sz="1700" spc="-66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реализации</a:t>
            </a:r>
            <a:r>
              <a:rPr sz="1700" spc="-4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Segoe Print"/>
                <a:cs typeface="Segoe Print"/>
              </a:rPr>
              <a:t>проекта</a:t>
            </a:r>
            <a:endParaRPr sz="1700">
              <a:latin typeface="Segoe Print"/>
              <a:cs typeface="Segoe Print"/>
            </a:endParaRPr>
          </a:p>
          <a:p>
            <a:pPr>
              <a:spcBef>
                <a:spcPts val="35"/>
              </a:spcBef>
              <a:buClr>
                <a:srgbClr val="FFFFFF"/>
              </a:buClr>
              <a:buFont typeface="Microsoft Sans Serif"/>
              <a:buChar char="•"/>
            </a:pPr>
            <a:endParaRPr sz="1600">
              <a:latin typeface="Segoe Print"/>
              <a:cs typeface="Segoe Print"/>
            </a:endParaRPr>
          </a:p>
          <a:p>
            <a:pPr marL="195580" indent="-183515">
              <a:buFont typeface="Microsoft Sans Serif"/>
              <a:buChar char="•"/>
              <a:tabLst>
                <a:tab pos="196215" algn="l"/>
              </a:tabLst>
            </a:pP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Динамическое</a:t>
            </a:r>
            <a:r>
              <a:rPr sz="1700" spc="-5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реагирование</a:t>
            </a:r>
            <a:r>
              <a:rPr sz="1700" spc="-4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на</a:t>
            </a:r>
            <a:endParaRPr sz="1700">
              <a:latin typeface="Segoe Print"/>
              <a:cs typeface="Segoe Print"/>
            </a:endParaRPr>
          </a:p>
          <a:p>
            <a:pPr marL="195580"/>
            <a:r>
              <a:rPr sz="1700" spc="-5" dirty="0">
                <a:solidFill>
                  <a:srgbClr val="FFFFFF"/>
                </a:solidFill>
                <a:latin typeface="Segoe Print"/>
                <a:cs typeface="Segoe Print"/>
              </a:rPr>
              <a:t>риск</a:t>
            </a:r>
            <a:endParaRPr sz="1700">
              <a:latin typeface="Segoe Print"/>
              <a:cs typeface="Segoe Print"/>
            </a:endParaRPr>
          </a:p>
          <a:p>
            <a:pPr>
              <a:spcBef>
                <a:spcPts val="30"/>
              </a:spcBef>
            </a:pPr>
            <a:endParaRPr sz="1600">
              <a:latin typeface="Segoe Print"/>
              <a:cs typeface="Segoe Print"/>
            </a:endParaRPr>
          </a:p>
          <a:p>
            <a:pPr marL="195580" marR="5080" indent="-183515">
              <a:buFont typeface="Microsoft Sans Serif"/>
              <a:buChar char="•"/>
              <a:tabLst>
                <a:tab pos="196215" algn="l"/>
              </a:tabLst>
            </a:pPr>
            <a:r>
              <a:rPr sz="1700" spc="-5" dirty="0">
                <a:solidFill>
                  <a:srgbClr val="FFFFFF"/>
                </a:solidFill>
                <a:latin typeface="Segoe Print"/>
                <a:cs typeface="Segoe Print"/>
              </a:rPr>
              <a:t>Возможность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учета мероприятий </a:t>
            </a:r>
            <a:r>
              <a:rPr sz="1700" spc="-66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по</a:t>
            </a:r>
            <a:r>
              <a:rPr sz="1700" spc="-2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реагированию</a:t>
            </a:r>
            <a:r>
              <a:rPr sz="17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на</a:t>
            </a:r>
            <a:r>
              <a:rPr sz="1700" spc="-1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700" dirty="0">
                <a:solidFill>
                  <a:srgbClr val="FFFFFF"/>
                </a:solidFill>
                <a:latin typeface="Segoe Print"/>
                <a:cs typeface="Segoe Print"/>
              </a:rPr>
              <a:t>риск</a:t>
            </a:r>
            <a:endParaRPr sz="17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3629" y="1329690"/>
            <a:ext cx="4429125" cy="4156710"/>
          </a:xfrm>
          <a:custGeom>
            <a:avLst/>
            <a:gdLst/>
            <a:ahLst/>
            <a:cxnLst/>
            <a:rect l="l" t="t" r="r" b="b"/>
            <a:pathLst>
              <a:path w="4429125" h="4526280">
                <a:moveTo>
                  <a:pt x="4428744" y="0"/>
                </a:moveTo>
                <a:lnTo>
                  <a:pt x="0" y="0"/>
                </a:lnTo>
                <a:lnTo>
                  <a:pt x="0" y="4526280"/>
                </a:lnTo>
                <a:lnTo>
                  <a:pt x="4428744" y="4526280"/>
                </a:lnTo>
                <a:lnTo>
                  <a:pt x="4428744" y="0"/>
                </a:lnTo>
                <a:close/>
              </a:path>
            </a:pathLst>
          </a:custGeom>
          <a:solidFill>
            <a:srgbClr val="E081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35815" y="831682"/>
            <a:ext cx="2423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chemeClr val="tx1"/>
                </a:solidFill>
                <a:latin typeface="Segoe Print"/>
                <a:cs typeface="Segoe Print"/>
              </a:rPr>
              <a:t>Нед</a:t>
            </a:r>
            <a:r>
              <a:rPr sz="2800" dirty="0">
                <a:solidFill>
                  <a:schemeClr val="tx1"/>
                </a:solidFill>
                <a:latin typeface="Segoe Print"/>
                <a:cs typeface="Segoe Print"/>
              </a:rPr>
              <a:t>о</a:t>
            </a:r>
            <a:r>
              <a:rPr sz="2800" spc="-5" dirty="0">
                <a:solidFill>
                  <a:schemeClr val="tx1"/>
                </a:solidFill>
                <a:latin typeface="Segoe Print"/>
                <a:cs typeface="Segoe Print"/>
              </a:rPr>
              <a:t>статки</a:t>
            </a:r>
            <a:endParaRPr sz="2800">
              <a:solidFill>
                <a:schemeClr val="tx1"/>
              </a:solidFill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3002" y="1693506"/>
            <a:ext cx="4249420" cy="3108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ts val="1595"/>
              </a:lnSpc>
              <a:spcBef>
                <a:spcPts val="105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Возможность</a:t>
            </a:r>
            <a:r>
              <a:rPr sz="14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адекватного</a:t>
            </a:r>
            <a:r>
              <a:rPr sz="1400" spc="-4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учета</a:t>
            </a:r>
            <a:r>
              <a:rPr sz="1400" spc="-2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только</a:t>
            </a:r>
            <a:endParaRPr sz="1400">
              <a:latin typeface="Segoe Print"/>
              <a:cs typeface="Segoe Print"/>
            </a:endParaRPr>
          </a:p>
          <a:p>
            <a:pPr marL="195580">
              <a:lnSpc>
                <a:spcPts val="1595"/>
              </a:lnSpc>
            </a:pP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последовательных</a:t>
            </a:r>
            <a:r>
              <a:rPr sz="1400" spc="-5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рисков</a:t>
            </a:r>
            <a:endParaRPr sz="1400">
              <a:latin typeface="Segoe Print"/>
              <a:cs typeface="Segoe Print"/>
            </a:endParaRPr>
          </a:p>
          <a:p>
            <a:pPr marL="195580" indent="-182880">
              <a:spcBef>
                <a:spcPts val="2014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Дискретный</a:t>
            </a:r>
            <a:r>
              <a:rPr sz="1400" spc="-7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учет</a:t>
            </a:r>
            <a:r>
              <a:rPr sz="14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рисков</a:t>
            </a:r>
            <a:endParaRPr sz="1400">
              <a:latin typeface="Segoe Print"/>
              <a:cs typeface="Segoe Print"/>
            </a:endParaRPr>
          </a:p>
          <a:p>
            <a:pPr>
              <a:spcBef>
                <a:spcPts val="65"/>
              </a:spcBef>
              <a:buClr>
                <a:srgbClr val="FFFFFF"/>
              </a:buClr>
              <a:buFont typeface="Microsoft Sans Serif"/>
              <a:buChar char="•"/>
            </a:pPr>
            <a:endParaRPr sz="1200">
              <a:latin typeface="Segoe Print"/>
              <a:cs typeface="Segoe Print"/>
            </a:endParaRPr>
          </a:p>
          <a:p>
            <a:pPr marL="195580" marR="5080" indent="-182880">
              <a:lnSpc>
                <a:spcPct val="901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Ограниченное количество рисков, которые </a:t>
            </a:r>
            <a:r>
              <a:rPr sz="1400" spc="-54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можно включить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модель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(в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противном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 случае</a:t>
            </a:r>
            <a:r>
              <a:rPr sz="1400" spc="-2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поиск</a:t>
            </a:r>
            <a:r>
              <a:rPr sz="1400" spc="-2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оптимального</a:t>
            </a:r>
            <a:r>
              <a:rPr sz="14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решения</a:t>
            </a:r>
            <a:endParaRPr sz="1400">
              <a:latin typeface="Segoe Print"/>
              <a:cs typeface="Segoe Print"/>
            </a:endParaRPr>
          </a:p>
          <a:p>
            <a:pPr marL="195580" marR="933450">
              <a:lnSpc>
                <a:spcPts val="1510"/>
              </a:lnSpc>
              <a:spcBef>
                <a:spcPts val="25"/>
              </a:spcBef>
            </a:pP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будет</a:t>
            </a:r>
            <a:r>
              <a:rPr sz="14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затруднен</a:t>
            </a:r>
            <a:r>
              <a:rPr sz="1400" spc="-5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из-за</a:t>
            </a:r>
            <a:r>
              <a:rPr sz="1400" spc="-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большого </a:t>
            </a:r>
            <a:r>
              <a:rPr sz="1400" spc="-54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количества</a:t>
            </a:r>
            <a:r>
              <a:rPr sz="14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исходов)</a:t>
            </a:r>
            <a:endParaRPr sz="1400">
              <a:latin typeface="Segoe Print"/>
              <a:cs typeface="Segoe Print"/>
            </a:endParaRPr>
          </a:p>
          <a:p>
            <a:pPr marL="195580" indent="-182880">
              <a:spcBef>
                <a:spcPts val="1995"/>
              </a:spcBef>
              <a:buFont typeface="Microsoft Sans Serif"/>
              <a:buChar char="•"/>
              <a:tabLst>
                <a:tab pos="195580" algn="l"/>
                <a:tab pos="2141220" algn="l"/>
              </a:tabLst>
            </a:pP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Накопление</a:t>
            </a:r>
            <a:r>
              <a:rPr sz="1400" spc="-3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ошибок	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в</a:t>
            </a:r>
            <a:r>
              <a:rPr sz="14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дереве</a:t>
            </a:r>
            <a:r>
              <a:rPr sz="1400" spc="-6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решений</a:t>
            </a:r>
            <a:endParaRPr sz="14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Microsoft Sans Serif"/>
              <a:buChar char="•"/>
            </a:pPr>
            <a:endParaRPr sz="1250">
              <a:latin typeface="Segoe Print"/>
              <a:cs typeface="Segoe Print"/>
            </a:endParaRPr>
          </a:p>
          <a:p>
            <a:pPr marL="195580" marR="259715" indent="-182880">
              <a:lnSpc>
                <a:spcPts val="1510"/>
              </a:lnSpc>
              <a:spcBef>
                <a:spcPts val="5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Предпосылка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о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соблюдении определенной </a:t>
            </a:r>
            <a:r>
              <a:rPr sz="1400" spc="-54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дисциплины</a:t>
            </a:r>
            <a:r>
              <a:rPr sz="1400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узлах</a:t>
            </a:r>
            <a:r>
              <a:rPr sz="1400" spc="-1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принятия</a:t>
            </a:r>
            <a:r>
              <a:rPr sz="1400" spc="-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решений</a:t>
            </a:r>
            <a:endParaRPr sz="1400">
              <a:latin typeface="Segoe Print"/>
              <a:cs typeface="Segoe Print"/>
            </a:endParaRPr>
          </a:p>
        </p:txBody>
      </p:sp>
      <p:pic>
        <p:nvPicPr>
          <p:cNvPr id="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31</a:t>
            </a:fld>
            <a:endParaRPr lang="ru-RU" dirty="0"/>
          </a:p>
        </p:txBody>
      </p:sp>
      <p:sp>
        <p:nvSpPr>
          <p:cNvPr id="12" name="object 2"/>
          <p:cNvSpPr txBox="1"/>
          <p:nvPr/>
        </p:nvSpPr>
        <p:spPr>
          <a:xfrm>
            <a:off x="457200" y="267868"/>
            <a:ext cx="45720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Д Е Р Е В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О 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</a:t>
            </a: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Е Ш Е Н И Й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646" y="5264894"/>
            <a:ext cx="15557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300845"/>
            <a:ext cx="54864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С Ц Е Н А Р Н Ы Й   А Н А Л И З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950" y="853829"/>
            <a:ext cx="4429125" cy="4526280"/>
          </a:xfrm>
          <a:custGeom>
            <a:avLst/>
            <a:gdLst/>
            <a:ahLst/>
            <a:cxnLst/>
            <a:rect l="l" t="t" r="r" b="b"/>
            <a:pathLst>
              <a:path w="4429125" h="4526280">
                <a:moveTo>
                  <a:pt x="4428744" y="0"/>
                </a:moveTo>
                <a:lnTo>
                  <a:pt x="0" y="0"/>
                </a:lnTo>
                <a:lnTo>
                  <a:pt x="0" y="4526280"/>
                </a:lnTo>
                <a:lnTo>
                  <a:pt x="4428744" y="4526280"/>
                </a:lnTo>
                <a:lnTo>
                  <a:pt x="4428744" y="0"/>
                </a:lnTo>
                <a:close/>
              </a:path>
            </a:pathLst>
          </a:custGeom>
          <a:solidFill>
            <a:srgbClr val="16A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6168" y="837192"/>
            <a:ext cx="2897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Segoe Print"/>
                <a:cs typeface="Segoe Print"/>
              </a:rPr>
              <a:t>Преимущест</a:t>
            </a:r>
            <a:r>
              <a:rPr sz="2800" spc="-20" dirty="0">
                <a:solidFill>
                  <a:srgbClr val="FFFFFF"/>
                </a:solidFill>
                <a:latin typeface="Segoe Print"/>
                <a:cs typeface="Segoe Print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Segoe Print"/>
                <a:cs typeface="Segoe Print"/>
              </a:rPr>
              <a:t>а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063" y="1848823"/>
            <a:ext cx="421513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spcBef>
                <a:spcPts val="100"/>
              </a:spcBef>
              <a:buFont typeface="Microsoft Sans Serif"/>
              <a:buChar char="•"/>
              <a:tabLst>
                <a:tab pos="196215" algn="l"/>
              </a:tabLst>
            </a:pP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Получение</a:t>
            </a:r>
            <a:r>
              <a:rPr spc="-1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диапазона</a:t>
            </a:r>
            <a:r>
              <a:rPr spc="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возможных</a:t>
            </a:r>
            <a:endParaRPr>
              <a:latin typeface="Segoe Print"/>
              <a:cs typeface="Segoe Print"/>
            </a:endParaRPr>
          </a:p>
          <a:p>
            <a:pPr marL="195580">
              <a:spcBef>
                <a:spcPts val="5"/>
              </a:spcBef>
            </a:pP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значений</a:t>
            </a:r>
            <a:r>
              <a:rPr spc="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результатов</a:t>
            </a:r>
            <a:r>
              <a:rPr spc="-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проекта</a:t>
            </a:r>
            <a:endParaRPr>
              <a:latin typeface="Segoe Print"/>
              <a:cs typeface="Segoe Print"/>
            </a:endParaRPr>
          </a:p>
          <a:p>
            <a:pPr>
              <a:spcBef>
                <a:spcPts val="20"/>
              </a:spcBef>
            </a:pPr>
            <a:endParaRPr sz="1700">
              <a:latin typeface="Segoe Print"/>
              <a:cs typeface="Segoe Print"/>
            </a:endParaRPr>
          </a:p>
          <a:p>
            <a:pPr marL="195580" indent="-183515">
              <a:buFont typeface="Microsoft Sans Serif"/>
              <a:buChar char="•"/>
              <a:tabLst>
                <a:tab pos="196215" algn="l"/>
              </a:tabLst>
            </a:pPr>
            <a:r>
              <a:rPr dirty="0">
                <a:solidFill>
                  <a:srgbClr val="FFFFFF"/>
                </a:solidFill>
                <a:latin typeface="Segoe Print"/>
                <a:cs typeface="Segoe Print"/>
              </a:rPr>
              <a:t>Учет</a:t>
            </a:r>
            <a:r>
              <a:rPr spc="-3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FFFFFF"/>
                </a:solidFill>
                <a:latin typeface="Segoe Print"/>
                <a:cs typeface="Segoe Print"/>
              </a:rPr>
              <a:t>корреляции</a:t>
            </a:r>
            <a:r>
              <a:rPr spc="-3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между</a:t>
            </a:r>
            <a:endParaRPr>
              <a:latin typeface="Segoe Print"/>
              <a:cs typeface="Segoe Print"/>
            </a:endParaRPr>
          </a:p>
          <a:p>
            <a:pPr marL="195580"/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факторами</a:t>
            </a:r>
            <a:r>
              <a:rPr spc="-1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при</a:t>
            </a:r>
            <a:r>
              <a:rPr spc="-2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разработке</a:t>
            </a:r>
            <a:endParaRPr>
              <a:latin typeface="Segoe Print"/>
              <a:cs typeface="Segoe Print"/>
            </a:endParaRPr>
          </a:p>
          <a:p>
            <a:pPr marL="195580">
              <a:spcBef>
                <a:spcPts val="5"/>
              </a:spcBef>
            </a:pP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сценариев</a:t>
            </a:r>
            <a:endParaRPr>
              <a:latin typeface="Segoe Print"/>
              <a:cs typeface="Segoe Print"/>
            </a:endParaRPr>
          </a:p>
          <a:p>
            <a:pPr>
              <a:spcBef>
                <a:spcPts val="20"/>
              </a:spcBef>
            </a:pPr>
            <a:endParaRPr sz="1700">
              <a:latin typeface="Segoe Print"/>
              <a:cs typeface="Segoe Print"/>
            </a:endParaRPr>
          </a:p>
          <a:p>
            <a:pPr marL="195580" marR="5080" indent="-183515">
              <a:buFont typeface="Microsoft Sans Serif"/>
              <a:buChar char="•"/>
              <a:tabLst>
                <a:tab pos="196215" algn="l"/>
              </a:tabLst>
            </a:pP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Содержательность процесса </a:t>
            </a:r>
            <a:r>
              <a:rPr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разработки сценариев</a:t>
            </a:r>
            <a:r>
              <a:rPr spc="2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FFFFFF"/>
                </a:solidFill>
                <a:latin typeface="Segoe Print"/>
                <a:cs typeface="Segoe Print"/>
              </a:rPr>
              <a:t>–</a:t>
            </a:r>
            <a:r>
              <a:rPr spc="-1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большее </a:t>
            </a:r>
            <a:r>
              <a:rPr spc="-70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понимание рисков проекта </a:t>
            </a:r>
            <a:r>
              <a:rPr dirty="0">
                <a:solidFill>
                  <a:srgbClr val="FFFFFF"/>
                </a:solidFill>
                <a:latin typeface="Segoe Print"/>
                <a:cs typeface="Segoe Print"/>
              </a:rPr>
              <a:t>и его </a:t>
            </a:r>
            <a:r>
              <a:rPr spc="-70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pc="-5" dirty="0">
                <a:solidFill>
                  <a:srgbClr val="FFFFFF"/>
                </a:solidFill>
                <a:latin typeface="Segoe Print"/>
                <a:cs typeface="Segoe Print"/>
              </a:rPr>
              <a:t>устойчивости</a:t>
            </a:r>
            <a:endParaRPr>
              <a:latin typeface="Segoe Print"/>
              <a:cs typeface="Segoe Prin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629" y="853829"/>
            <a:ext cx="4429125" cy="4526280"/>
          </a:xfrm>
          <a:custGeom>
            <a:avLst/>
            <a:gdLst/>
            <a:ahLst/>
            <a:cxnLst/>
            <a:rect l="l" t="t" r="r" b="b"/>
            <a:pathLst>
              <a:path w="4429125" h="4526280">
                <a:moveTo>
                  <a:pt x="4428744" y="0"/>
                </a:moveTo>
                <a:lnTo>
                  <a:pt x="0" y="0"/>
                </a:lnTo>
                <a:lnTo>
                  <a:pt x="0" y="4526280"/>
                </a:lnTo>
                <a:lnTo>
                  <a:pt x="4428744" y="4526280"/>
                </a:lnTo>
                <a:lnTo>
                  <a:pt x="4428744" y="0"/>
                </a:lnTo>
                <a:close/>
              </a:path>
            </a:pathLst>
          </a:custGeom>
          <a:solidFill>
            <a:srgbClr val="E081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46547" y="837192"/>
            <a:ext cx="2423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Segoe Print"/>
                <a:cs typeface="Segoe Print"/>
              </a:rPr>
              <a:t>Нед</a:t>
            </a:r>
            <a:r>
              <a:rPr sz="2800" dirty="0">
                <a:solidFill>
                  <a:srgbClr val="FFFFFF"/>
                </a:solidFill>
                <a:latin typeface="Segoe Print"/>
                <a:cs typeface="Segoe Print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Segoe Print"/>
                <a:cs typeface="Segoe Print"/>
              </a:rPr>
              <a:t>статки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xfrm>
            <a:off x="4709160" y="1958730"/>
            <a:ext cx="3977640" cy="33579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spcBef>
                <a:spcPts val="105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dirty="0"/>
              <a:t>GIGO.</a:t>
            </a:r>
            <a:r>
              <a:rPr spc="-35" dirty="0"/>
              <a:t> </a:t>
            </a:r>
            <a:r>
              <a:rPr spc="-5" dirty="0"/>
              <a:t>Мусор</a:t>
            </a:r>
            <a:r>
              <a:rPr spc="-15" dirty="0"/>
              <a:t> </a:t>
            </a:r>
            <a:r>
              <a:rPr dirty="0"/>
              <a:t>на</a:t>
            </a:r>
            <a:r>
              <a:rPr spc="-10" dirty="0"/>
              <a:t> </a:t>
            </a:r>
            <a:r>
              <a:rPr dirty="0"/>
              <a:t>входе</a:t>
            </a:r>
            <a:r>
              <a:rPr spc="-30" dirty="0"/>
              <a:t> </a:t>
            </a:r>
            <a:r>
              <a:rPr spc="5" dirty="0"/>
              <a:t>–</a:t>
            </a:r>
            <a:r>
              <a:rPr spc="-5" dirty="0"/>
              <a:t> мусор</a:t>
            </a:r>
            <a:r>
              <a:rPr spc="-15" dirty="0"/>
              <a:t> </a:t>
            </a:r>
            <a:r>
              <a:rPr dirty="0"/>
              <a:t>на</a:t>
            </a:r>
            <a:r>
              <a:rPr spc="-10" dirty="0"/>
              <a:t> </a:t>
            </a:r>
            <a:r>
              <a:rPr dirty="0"/>
              <a:t>выходе</a:t>
            </a:r>
          </a:p>
          <a:p>
            <a:pPr>
              <a:spcBef>
                <a:spcPts val="60"/>
              </a:spcBef>
              <a:buClr>
                <a:srgbClr val="FFFFFF"/>
              </a:buClr>
              <a:buFont typeface="Microsoft Sans Serif"/>
              <a:buChar char="•"/>
            </a:pPr>
            <a:endParaRPr sz="1300"/>
          </a:p>
          <a:p>
            <a:pPr marL="195580" indent="-182880">
              <a:buFont typeface="Microsoft Sans Serif"/>
              <a:buChar char="•"/>
              <a:tabLst>
                <a:tab pos="195580" algn="l"/>
              </a:tabLst>
            </a:pPr>
            <a:r>
              <a:rPr dirty="0"/>
              <a:t>Дискретный</a:t>
            </a:r>
            <a:r>
              <a:rPr spc="-70" dirty="0"/>
              <a:t> </a:t>
            </a:r>
            <a:r>
              <a:rPr dirty="0"/>
              <a:t>учет</a:t>
            </a:r>
            <a:r>
              <a:rPr spc="-35" dirty="0"/>
              <a:t> </a:t>
            </a:r>
            <a:r>
              <a:rPr spc="-5" dirty="0"/>
              <a:t>рисков</a:t>
            </a:r>
          </a:p>
          <a:p>
            <a:pPr>
              <a:spcBef>
                <a:spcPts val="55"/>
              </a:spcBef>
              <a:buClr>
                <a:srgbClr val="FFFFFF"/>
              </a:buClr>
              <a:buFont typeface="Microsoft Sans Serif"/>
              <a:buChar char="•"/>
            </a:pPr>
            <a:endParaRPr sz="1300"/>
          </a:p>
          <a:p>
            <a:pPr marL="195580" indent="-182880">
              <a:buFont typeface="Microsoft Sans Serif"/>
              <a:buChar char="•"/>
              <a:tabLst>
                <a:tab pos="195580" algn="l"/>
              </a:tabLst>
            </a:pPr>
            <a:r>
              <a:rPr spc="-5" dirty="0"/>
              <a:t>Размытость</a:t>
            </a:r>
            <a:r>
              <a:rPr spc="-30" dirty="0"/>
              <a:t> </a:t>
            </a:r>
            <a:r>
              <a:rPr dirty="0"/>
              <a:t>границ</a:t>
            </a:r>
            <a:r>
              <a:rPr spc="-35" dirty="0"/>
              <a:t> </a:t>
            </a:r>
            <a:r>
              <a:rPr dirty="0"/>
              <a:t>сценариев/</a:t>
            </a:r>
          </a:p>
          <a:p>
            <a:pPr marL="195580"/>
            <a:r>
              <a:rPr spc="-5" dirty="0"/>
              <a:t>субъективность</a:t>
            </a:r>
            <a:r>
              <a:rPr spc="-35" dirty="0"/>
              <a:t> </a:t>
            </a:r>
            <a:r>
              <a:rPr dirty="0"/>
              <a:t>границ</a:t>
            </a:r>
          </a:p>
          <a:p>
            <a:pPr>
              <a:spcBef>
                <a:spcPts val="60"/>
              </a:spcBef>
            </a:pPr>
            <a:endParaRPr sz="1300"/>
          </a:p>
          <a:p>
            <a:pPr marL="195580" marR="372745" indent="-182880">
              <a:buFont typeface="Microsoft Sans Serif"/>
              <a:buChar char="•"/>
              <a:tabLst>
                <a:tab pos="195580" algn="l"/>
              </a:tabLst>
            </a:pPr>
            <a:r>
              <a:rPr spc="-5" dirty="0"/>
              <a:t>Ограниченное количество </a:t>
            </a:r>
            <a:r>
              <a:rPr dirty="0"/>
              <a:t>сценариев, </a:t>
            </a:r>
            <a:r>
              <a:rPr spc="-545" dirty="0"/>
              <a:t> </a:t>
            </a:r>
            <a:r>
              <a:rPr dirty="0"/>
              <a:t>подлежащих</a:t>
            </a:r>
            <a:r>
              <a:rPr spc="-50" dirty="0"/>
              <a:t> </a:t>
            </a:r>
            <a:r>
              <a:rPr dirty="0"/>
              <a:t>детальному</a:t>
            </a:r>
            <a:r>
              <a:rPr spc="-35" dirty="0"/>
              <a:t> </a:t>
            </a:r>
            <a:r>
              <a:rPr dirty="0"/>
              <a:t>анализу</a:t>
            </a:r>
          </a:p>
          <a:p>
            <a:pPr>
              <a:spcBef>
                <a:spcPts val="60"/>
              </a:spcBef>
              <a:buClr>
                <a:srgbClr val="FFFFFF"/>
              </a:buClr>
              <a:buFont typeface="Microsoft Sans Serif"/>
              <a:buChar char="•"/>
            </a:pPr>
            <a:endParaRPr sz="1300"/>
          </a:p>
          <a:p>
            <a:pPr marL="195580" indent="-182880">
              <a:buFont typeface="Microsoft Sans Serif"/>
              <a:buChar char="•"/>
              <a:tabLst>
                <a:tab pos="195580" algn="l"/>
              </a:tabLst>
            </a:pPr>
            <a:r>
              <a:rPr spc="-5" dirty="0"/>
              <a:t>Сложность</a:t>
            </a:r>
            <a:r>
              <a:rPr spc="-35" dirty="0"/>
              <a:t> </a:t>
            </a:r>
            <a:r>
              <a:rPr dirty="0"/>
              <a:t>учета</a:t>
            </a:r>
            <a:r>
              <a:rPr spc="-20" dirty="0"/>
              <a:t> </a:t>
            </a:r>
            <a:r>
              <a:rPr dirty="0"/>
              <a:t>всех</a:t>
            </a:r>
            <a:r>
              <a:rPr spc="-20" dirty="0"/>
              <a:t> </a:t>
            </a:r>
            <a:r>
              <a:rPr spc="-5" dirty="0"/>
              <a:t>возможных</a:t>
            </a:r>
          </a:p>
        </p:txBody>
      </p:sp>
      <p:pic>
        <p:nvPicPr>
          <p:cNvPr id="10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3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862" y="789288"/>
            <a:ext cx="38296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  </a:t>
            </a:r>
            <a:r>
              <a:rPr sz="1400" spc="-1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  </a:t>
            </a:r>
            <a:r>
              <a:rPr sz="1400" spc="-1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7802" y="1161702"/>
            <a:ext cx="1524635" cy="689610"/>
            <a:chOff x="310641" y="537718"/>
            <a:chExt cx="1524635" cy="689610"/>
          </a:xfrm>
        </p:grpSpPr>
        <p:sp>
          <p:nvSpPr>
            <p:cNvPr id="5" name="object 5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1392681" y="0"/>
                  </a:moveTo>
                  <a:lnTo>
                    <a:pt x="111505" y="0"/>
                  </a:lnTo>
                  <a:lnTo>
                    <a:pt x="68103" y="8761"/>
                  </a:lnTo>
                  <a:lnTo>
                    <a:pt x="32659" y="32654"/>
                  </a:lnTo>
                  <a:lnTo>
                    <a:pt x="8762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2" y="600938"/>
                  </a:lnTo>
                  <a:lnTo>
                    <a:pt x="32659" y="636381"/>
                  </a:lnTo>
                  <a:lnTo>
                    <a:pt x="68103" y="660274"/>
                  </a:lnTo>
                  <a:lnTo>
                    <a:pt x="111505" y="669036"/>
                  </a:lnTo>
                  <a:lnTo>
                    <a:pt x="1392681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7" y="557530"/>
                  </a:lnTo>
                  <a:lnTo>
                    <a:pt x="1504187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0" y="111506"/>
                  </a:moveTo>
                  <a:lnTo>
                    <a:pt x="8762" y="68097"/>
                  </a:lnTo>
                  <a:lnTo>
                    <a:pt x="32659" y="32654"/>
                  </a:lnTo>
                  <a:lnTo>
                    <a:pt x="68103" y="8761"/>
                  </a:lnTo>
                  <a:lnTo>
                    <a:pt x="111505" y="0"/>
                  </a:lnTo>
                  <a:lnTo>
                    <a:pt x="1392681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7" y="111506"/>
                  </a:lnTo>
                  <a:lnTo>
                    <a:pt x="1504187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1" y="669036"/>
                  </a:lnTo>
                  <a:lnTo>
                    <a:pt x="111505" y="669036"/>
                  </a:lnTo>
                  <a:lnTo>
                    <a:pt x="68103" y="660274"/>
                  </a:lnTo>
                  <a:lnTo>
                    <a:pt x="32659" y="636381"/>
                  </a:lnTo>
                  <a:lnTo>
                    <a:pt x="8762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4683" y="1236454"/>
            <a:ext cx="104965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Планирование</a:t>
            </a:r>
            <a:endParaRPr sz="1100">
              <a:latin typeface="Arial"/>
              <a:cs typeface="Arial"/>
            </a:endParaRPr>
          </a:p>
          <a:p>
            <a:pPr marL="108585" marR="102870" algn="ctr"/>
            <a:r>
              <a:rPr sz="1100" b="1" spc="-30" dirty="0">
                <a:solidFill>
                  <a:srgbClr val="A4BABE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ния  рисками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86637" y="1969422"/>
            <a:ext cx="1588770" cy="689610"/>
            <a:chOff x="3189477" y="1345438"/>
            <a:chExt cx="1588770" cy="689610"/>
          </a:xfrm>
        </p:grpSpPr>
        <p:sp>
          <p:nvSpPr>
            <p:cNvPr id="9" name="object 9"/>
            <p:cNvSpPr/>
            <p:nvPr/>
          </p:nvSpPr>
          <p:spPr>
            <a:xfrm>
              <a:off x="3199637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1456689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529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5"/>
                  </a:lnTo>
                  <a:lnTo>
                    <a:pt x="1456689" y="669035"/>
                  </a:lnTo>
                  <a:lnTo>
                    <a:pt x="1500098" y="660274"/>
                  </a:lnTo>
                  <a:lnTo>
                    <a:pt x="1535541" y="636381"/>
                  </a:lnTo>
                  <a:lnTo>
                    <a:pt x="1559434" y="600938"/>
                  </a:lnTo>
                  <a:lnTo>
                    <a:pt x="1568196" y="557529"/>
                  </a:lnTo>
                  <a:lnTo>
                    <a:pt x="1568196" y="111505"/>
                  </a:lnTo>
                  <a:lnTo>
                    <a:pt x="1559434" y="68097"/>
                  </a:lnTo>
                  <a:lnTo>
                    <a:pt x="1535541" y="32654"/>
                  </a:lnTo>
                  <a:lnTo>
                    <a:pt x="1500098" y="8761"/>
                  </a:lnTo>
                  <a:lnTo>
                    <a:pt x="14566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9637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0" y="111505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456689" y="0"/>
                  </a:lnTo>
                  <a:lnTo>
                    <a:pt x="1500098" y="8761"/>
                  </a:lnTo>
                  <a:lnTo>
                    <a:pt x="1535541" y="32654"/>
                  </a:lnTo>
                  <a:lnTo>
                    <a:pt x="1559434" y="68097"/>
                  </a:lnTo>
                  <a:lnTo>
                    <a:pt x="1568196" y="111505"/>
                  </a:lnTo>
                  <a:lnTo>
                    <a:pt x="1568196" y="557529"/>
                  </a:lnTo>
                  <a:lnTo>
                    <a:pt x="1559434" y="600938"/>
                  </a:lnTo>
                  <a:lnTo>
                    <a:pt x="1535541" y="636381"/>
                  </a:lnTo>
                  <a:lnTo>
                    <a:pt x="1500098" y="660274"/>
                  </a:lnTo>
                  <a:lnTo>
                    <a:pt x="1456689" y="669035"/>
                  </a:lnTo>
                  <a:lnTo>
                    <a:pt x="111506" y="669035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29"/>
                  </a:lnTo>
                  <a:lnTo>
                    <a:pt x="0" y="11150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09143" y="2128299"/>
            <a:ext cx="11436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5080" indent="-312420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нти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ф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каци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я  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21889" y="2908206"/>
            <a:ext cx="1526540" cy="689610"/>
            <a:chOff x="4824729" y="2284222"/>
            <a:chExt cx="1526540" cy="689610"/>
          </a:xfrm>
        </p:grpSpPr>
        <p:sp>
          <p:nvSpPr>
            <p:cNvPr id="13" name="object 13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4"/>
                  </a:lnTo>
                  <a:lnTo>
                    <a:pt x="1473057" y="636381"/>
                  </a:lnTo>
                  <a:lnTo>
                    <a:pt x="1496950" y="600938"/>
                  </a:lnTo>
                  <a:lnTo>
                    <a:pt x="1505712" y="557530"/>
                  </a:lnTo>
                  <a:lnTo>
                    <a:pt x="1505712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2" y="111506"/>
                  </a:lnTo>
                  <a:lnTo>
                    <a:pt x="1505712" y="557530"/>
                  </a:lnTo>
                  <a:lnTo>
                    <a:pt x="1496950" y="600938"/>
                  </a:lnTo>
                  <a:lnTo>
                    <a:pt x="1473057" y="636381"/>
                  </a:lnTo>
                  <a:lnTo>
                    <a:pt x="1437614" y="660274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55696" y="3151539"/>
            <a:ext cx="1057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Оц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spc="-4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17117" y="3901854"/>
            <a:ext cx="1526540" cy="689610"/>
            <a:chOff x="3219957" y="3277870"/>
            <a:chExt cx="1526540" cy="689610"/>
          </a:xfrm>
        </p:grpSpPr>
        <p:sp>
          <p:nvSpPr>
            <p:cNvPr id="17" name="object 17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2"/>
                  </a:lnTo>
                  <a:lnTo>
                    <a:pt x="32654" y="636376"/>
                  </a:lnTo>
                  <a:lnTo>
                    <a:pt x="68097" y="660273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3"/>
                  </a:lnTo>
                  <a:lnTo>
                    <a:pt x="1473057" y="636376"/>
                  </a:lnTo>
                  <a:lnTo>
                    <a:pt x="1496950" y="600932"/>
                  </a:lnTo>
                  <a:lnTo>
                    <a:pt x="1505711" y="557530"/>
                  </a:lnTo>
                  <a:lnTo>
                    <a:pt x="1505711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1" y="111506"/>
                  </a:lnTo>
                  <a:lnTo>
                    <a:pt x="1505711" y="557530"/>
                  </a:lnTo>
                  <a:lnTo>
                    <a:pt x="1496950" y="600932"/>
                  </a:lnTo>
                  <a:lnTo>
                    <a:pt x="1473057" y="636376"/>
                  </a:lnTo>
                  <a:lnTo>
                    <a:pt x="1437614" y="660273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3"/>
                  </a:lnTo>
                  <a:lnTo>
                    <a:pt x="32654" y="636376"/>
                  </a:lnTo>
                  <a:lnTo>
                    <a:pt x="8761" y="600932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88771" y="4062256"/>
            <a:ext cx="9836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рование  реагирования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12931" y="2926494"/>
            <a:ext cx="1524635" cy="689610"/>
            <a:chOff x="1715770" y="2302510"/>
            <a:chExt cx="1524635" cy="689610"/>
          </a:xfrm>
        </p:grpSpPr>
        <p:sp>
          <p:nvSpPr>
            <p:cNvPr id="21" name="object 21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1392682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2682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8" y="557530"/>
                  </a:lnTo>
                  <a:lnTo>
                    <a:pt x="1504188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2682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8" y="111506"/>
                  </a:lnTo>
                  <a:lnTo>
                    <a:pt x="1504188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2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69393" y="3086261"/>
            <a:ext cx="12090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Мониторинг и </a:t>
            </a:r>
            <a:r>
              <a:rPr sz="1100" b="1" spc="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контро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ь</a:t>
            </a:r>
            <a:r>
              <a:rPr sz="1100" b="1" spc="-1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6991" y="1486568"/>
            <a:ext cx="5447030" cy="2809875"/>
            <a:chOff x="179831" y="862583"/>
            <a:chExt cx="5447030" cy="2809875"/>
          </a:xfrm>
        </p:grpSpPr>
        <p:sp>
          <p:nvSpPr>
            <p:cNvPr id="25" name="object 25"/>
            <p:cNvSpPr/>
            <p:nvPr/>
          </p:nvSpPr>
          <p:spPr>
            <a:xfrm>
              <a:off x="1824736" y="862583"/>
              <a:ext cx="3802379" cy="2809875"/>
            </a:xfrm>
            <a:custGeom>
              <a:avLst/>
              <a:gdLst/>
              <a:ahLst/>
              <a:cxnLst/>
              <a:rect l="l" t="t" r="r" b="b"/>
              <a:pathLst>
                <a:path w="3802379" h="2809875">
                  <a:moveTo>
                    <a:pt x="1316710" y="719836"/>
                  </a:moveTo>
                  <a:lnTo>
                    <a:pt x="1251966" y="719836"/>
                  </a:lnTo>
                  <a:lnTo>
                    <a:pt x="1233233" y="719836"/>
                  </a:lnTo>
                  <a:lnTo>
                    <a:pt x="1231138" y="756793"/>
                  </a:lnTo>
                  <a:lnTo>
                    <a:pt x="1316710" y="719836"/>
                  </a:lnTo>
                  <a:close/>
                </a:path>
                <a:path w="3802379" h="2809875">
                  <a:moveTo>
                    <a:pt x="1348486" y="706120"/>
                  </a:moveTo>
                  <a:lnTo>
                    <a:pt x="1237615" y="642620"/>
                  </a:lnTo>
                  <a:lnTo>
                    <a:pt x="1235468" y="680326"/>
                  </a:lnTo>
                  <a:lnTo>
                    <a:pt x="1225296" y="679577"/>
                  </a:lnTo>
                  <a:lnTo>
                    <a:pt x="1164717" y="670433"/>
                  </a:lnTo>
                  <a:lnTo>
                    <a:pt x="1105662" y="658241"/>
                  </a:lnTo>
                  <a:lnTo>
                    <a:pt x="1048385" y="642874"/>
                  </a:lnTo>
                  <a:lnTo>
                    <a:pt x="993775" y="624967"/>
                  </a:lnTo>
                  <a:lnTo>
                    <a:pt x="942086" y="604520"/>
                  </a:lnTo>
                  <a:lnTo>
                    <a:pt x="894080" y="582041"/>
                  </a:lnTo>
                  <a:lnTo>
                    <a:pt x="849884" y="557530"/>
                  </a:lnTo>
                  <a:lnTo>
                    <a:pt x="810387" y="531622"/>
                  </a:lnTo>
                  <a:lnTo>
                    <a:pt x="775843" y="504444"/>
                  </a:lnTo>
                  <a:lnTo>
                    <a:pt x="746760" y="476377"/>
                  </a:lnTo>
                  <a:lnTo>
                    <a:pt x="714756" y="433578"/>
                  </a:lnTo>
                  <a:lnTo>
                    <a:pt x="697103" y="391414"/>
                  </a:lnTo>
                  <a:lnTo>
                    <a:pt x="693420" y="361442"/>
                  </a:lnTo>
                  <a:lnTo>
                    <a:pt x="692150" y="343154"/>
                  </a:lnTo>
                  <a:lnTo>
                    <a:pt x="676148" y="289687"/>
                  </a:lnTo>
                  <a:lnTo>
                    <a:pt x="656336" y="255651"/>
                  </a:lnTo>
                  <a:lnTo>
                    <a:pt x="630174" y="223266"/>
                  </a:lnTo>
                  <a:lnTo>
                    <a:pt x="598043" y="192024"/>
                  </a:lnTo>
                  <a:lnTo>
                    <a:pt x="560832" y="162687"/>
                  </a:lnTo>
                  <a:lnTo>
                    <a:pt x="518668" y="135001"/>
                  </a:lnTo>
                  <a:lnTo>
                    <a:pt x="472059" y="109220"/>
                  </a:lnTo>
                  <a:lnTo>
                    <a:pt x="421767" y="85725"/>
                  </a:lnTo>
                  <a:lnTo>
                    <a:pt x="367919" y="64516"/>
                  </a:lnTo>
                  <a:lnTo>
                    <a:pt x="311150" y="45720"/>
                  </a:lnTo>
                  <a:lnTo>
                    <a:pt x="251968" y="29972"/>
                  </a:lnTo>
                  <a:lnTo>
                    <a:pt x="190754" y="17145"/>
                  </a:lnTo>
                  <a:lnTo>
                    <a:pt x="128016" y="7874"/>
                  </a:lnTo>
                  <a:lnTo>
                    <a:pt x="64262" y="2032"/>
                  </a:lnTo>
                  <a:lnTo>
                    <a:pt x="508" y="0"/>
                  </a:lnTo>
                  <a:lnTo>
                    <a:pt x="0" y="38100"/>
                  </a:lnTo>
                  <a:lnTo>
                    <a:pt x="31623" y="38608"/>
                  </a:lnTo>
                  <a:lnTo>
                    <a:pt x="62484" y="40132"/>
                  </a:lnTo>
                  <a:lnTo>
                    <a:pt x="123952" y="45720"/>
                  </a:lnTo>
                  <a:lnTo>
                    <a:pt x="184531" y="54864"/>
                  </a:lnTo>
                  <a:lnTo>
                    <a:pt x="243713" y="67183"/>
                  </a:lnTo>
                  <a:lnTo>
                    <a:pt x="300863" y="82423"/>
                  </a:lnTo>
                  <a:lnTo>
                    <a:pt x="355473" y="100457"/>
                  </a:lnTo>
                  <a:lnTo>
                    <a:pt x="407162" y="120904"/>
                  </a:lnTo>
                  <a:lnTo>
                    <a:pt x="455422" y="143510"/>
                  </a:lnTo>
                  <a:lnTo>
                    <a:pt x="499491" y="168021"/>
                  </a:lnTo>
                  <a:lnTo>
                    <a:pt x="539242" y="194183"/>
                  </a:lnTo>
                  <a:lnTo>
                    <a:pt x="573786" y="221488"/>
                  </a:lnTo>
                  <a:lnTo>
                    <a:pt x="602869" y="249809"/>
                  </a:lnTo>
                  <a:lnTo>
                    <a:pt x="634873" y="292862"/>
                  </a:lnTo>
                  <a:lnTo>
                    <a:pt x="652272" y="335915"/>
                  </a:lnTo>
                  <a:lnTo>
                    <a:pt x="656336" y="379857"/>
                  </a:lnTo>
                  <a:lnTo>
                    <a:pt x="659638" y="398272"/>
                  </a:lnTo>
                  <a:lnTo>
                    <a:pt x="680974" y="451358"/>
                  </a:lnTo>
                  <a:lnTo>
                    <a:pt x="704088" y="484886"/>
                  </a:lnTo>
                  <a:lnTo>
                    <a:pt x="733298" y="517017"/>
                  </a:lnTo>
                  <a:lnTo>
                    <a:pt x="768096" y="547497"/>
                  </a:lnTo>
                  <a:lnTo>
                    <a:pt x="807974" y="576199"/>
                  </a:lnTo>
                  <a:lnTo>
                    <a:pt x="852424" y="602996"/>
                  </a:lnTo>
                  <a:lnTo>
                    <a:pt x="900811" y="627761"/>
                  </a:lnTo>
                  <a:lnTo>
                    <a:pt x="953008" y="650240"/>
                  </a:lnTo>
                  <a:lnTo>
                    <a:pt x="1008380" y="670306"/>
                  </a:lnTo>
                  <a:lnTo>
                    <a:pt x="1066419" y="687578"/>
                  </a:lnTo>
                  <a:lnTo>
                    <a:pt x="1126744" y="701929"/>
                  </a:lnTo>
                  <a:lnTo>
                    <a:pt x="1188593" y="713105"/>
                  </a:lnTo>
                  <a:lnTo>
                    <a:pt x="1233309" y="718350"/>
                  </a:lnTo>
                  <a:lnTo>
                    <a:pt x="1252067" y="718350"/>
                  </a:lnTo>
                  <a:lnTo>
                    <a:pt x="1320165" y="718350"/>
                  </a:lnTo>
                  <a:lnTo>
                    <a:pt x="1348486" y="706120"/>
                  </a:lnTo>
                  <a:close/>
                </a:path>
                <a:path w="3802379" h="2809875">
                  <a:moveTo>
                    <a:pt x="1375156" y="826770"/>
                  </a:moveTo>
                  <a:lnTo>
                    <a:pt x="1348879" y="816483"/>
                  </a:lnTo>
                  <a:lnTo>
                    <a:pt x="1256157" y="780161"/>
                  </a:lnTo>
                  <a:lnTo>
                    <a:pt x="1259662" y="818997"/>
                  </a:lnTo>
                  <a:lnTo>
                    <a:pt x="1202436" y="830072"/>
                  </a:lnTo>
                  <a:lnTo>
                    <a:pt x="1135507" y="850392"/>
                  </a:lnTo>
                  <a:lnTo>
                    <a:pt x="1070737" y="876554"/>
                  </a:lnTo>
                  <a:lnTo>
                    <a:pt x="1008380" y="908177"/>
                  </a:lnTo>
                  <a:lnTo>
                    <a:pt x="948944" y="944499"/>
                  </a:lnTo>
                  <a:lnTo>
                    <a:pt x="893191" y="985393"/>
                  </a:lnTo>
                  <a:lnTo>
                    <a:pt x="841375" y="1030224"/>
                  </a:lnTo>
                  <a:lnTo>
                    <a:pt x="794004" y="1078611"/>
                  </a:lnTo>
                  <a:lnTo>
                    <a:pt x="751713" y="1130173"/>
                  </a:lnTo>
                  <a:lnTo>
                    <a:pt x="715010" y="1184402"/>
                  </a:lnTo>
                  <a:lnTo>
                    <a:pt x="684657" y="1240917"/>
                  </a:lnTo>
                  <a:lnTo>
                    <a:pt x="660908" y="1299337"/>
                  </a:lnTo>
                  <a:lnTo>
                    <a:pt x="644525" y="1359154"/>
                  </a:lnTo>
                  <a:lnTo>
                    <a:pt x="636016" y="1419987"/>
                  </a:lnTo>
                  <a:lnTo>
                    <a:pt x="635000" y="1449070"/>
                  </a:lnTo>
                  <a:lnTo>
                    <a:pt x="673100" y="1450467"/>
                  </a:lnTo>
                  <a:lnTo>
                    <a:pt x="674116" y="1421384"/>
                  </a:lnTo>
                  <a:lnTo>
                    <a:pt x="677037" y="1393444"/>
                  </a:lnTo>
                  <a:lnTo>
                    <a:pt x="688721" y="1338072"/>
                  </a:lnTo>
                  <a:lnTo>
                    <a:pt x="707517" y="1283335"/>
                  </a:lnTo>
                  <a:lnTo>
                    <a:pt x="733044" y="1229614"/>
                  </a:lnTo>
                  <a:lnTo>
                    <a:pt x="764794" y="1177671"/>
                  </a:lnTo>
                  <a:lnTo>
                    <a:pt x="802132" y="1127506"/>
                  </a:lnTo>
                  <a:lnTo>
                    <a:pt x="844804" y="1080135"/>
                  </a:lnTo>
                  <a:lnTo>
                    <a:pt x="892175" y="1035558"/>
                  </a:lnTo>
                  <a:lnTo>
                    <a:pt x="943737" y="994664"/>
                  </a:lnTo>
                  <a:lnTo>
                    <a:pt x="998855" y="957834"/>
                  </a:lnTo>
                  <a:lnTo>
                    <a:pt x="1057148" y="925322"/>
                  </a:lnTo>
                  <a:lnTo>
                    <a:pt x="1117854" y="897763"/>
                  </a:lnTo>
                  <a:lnTo>
                    <a:pt x="1180719" y="875665"/>
                  </a:lnTo>
                  <a:lnTo>
                    <a:pt x="1244981" y="859282"/>
                  </a:lnTo>
                  <a:lnTo>
                    <a:pt x="1263078" y="856869"/>
                  </a:lnTo>
                  <a:lnTo>
                    <a:pt x="1266444" y="893953"/>
                  </a:lnTo>
                  <a:lnTo>
                    <a:pt x="1375156" y="826770"/>
                  </a:lnTo>
                  <a:close/>
                </a:path>
                <a:path w="3802379" h="2809875">
                  <a:moveTo>
                    <a:pt x="1407160" y="2741295"/>
                  </a:moveTo>
                  <a:lnTo>
                    <a:pt x="1337564" y="2737612"/>
                  </a:lnTo>
                  <a:lnTo>
                    <a:pt x="1269492" y="2727198"/>
                  </a:lnTo>
                  <a:lnTo>
                    <a:pt x="1202563" y="2710307"/>
                  </a:lnTo>
                  <a:lnTo>
                    <a:pt x="1137031" y="2687320"/>
                  </a:lnTo>
                  <a:lnTo>
                    <a:pt x="1073531" y="2658999"/>
                  </a:lnTo>
                  <a:lnTo>
                    <a:pt x="1012698" y="2625471"/>
                  </a:lnTo>
                  <a:lnTo>
                    <a:pt x="955167" y="2587371"/>
                  </a:lnTo>
                  <a:lnTo>
                    <a:pt x="901319" y="2545207"/>
                  </a:lnTo>
                  <a:lnTo>
                    <a:pt x="851789" y="2499360"/>
                  </a:lnTo>
                  <a:lnTo>
                    <a:pt x="807339" y="2450338"/>
                  </a:lnTo>
                  <a:lnTo>
                    <a:pt x="768223" y="2398776"/>
                  </a:lnTo>
                  <a:lnTo>
                    <a:pt x="735203" y="2345055"/>
                  </a:lnTo>
                  <a:lnTo>
                    <a:pt x="708533" y="2289556"/>
                  </a:lnTo>
                  <a:lnTo>
                    <a:pt x="689927" y="2235708"/>
                  </a:lnTo>
                  <a:lnTo>
                    <a:pt x="689305" y="2233041"/>
                  </a:lnTo>
                  <a:lnTo>
                    <a:pt x="688784" y="2229789"/>
                  </a:lnTo>
                  <a:lnTo>
                    <a:pt x="725932" y="2224786"/>
                  </a:lnTo>
                  <a:lnTo>
                    <a:pt x="716165" y="2210435"/>
                  </a:lnTo>
                  <a:lnTo>
                    <a:pt x="654050" y="2119122"/>
                  </a:lnTo>
                  <a:lnTo>
                    <a:pt x="612775" y="2240026"/>
                  </a:lnTo>
                  <a:lnTo>
                    <a:pt x="650989" y="2234882"/>
                  </a:lnTo>
                  <a:lnTo>
                    <a:pt x="652145" y="2241804"/>
                  </a:lnTo>
                  <a:lnTo>
                    <a:pt x="652399" y="2243582"/>
                  </a:lnTo>
                  <a:lnTo>
                    <a:pt x="652780" y="2244471"/>
                  </a:lnTo>
                  <a:lnTo>
                    <a:pt x="662305" y="2274951"/>
                  </a:lnTo>
                  <a:lnTo>
                    <a:pt x="687197" y="2334895"/>
                  </a:lnTo>
                  <a:lnTo>
                    <a:pt x="718947" y="2392934"/>
                  </a:lnTo>
                  <a:lnTo>
                    <a:pt x="757174" y="2448560"/>
                  </a:lnTo>
                  <a:lnTo>
                    <a:pt x="801243" y="2501519"/>
                  </a:lnTo>
                  <a:lnTo>
                    <a:pt x="850646" y="2551303"/>
                  </a:lnTo>
                  <a:lnTo>
                    <a:pt x="904748" y="2597277"/>
                  </a:lnTo>
                  <a:lnTo>
                    <a:pt x="963041" y="2639187"/>
                  </a:lnTo>
                  <a:lnTo>
                    <a:pt x="1025017" y="2676652"/>
                  </a:lnTo>
                  <a:lnTo>
                    <a:pt x="1090041" y="2708910"/>
                  </a:lnTo>
                  <a:lnTo>
                    <a:pt x="1157732" y="2735834"/>
                  </a:lnTo>
                  <a:lnTo>
                    <a:pt x="1227455" y="2756662"/>
                  </a:lnTo>
                  <a:lnTo>
                    <a:pt x="1298702" y="2771013"/>
                  </a:lnTo>
                  <a:lnTo>
                    <a:pt x="1370838" y="2778379"/>
                  </a:lnTo>
                  <a:lnTo>
                    <a:pt x="1406144" y="2779395"/>
                  </a:lnTo>
                  <a:lnTo>
                    <a:pt x="1407160" y="2741295"/>
                  </a:lnTo>
                  <a:close/>
                </a:path>
                <a:path w="3802379" h="2809875">
                  <a:moveTo>
                    <a:pt x="3782314" y="2101215"/>
                  </a:moveTo>
                  <a:lnTo>
                    <a:pt x="3744214" y="2100453"/>
                  </a:lnTo>
                  <a:lnTo>
                    <a:pt x="3743960" y="2115947"/>
                  </a:lnTo>
                  <a:lnTo>
                    <a:pt x="3743071" y="2130679"/>
                  </a:lnTo>
                  <a:lnTo>
                    <a:pt x="3736975" y="2174621"/>
                  </a:lnTo>
                  <a:lnTo>
                    <a:pt x="3725799" y="2218944"/>
                  </a:lnTo>
                  <a:lnTo>
                    <a:pt x="3703574" y="2276983"/>
                  </a:lnTo>
                  <a:lnTo>
                    <a:pt x="3673475" y="2333752"/>
                  </a:lnTo>
                  <a:lnTo>
                    <a:pt x="3636010" y="2388997"/>
                  </a:lnTo>
                  <a:lnTo>
                    <a:pt x="3591687" y="2442083"/>
                  </a:lnTo>
                  <a:lnTo>
                    <a:pt x="3541141" y="2492502"/>
                  </a:lnTo>
                  <a:lnTo>
                    <a:pt x="3485007" y="2539746"/>
                  </a:lnTo>
                  <a:lnTo>
                    <a:pt x="3423920" y="2583180"/>
                  </a:lnTo>
                  <a:lnTo>
                    <a:pt x="3358388" y="2622423"/>
                  </a:lnTo>
                  <a:lnTo>
                    <a:pt x="3324352" y="2640203"/>
                  </a:lnTo>
                  <a:lnTo>
                    <a:pt x="3289300" y="2656840"/>
                  </a:lnTo>
                  <a:lnTo>
                    <a:pt x="3253486" y="2672207"/>
                  </a:lnTo>
                  <a:lnTo>
                    <a:pt x="3217037" y="2686177"/>
                  </a:lnTo>
                  <a:lnTo>
                    <a:pt x="3180080" y="2698623"/>
                  </a:lnTo>
                  <a:lnTo>
                    <a:pt x="3142488" y="2709672"/>
                  </a:lnTo>
                  <a:lnTo>
                    <a:pt x="3104388" y="2719197"/>
                  </a:lnTo>
                  <a:lnTo>
                    <a:pt x="3066034" y="2727071"/>
                  </a:lnTo>
                  <a:lnTo>
                    <a:pt x="3027426" y="2733294"/>
                  </a:lnTo>
                  <a:lnTo>
                    <a:pt x="3023590" y="2733598"/>
                  </a:lnTo>
                  <a:lnTo>
                    <a:pt x="3021076" y="2695829"/>
                  </a:lnTo>
                  <a:lnTo>
                    <a:pt x="2910840" y="2760472"/>
                  </a:lnTo>
                  <a:lnTo>
                    <a:pt x="3028696" y="2809875"/>
                  </a:lnTo>
                  <a:lnTo>
                    <a:pt x="3026232" y="2773045"/>
                  </a:lnTo>
                  <a:lnTo>
                    <a:pt x="3026130" y="2771597"/>
                  </a:lnTo>
                  <a:lnTo>
                    <a:pt x="3033522" y="2771013"/>
                  </a:lnTo>
                  <a:lnTo>
                    <a:pt x="3073781" y="2764409"/>
                  </a:lnTo>
                  <a:lnTo>
                    <a:pt x="3113659" y="2756154"/>
                  </a:lnTo>
                  <a:lnTo>
                    <a:pt x="3153283" y="2746248"/>
                  </a:lnTo>
                  <a:lnTo>
                    <a:pt x="3192272" y="2734818"/>
                  </a:lnTo>
                  <a:lnTo>
                    <a:pt x="3230753" y="2721737"/>
                  </a:lnTo>
                  <a:lnTo>
                    <a:pt x="3268599" y="2707132"/>
                  </a:lnTo>
                  <a:lnTo>
                    <a:pt x="3305683" y="2691257"/>
                  </a:lnTo>
                  <a:lnTo>
                    <a:pt x="3342005" y="2673985"/>
                  </a:lnTo>
                  <a:lnTo>
                    <a:pt x="3377438" y="2655443"/>
                  </a:lnTo>
                  <a:lnTo>
                    <a:pt x="3411982" y="2635631"/>
                  </a:lnTo>
                  <a:lnTo>
                    <a:pt x="3445383" y="2614676"/>
                  </a:lnTo>
                  <a:lnTo>
                    <a:pt x="3477768" y="2592451"/>
                  </a:lnTo>
                  <a:lnTo>
                    <a:pt x="3509010" y="2569337"/>
                  </a:lnTo>
                  <a:lnTo>
                    <a:pt x="3538855" y="2545080"/>
                  </a:lnTo>
                  <a:lnTo>
                    <a:pt x="3594608" y="2494026"/>
                  </a:lnTo>
                  <a:lnTo>
                    <a:pt x="3644519" y="2439543"/>
                  </a:lnTo>
                  <a:lnTo>
                    <a:pt x="3687699" y="2382139"/>
                  </a:lnTo>
                  <a:lnTo>
                    <a:pt x="3723767" y="2322322"/>
                  </a:lnTo>
                  <a:lnTo>
                    <a:pt x="3751707" y="2260473"/>
                  </a:lnTo>
                  <a:lnTo>
                    <a:pt x="3771138" y="2197227"/>
                  </a:lnTo>
                  <a:lnTo>
                    <a:pt x="3779520" y="2149094"/>
                  </a:lnTo>
                  <a:lnTo>
                    <a:pt x="3782060" y="2116582"/>
                  </a:lnTo>
                  <a:lnTo>
                    <a:pt x="3782314" y="2101215"/>
                  </a:lnTo>
                  <a:close/>
                </a:path>
                <a:path w="3802379" h="2809875">
                  <a:moveTo>
                    <a:pt x="3801872" y="1309243"/>
                  </a:moveTo>
                  <a:lnTo>
                    <a:pt x="3762273" y="1315720"/>
                  </a:lnTo>
                  <a:lnTo>
                    <a:pt x="3752977" y="1283081"/>
                  </a:lnTo>
                  <a:lnTo>
                    <a:pt x="3740277" y="1254379"/>
                  </a:lnTo>
                  <a:lnTo>
                    <a:pt x="3709162" y="1198626"/>
                  </a:lnTo>
                  <a:lnTo>
                    <a:pt x="3670693" y="1144778"/>
                  </a:lnTo>
                  <a:lnTo>
                    <a:pt x="3625850" y="1093724"/>
                  </a:lnTo>
                  <a:lnTo>
                    <a:pt x="3574796" y="1045210"/>
                  </a:lnTo>
                  <a:lnTo>
                    <a:pt x="3518408" y="1000137"/>
                  </a:lnTo>
                  <a:lnTo>
                    <a:pt x="3457194" y="958596"/>
                  </a:lnTo>
                  <a:lnTo>
                    <a:pt x="3391662" y="921258"/>
                  </a:lnTo>
                  <a:lnTo>
                    <a:pt x="3357499" y="904240"/>
                  </a:lnTo>
                  <a:lnTo>
                    <a:pt x="3322574" y="888492"/>
                  </a:lnTo>
                  <a:lnTo>
                    <a:pt x="3286760" y="873887"/>
                  </a:lnTo>
                  <a:lnTo>
                    <a:pt x="3250311" y="860552"/>
                  </a:lnTo>
                  <a:lnTo>
                    <a:pt x="3213227" y="848614"/>
                  </a:lnTo>
                  <a:lnTo>
                    <a:pt x="3175635" y="838200"/>
                  </a:lnTo>
                  <a:lnTo>
                    <a:pt x="3137535" y="829056"/>
                  </a:lnTo>
                  <a:lnTo>
                    <a:pt x="3099054" y="821563"/>
                  </a:lnTo>
                  <a:lnTo>
                    <a:pt x="3060319" y="815594"/>
                  </a:lnTo>
                  <a:lnTo>
                    <a:pt x="3021203" y="811149"/>
                  </a:lnTo>
                  <a:lnTo>
                    <a:pt x="2981960" y="808609"/>
                  </a:lnTo>
                  <a:lnTo>
                    <a:pt x="2943479" y="807720"/>
                  </a:lnTo>
                  <a:lnTo>
                    <a:pt x="2942717" y="845820"/>
                  </a:lnTo>
                  <a:lnTo>
                    <a:pt x="2981198" y="846709"/>
                  </a:lnTo>
                  <a:lnTo>
                    <a:pt x="3018663" y="849249"/>
                  </a:lnTo>
                  <a:lnTo>
                    <a:pt x="3093212" y="859155"/>
                  </a:lnTo>
                  <a:lnTo>
                    <a:pt x="3166745" y="875157"/>
                  </a:lnTo>
                  <a:lnTo>
                    <a:pt x="3238627" y="896747"/>
                  </a:lnTo>
                  <a:lnTo>
                    <a:pt x="3308096" y="923798"/>
                  </a:lnTo>
                  <a:lnTo>
                    <a:pt x="3374644" y="955294"/>
                  </a:lnTo>
                  <a:lnTo>
                    <a:pt x="3437636" y="991374"/>
                  </a:lnTo>
                  <a:lnTo>
                    <a:pt x="3496437" y="1031240"/>
                  </a:lnTo>
                  <a:lnTo>
                    <a:pt x="3550412" y="1074420"/>
                  </a:lnTo>
                  <a:lnTo>
                    <a:pt x="3599053" y="1120648"/>
                  </a:lnTo>
                  <a:lnTo>
                    <a:pt x="3641598" y="1169289"/>
                  </a:lnTo>
                  <a:lnTo>
                    <a:pt x="3677539" y="1219962"/>
                  </a:lnTo>
                  <a:lnTo>
                    <a:pt x="3706495" y="1272032"/>
                  </a:lnTo>
                  <a:lnTo>
                    <a:pt x="3724541" y="1321879"/>
                  </a:lnTo>
                  <a:lnTo>
                    <a:pt x="3689096" y="1327658"/>
                  </a:lnTo>
                  <a:lnTo>
                    <a:pt x="3763899" y="1431163"/>
                  </a:lnTo>
                  <a:lnTo>
                    <a:pt x="3791547" y="1342390"/>
                  </a:lnTo>
                  <a:lnTo>
                    <a:pt x="3801872" y="13092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" y="1185671"/>
              <a:ext cx="1565148" cy="11018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641335"/>
              <a:ext cx="1312164" cy="6157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1345692" y="394588"/>
                  </a:moveTo>
                  <a:lnTo>
                    <a:pt x="97536" y="394588"/>
                  </a:lnTo>
                  <a:lnTo>
                    <a:pt x="59573" y="402256"/>
                  </a:lnTo>
                  <a:lnTo>
                    <a:pt x="28570" y="423163"/>
                  </a:lnTo>
                  <a:lnTo>
                    <a:pt x="7665" y="454167"/>
                  </a:lnTo>
                  <a:lnTo>
                    <a:pt x="0" y="492125"/>
                  </a:lnTo>
                  <a:lnTo>
                    <a:pt x="0" y="882269"/>
                  </a:lnTo>
                  <a:lnTo>
                    <a:pt x="7665" y="920226"/>
                  </a:lnTo>
                  <a:lnTo>
                    <a:pt x="28570" y="951230"/>
                  </a:lnTo>
                  <a:lnTo>
                    <a:pt x="59573" y="972137"/>
                  </a:lnTo>
                  <a:lnTo>
                    <a:pt x="97536" y="979805"/>
                  </a:lnTo>
                  <a:lnTo>
                    <a:pt x="1345692" y="979805"/>
                  </a:lnTo>
                  <a:lnTo>
                    <a:pt x="1383649" y="972137"/>
                  </a:lnTo>
                  <a:lnTo>
                    <a:pt x="1414653" y="951230"/>
                  </a:lnTo>
                  <a:lnTo>
                    <a:pt x="1435560" y="920226"/>
                  </a:lnTo>
                  <a:lnTo>
                    <a:pt x="1443228" y="882269"/>
                  </a:lnTo>
                  <a:lnTo>
                    <a:pt x="1443228" y="492125"/>
                  </a:lnTo>
                  <a:lnTo>
                    <a:pt x="1435560" y="454167"/>
                  </a:lnTo>
                  <a:lnTo>
                    <a:pt x="1414653" y="423163"/>
                  </a:lnTo>
                  <a:lnTo>
                    <a:pt x="1383649" y="402256"/>
                  </a:lnTo>
                  <a:lnTo>
                    <a:pt x="1345692" y="394588"/>
                  </a:lnTo>
                  <a:close/>
                </a:path>
                <a:path w="1443355" h="979805">
                  <a:moveTo>
                    <a:pt x="809536" y="0"/>
                  </a:moveTo>
                  <a:lnTo>
                    <a:pt x="841883" y="394588"/>
                  </a:lnTo>
                  <a:lnTo>
                    <a:pt x="1202690" y="394588"/>
                  </a:lnTo>
                  <a:lnTo>
                    <a:pt x="8095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0" y="492125"/>
                  </a:moveTo>
                  <a:lnTo>
                    <a:pt x="7665" y="454167"/>
                  </a:lnTo>
                  <a:lnTo>
                    <a:pt x="28570" y="423163"/>
                  </a:lnTo>
                  <a:lnTo>
                    <a:pt x="59573" y="402256"/>
                  </a:lnTo>
                  <a:lnTo>
                    <a:pt x="97536" y="394588"/>
                  </a:lnTo>
                  <a:lnTo>
                    <a:pt x="841883" y="394588"/>
                  </a:lnTo>
                  <a:lnTo>
                    <a:pt x="809536" y="0"/>
                  </a:lnTo>
                  <a:lnTo>
                    <a:pt x="1202690" y="394588"/>
                  </a:lnTo>
                  <a:lnTo>
                    <a:pt x="1345692" y="394588"/>
                  </a:lnTo>
                  <a:lnTo>
                    <a:pt x="1383649" y="402256"/>
                  </a:lnTo>
                  <a:lnTo>
                    <a:pt x="1414653" y="423163"/>
                  </a:lnTo>
                  <a:lnTo>
                    <a:pt x="1435560" y="454167"/>
                  </a:lnTo>
                  <a:lnTo>
                    <a:pt x="1443228" y="492125"/>
                  </a:lnTo>
                  <a:lnTo>
                    <a:pt x="1443228" y="638428"/>
                  </a:lnTo>
                  <a:lnTo>
                    <a:pt x="1443228" y="882269"/>
                  </a:lnTo>
                  <a:lnTo>
                    <a:pt x="1435560" y="920226"/>
                  </a:lnTo>
                  <a:lnTo>
                    <a:pt x="1414653" y="951230"/>
                  </a:lnTo>
                  <a:lnTo>
                    <a:pt x="1383649" y="972137"/>
                  </a:lnTo>
                  <a:lnTo>
                    <a:pt x="1345692" y="979805"/>
                  </a:lnTo>
                  <a:lnTo>
                    <a:pt x="1202690" y="979805"/>
                  </a:lnTo>
                  <a:lnTo>
                    <a:pt x="841883" y="979805"/>
                  </a:lnTo>
                  <a:lnTo>
                    <a:pt x="97536" y="979805"/>
                  </a:lnTo>
                  <a:lnTo>
                    <a:pt x="59573" y="972137"/>
                  </a:lnTo>
                  <a:lnTo>
                    <a:pt x="28570" y="951230"/>
                  </a:lnTo>
                  <a:lnTo>
                    <a:pt x="7665" y="920226"/>
                  </a:lnTo>
                  <a:lnTo>
                    <a:pt x="0" y="882269"/>
                  </a:lnTo>
                  <a:lnTo>
                    <a:pt x="0" y="638428"/>
                  </a:lnTo>
                  <a:lnTo>
                    <a:pt x="0" y="49212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4513" y="2305972"/>
            <a:ext cx="11029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Методология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Шкал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ы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92604" y="1232072"/>
            <a:ext cx="2390140" cy="1003300"/>
            <a:chOff x="4695444" y="608088"/>
            <a:chExt cx="2390140" cy="10033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444" y="608088"/>
              <a:ext cx="2389631" cy="10027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696455"/>
              <a:ext cx="1874519" cy="752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1097153" y="777239"/>
                  </a:moveTo>
                  <a:lnTo>
                    <a:pt x="595376" y="777239"/>
                  </a:lnTo>
                  <a:lnTo>
                    <a:pt x="0" y="881126"/>
                  </a:lnTo>
                  <a:lnTo>
                    <a:pt x="1097153" y="777239"/>
                  </a:lnTo>
                  <a:close/>
                </a:path>
                <a:path w="2268220" h="881380">
                  <a:moveTo>
                    <a:pt x="2138426" y="0"/>
                  </a:moveTo>
                  <a:lnTo>
                    <a:pt x="390398" y="0"/>
                  </a:lnTo>
                  <a:lnTo>
                    <a:pt x="339992" y="10185"/>
                  </a:lnTo>
                  <a:lnTo>
                    <a:pt x="298815" y="37957"/>
                  </a:lnTo>
                  <a:lnTo>
                    <a:pt x="271043" y="79134"/>
                  </a:lnTo>
                  <a:lnTo>
                    <a:pt x="260858" y="129539"/>
                  </a:lnTo>
                  <a:lnTo>
                    <a:pt x="260858" y="647700"/>
                  </a:lnTo>
                  <a:lnTo>
                    <a:pt x="271043" y="698105"/>
                  </a:lnTo>
                  <a:lnTo>
                    <a:pt x="298815" y="739282"/>
                  </a:lnTo>
                  <a:lnTo>
                    <a:pt x="339992" y="767054"/>
                  </a:lnTo>
                  <a:lnTo>
                    <a:pt x="390398" y="777239"/>
                  </a:lnTo>
                  <a:lnTo>
                    <a:pt x="2138426" y="777239"/>
                  </a:lnTo>
                  <a:lnTo>
                    <a:pt x="2188831" y="767054"/>
                  </a:lnTo>
                  <a:lnTo>
                    <a:pt x="2230008" y="739282"/>
                  </a:lnTo>
                  <a:lnTo>
                    <a:pt x="2257780" y="698105"/>
                  </a:lnTo>
                  <a:lnTo>
                    <a:pt x="2267966" y="647700"/>
                  </a:lnTo>
                  <a:lnTo>
                    <a:pt x="2267966" y="129539"/>
                  </a:lnTo>
                  <a:lnTo>
                    <a:pt x="2257780" y="79134"/>
                  </a:lnTo>
                  <a:lnTo>
                    <a:pt x="2230008" y="37957"/>
                  </a:lnTo>
                  <a:lnTo>
                    <a:pt x="2188831" y="10185"/>
                  </a:lnTo>
                  <a:lnTo>
                    <a:pt x="21384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260858" y="129539"/>
                  </a:moveTo>
                  <a:lnTo>
                    <a:pt x="271043" y="79134"/>
                  </a:lnTo>
                  <a:lnTo>
                    <a:pt x="298815" y="37957"/>
                  </a:lnTo>
                  <a:lnTo>
                    <a:pt x="339992" y="10185"/>
                  </a:lnTo>
                  <a:lnTo>
                    <a:pt x="390398" y="0"/>
                  </a:lnTo>
                  <a:lnTo>
                    <a:pt x="595376" y="0"/>
                  </a:lnTo>
                  <a:lnTo>
                    <a:pt x="1097153" y="0"/>
                  </a:lnTo>
                  <a:lnTo>
                    <a:pt x="2138426" y="0"/>
                  </a:lnTo>
                  <a:lnTo>
                    <a:pt x="2188831" y="10185"/>
                  </a:lnTo>
                  <a:lnTo>
                    <a:pt x="2230008" y="37957"/>
                  </a:lnTo>
                  <a:lnTo>
                    <a:pt x="2257780" y="79134"/>
                  </a:lnTo>
                  <a:lnTo>
                    <a:pt x="2267966" y="129539"/>
                  </a:lnTo>
                  <a:lnTo>
                    <a:pt x="2267966" y="453389"/>
                  </a:lnTo>
                  <a:lnTo>
                    <a:pt x="2267966" y="647700"/>
                  </a:lnTo>
                  <a:lnTo>
                    <a:pt x="2257780" y="698105"/>
                  </a:lnTo>
                  <a:lnTo>
                    <a:pt x="2230008" y="739282"/>
                  </a:lnTo>
                  <a:lnTo>
                    <a:pt x="2188831" y="767054"/>
                  </a:lnTo>
                  <a:lnTo>
                    <a:pt x="2138426" y="777239"/>
                  </a:lnTo>
                  <a:lnTo>
                    <a:pt x="1097153" y="777239"/>
                  </a:lnTo>
                  <a:lnTo>
                    <a:pt x="0" y="881126"/>
                  </a:lnTo>
                  <a:lnTo>
                    <a:pt x="595376" y="777239"/>
                  </a:lnTo>
                  <a:lnTo>
                    <a:pt x="390398" y="777239"/>
                  </a:lnTo>
                  <a:lnTo>
                    <a:pt x="339992" y="767054"/>
                  </a:lnTo>
                  <a:lnTo>
                    <a:pt x="298815" y="739282"/>
                  </a:lnTo>
                  <a:lnTo>
                    <a:pt x="271043" y="698105"/>
                  </a:lnTo>
                  <a:lnTo>
                    <a:pt x="260858" y="647700"/>
                  </a:lnTo>
                  <a:lnTo>
                    <a:pt x="260858" y="453389"/>
                  </a:lnTo>
                  <a:lnTo>
                    <a:pt x="260858" y="129539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614550" y="1360837"/>
            <a:ext cx="166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Реестр</a:t>
            </a:r>
            <a:r>
              <a:rPr sz="900" spc="-4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рисков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Категории,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иерархия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Опросные</a:t>
            </a:r>
            <a:r>
              <a:rPr sz="900" spc="-4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листы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Шабл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оны,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иповые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списки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71239" y="3591212"/>
            <a:ext cx="2146300" cy="1130935"/>
            <a:chOff x="5974079" y="2967227"/>
            <a:chExt cx="2146300" cy="1130935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2967227"/>
              <a:ext cx="2129028" cy="11308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79" y="3355847"/>
              <a:ext cx="1737360" cy="6157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1877567" y="231647"/>
                  </a:moveTo>
                  <a:lnTo>
                    <a:pt x="129539" y="231647"/>
                  </a:lnTo>
                  <a:lnTo>
                    <a:pt x="79134" y="241833"/>
                  </a:lnTo>
                  <a:lnTo>
                    <a:pt x="37957" y="269605"/>
                  </a:lnTo>
                  <a:lnTo>
                    <a:pt x="10185" y="310782"/>
                  </a:lnTo>
                  <a:lnTo>
                    <a:pt x="0" y="361188"/>
                  </a:lnTo>
                  <a:lnTo>
                    <a:pt x="0" y="879347"/>
                  </a:lnTo>
                  <a:lnTo>
                    <a:pt x="10185" y="929769"/>
                  </a:lnTo>
                  <a:lnTo>
                    <a:pt x="37957" y="970945"/>
                  </a:lnTo>
                  <a:lnTo>
                    <a:pt x="79134" y="998707"/>
                  </a:lnTo>
                  <a:lnTo>
                    <a:pt x="129539" y="1008888"/>
                  </a:lnTo>
                  <a:lnTo>
                    <a:pt x="1877567" y="1008888"/>
                  </a:lnTo>
                  <a:lnTo>
                    <a:pt x="1927973" y="998707"/>
                  </a:lnTo>
                  <a:lnTo>
                    <a:pt x="1969150" y="970945"/>
                  </a:lnTo>
                  <a:lnTo>
                    <a:pt x="1996922" y="929769"/>
                  </a:lnTo>
                  <a:lnTo>
                    <a:pt x="2007108" y="879347"/>
                  </a:lnTo>
                  <a:lnTo>
                    <a:pt x="2007108" y="361188"/>
                  </a:lnTo>
                  <a:lnTo>
                    <a:pt x="1996922" y="310782"/>
                  </a:lnTo>
                  <a:lnTo>
                    <a:pt x="1969150" y="269605"/>
                  </a:lnTo>
                  <a:lnTo>
                    <a:pt x="1927973" y="241833"/>
                  </a:lnTo>
                  <a:lnTo>
                    <a:pt x="1877567" y="231647"/>
                  </a:lnTo>
                  <a:close/>
                </a:path>
                <a:path w="2007234" h="1009014">
                  <a:moveTo>
                    <a:pt x="9905" y="0"/>
                  </a:moveTo>
                  <a:lnTo>
                    <a:pt x="334517" y="231647"/>
                  </a:lnTo>
                  <a:lnTo>
                    <a:pt x="836294" y="231647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0" y="361188"/>
                  </a:moveTo>
                  <a:lnTo>
                    <a:pt x="10185" y="310782"/>
                  </a:lnTo>
                  <a:lnTo>
                    <a:pt x="37957" y="269605"/>
                  </a:lnTo>
                  <a:lnTo>
                    <a:pt x="79134" y="241833"/>
                  </a:lnTo>
                  <a:lnTo>
                    <a:pt x="129539" y="231647"/>
                  </a:lnTo>
                  <a:lnTo>
                    <a:pt x="334517" y="231647"/>
                  </a:lnTo>
                  <a:lnTo>
                    <a:pt x="9905" y="0"/>
                  </a:lnTo>
                  <a:lnTo>
                    <a:pt x="836294" y="231647"/>
                  </a:lnTo>
                  <a:lnTo>
                    <a:pt x="1877567" y="231647"/>
                  </a:lnTo>
                  <a:lnTo>
                    <a:pt x="1927973" y="241833"/>
                  </a:lnTo>
                  <a:lnTo>
                    <a:pt x="1969150" y="269605"/>
                  </a:lnTo>
                  <a:lnTo>
                    <a:pt x="1996922" y="310782"/>
                  </a:lnTo>
                  <a:lnTo>
                    <a:pt x="2007108" y="361188"/>
                  </a:lnTo>
                  <a:lnTo>
                    <a:pt x="2007108" y="555497"/>
                  </a:lnTo>
                  <a:lnTo>
                    <a:pt x="2007108" y="879347"/>
                  </a:lnTo>
                  <a:lnTo>
                    <a:pt x="1996922" y="929769"/>
                  </a:lnTo>
                  <a:lnTo>
                    <a:pt x="1969150" y="970945"/>
                  </a:lnTo>
                  <a:lnTo>
                    <a:pt x="1927973" y="998707"/>
                  </a:lnTo>
                  <a:lnTo>
                    <a:pt x="1877567" y="1008888"/>
                  </a:lnTo>
                  <a:lnTo>
                    <a:pt x="836294" y="1008888"/>
                  </a:lnTo>
                  <a:lnTo>
                    <a:pt x="334517" y="1008888"/>
                  </a:lnTo>
                  <a:lnTo>
                    <a:pt x="129539" y="1008888"/>
                  </a:lnTo>
                  <a:lnTo>
                    <a:pt x="79134" y="998707"/>
                  </a:lnTo>
                  <a:lnTo>
                    <a:pt x="37957" y="970945"/>
                  </a:lnTo>
                  <a:lnTo>
                    <a:pt x="10185" y="929769"/>
                  </a:lnTo>
                  <a:lnTo>
                    <a:pt x="0" y="879347"/>
                  </a:lnTo>
                  <a:lnTo>
                    <a:pt x="0" y="555497"/>
                  </a:lnTo>
                  <a:lnTo>
                    <a:pt x="0" y="361188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649726" y="4021106"/>
            <a:ext cx="15271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Кач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Ко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Ранж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ован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иск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679199" y="4362345"/>
            <a:ext cx="2178050" cy="1346200"/>
            <a:chOff x="1082039" y="3738361"/>
            <a:chExt cx="2178050" cy="1346200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7" y="3738361"/>
              <a:ext cx="2159508" cy="13335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039" y="4192522"/>
              <a:ext cx="1107960" cy="8915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0" y="563499"/>
                  </a:moveTo>
                  <a:lnTo>
                    <a:pt x="10180" y="513077"/>
                  </a:lnTo>
                  <a:lnTo>
                    <a:pt x="37942" y="471901"/>
                  </a:lnTo>
                  <a:lnTo>
                    <a:pt x="79118" y="444139"/>
                  </a:lnTo>
                  <a:lnTo>
                    <a:pt x="129540" y="433959"/>
                  </a:lnTo>
                  <a:lnTo>
                    <a:pt x="712978" y="433959"/>
                  </a:lnTo>
                  <a:lnTo>
                    <a:pt x="1018540" y="433959"/>
                  </a:lnTo>
                  <a:lnTo>
                    <a:pt x="1092708" y="433959"/>
                  </a:lnTo>
                  <a:lnTo>
                    <a:pt x="1143113" y="444139"/>
                  </a:lnTo>
                  <a:lnTo>
                    <a:pt x="1184290" y="471901"/>
                  </a:lnTo>
                  <a:lnTo>
                    <a:pt x="1212062" y="513077"/>
                  </a:lnTo>
                  <a:lnTo>
                    <a:pt x="1222248" y="563499"/>
                  </a:lnTo>
                  <a:lnTo>
                    <a:pt x="2038477" y="0"/>
                  </a:lnTo>
                  <a:lnTo>
                    <a:pt x="1222248" y="757809"/>
                  </a:lnTo>
                  <a:lnTo>
                    <a:pt x="1222248" y="1081659"/>
                  </a:lnTo>
                  <a:lnTo>
                    <a:pt x="1212062" y="1132080"/>
                  </a:lnTo>
                  <a:lnTo>
                    <a:pt x="1184290" y="1173256"/>
                  </a:lnTo>
                  <a:lnTo>
                    <a:pt x="1143113" y="1201018"/>
                  </a:lnTo>
                  <a:lnTo>
                    <a:pt x="1092708" y="1211199"/>
                  </a:lnTo>
                  <a:lnTo>
                    <a:pt x="1018540" y="1211199"/>
                  </a:lnTo>
                  <a:lnTo>
                    <a:pt x="712978" y="1211199"/>
                  </a:lnTo>
                  <a:lnTo>
                    <a:pt x="129540" y="1211199"/>
                  </a:lnTo>
                  <a:lnTo>
                    <a:pt x="79118" y="1201018"/>
                  </a:lnTo>
                  <a:lnTo>
                    <a:pt x="37942" y="1173256"/>
                  </a:lnTo>
                  <a:lnTo>
                    <a:pt x="10180" y="1132080"/>
                  </a:lnTo>
                  <a:lnTo>
                    <a:pt x="0" y="1081659"/>
                  </a:lnTo>
                  <a:lnTo>
                    <a:pt x="0" y="757809"/>
                  </a:lnTo>
                  <a:lnTo>
                    <a:pt x="0" y="563499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57635" y="4858063"/>
            <a:ext cx="8991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Уклонение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Передача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Снижение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Принятие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Эскалация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056639" y="4568094"/>
            <a:ext cx="2277110" cy="1117600"/>
            <a:chOff x="3459479" y="3944110"/>
            <a:chExt cx="2277110" cy="1117600"/>
          </a:xfrm>
        </p:grpSpPr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7767" y="3944110"/>
              <a:ext cx="2258567" cy="11171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9" y="4319016"/>
              <a:ext cx="2177796" cy="61570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0" y="347192"/>
                  </a:moveTo>
                  <a:lnTo>
                    <a:pt x="10185" y="296771"/>
                  </a:lnTo>
                  <a:lnTo>
                    <a:pt x="37957" y="255595"/>
                  </a:lnTo>
                  <a:lnTo>
                    <a:pt x="79134" y="227833"/>
                  </a:lnTo>
                  <a:lnTo>
                    <a:pt x="129539" y="217652"/>
                  </a:lnTo>
                  <a:lnTo>
                    <a:pt x="356107" y="217652"/>
                  </a:lnTo>
                  <a:lnTo>
                    <a:pt x="560196" y="0"/>
                  </a:lnTo>
                  <a:lnTo>
                    <a:pt x="890269" y="217652"/>
                  </a:lnTo>
                  <a:lnTo>
                    <a:pt x="2007107" y="217652"/>
                  </a:lnTo>
                  <a:lnTo>
                    <a:pt x="2057513" y="227833"/>
                  </a:lnTo>
                  <a:lnTo>
                    <a:pt x="2098690" y="255595"/>
                  </a:lnTo>
                  <a:lnTo>
                    <a:pt x="2126462" y="296771"/>
                  </a:lnTo>
                  <a:lnTo>
                    <a:pt x="2136647" y="347192"/>
                  </a:lnTo>
                  <a:lnTo>
                    <a:pt x="2136647" y="541502"/>
                  </a:lnTo>
                  <a:lnTo>
                    <a:pt x="2136647" y="865352"/>
                  </a:lnTo>
                  <a:lnTo>
                    <a:pt x="2126462" y="915773"/>
                  </a:lnTo>
                  <a:lnTo>
                    <a:pt x="2098690" y="956949"/>
                  </a:lnTo>
                  <a:lnTo>
                    <a:pt x="2057513" y="984712"/>
                  </a:lnTo>
                  <a:lnTo>
                    <a:pt x="2007107" y="994892"/>
                  </a:lnTo>
                  <a:lnTo>
                    <a:pt x="890269" y="994892"/>
                  </a:lnTo>
                  <a:lnTo>
                    <a:pt x="356107" y="994892"/>
                  </a:lnTo>
                  <a:lnTo>
                    <a:pt x="129539" y="994892"/>
                  </a:lnTo>
                  <a:lnTo>
                    <a:pt x="79134" y="984712"/>
                  </a:lnTo>
                  <a:lnTo>
                    <a:pt x="37957" y="956949"/>
                  </a:lnTo>
                  <a:lnTo>
                    <a:pt x="10185" y="915773"/>
                  </a:lnTo>
                  <a:lnTo>
                    <a:pt x="0" y="865352"/>
                  </a:lnTo>
                  <a:lnTo>
                    <a:pt x="0" y="541502"/>
                  </a:lnTo>
                  <a:lnTo>
                    <a:pt x="0" y="347192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135381" y="4984249"/>
            <a:ext cx="19665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Ответственные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реагирование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Корректировки</a:t>
            </a:r>
            <a:r>
              <a:rPr sz="9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плана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Оценка</a:t>
            </a:r>
            <a:r>
              <a:rPr sz="9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стоимости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реагирования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3" name="object 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56" name="Номер слайда 5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33</a:t>
            </a:fld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384958" y="211992"/>
            <a:ext cx="82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ЭТАПЫ </a:t>
            </a:r>
            <a:r>
              <a:rPr lang="ru-RU" sz="32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УПРАВЛЕНИЯ </a:t>
            </a:r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РИСКАМИ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96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6429"/>
            <a:ext cx="9144000" cy="5992495"/>
            <a:chOff x="0" y="856429"/>
            <a:chExt cx="9144000" cy="599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4937" y="5249809"/>
              <a:ext cx="1599062" cy="1599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66943"/>
              <a:ext cx="9023604" cy="13091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532" y="5445252"/>
              <a:ext cx="8353425" cy="864235"/>
            </a:xfrm>
            <a:custGeom>
              <a:avLst/>
              <a:gdLst/>
              <a:ahLst/>
              <a:cxnLst/>
              <a:rect l="l" t="t" r="r" b="b"/>
              <a:pathLst>
                <a:path w="8353425" h="864235">
                  <a:moveTo>
                    <a:pt x="8345106" y="0"/>
                  </a:moveTo>
                  <a:lnTo>
                    <a:pt x="7873" y="0"/>
                  </a:lnTo>
                  <a:lnTo>
                    <a:pt x="0" y="7874"/>
                  </a:lnTo>
                  <a:lnTo>
                    <a:pt x="0" y="17526"/>
                  </a:lnTo>
                  <a:lnTo>
                    <a:pt x="0" y="856195"/>
                  </a:lnTo>
                  <a:lnTo>
                    <a:pt x="7873" y="864069"/>
                  </a:lnTo>
                  <a:lnTo>
                    <a:pt x="8345106" y="864069"/>
                  </a:lnTo>
                  <a:lnTo>
                    <a:pt x="8352980" y="856195"/>
                  </a:lnTo>
                  <a:lnTo>
                    <a:pt x="8352980" y="7874"/>
                  </a:lnTo>
                  <a:lnTo>
                    <a:pt x="8345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226" y="856429"/>
              <a:ext cx="8830035" cy="14159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546" y="980693"/>
              <a:ext cx="8209280" cy="1080135"/>
            </a:xfrm>
            <a:custGeom>
              <a:avLst/>
              <a:gdLst/>
              <a:ahLst/>
              <a:cxnLst/>
              <a:rect l="l" t="t" r="r" b="b"/>
              <a:pathLst>
                <a:path w="8209280" h="1080135">
                  <a:moveTo>
                    <a:pt x="8186877" y="0"/>
                  </a:moveTo>
                  <a:lnTo>
                    <a:pt x="21983" y="0"/>
                  </a:lnTo>
                  <a:lnTo>
                    <a:pt x="13426" y="1736"/>
                  </a:lnTo>
                  <a:lnTo>
                    <a:pt x="6438" y="6461"/>
                  </a:lnTo>
                  <a:lnTo>
                    <a:pt x="1727" y="13448"/>
                  </a:lnTo>
                  <a:lnTo>
                    <a:pt x="0" y="21970"/>
                  </a:lnTo>
                  <a:lnTo>
                    <a:pt x="0" y="1058164"/>
                  </a:lnTo>
                  <a:lnTo>
                    <a:pt x="1727" y="1066740"/>
                  </a:lnTo>
                  <a:lnTo>
                    <a:pt x="6438" y="1073721"/>
                  </a:lnTo>
                  <a:lnTo>
                    <a:pt x="13426" y="1078416"/>
                  </a:lnTo>
                  <a:lnTo>
                    <a:pt x="21983" y="1080134"/>
                  </a:lnTo>
                  <a:lnTo>
                    <a:pt x="8186877" y="1080134"/>
                  </a:lnTo>
                  <a:lnTo>
                    <a:pt x="8195473" y="1078416"/>
                  </a:lnTo>
                  <a:lnTo>
                    <a:pt x="8202498" y="1073721"/>
                  </a:lnTo>
                  <a:lnTo>
                    <a:pt x="8207236" y="1066740"/>
                  </a:lnTo>
                  <a:lnTo>
                    <a:pt x="8208975" y="1058164"/>
                  </a:lnTo>
                  <a:lnTo>
                    <a:pt x="8208975" y="21970"/>
                  </a:lnTo>
                  <a:lnTo>
                    <a:pt x="8207236" y="13448"/>
                  </a:lnTo>
                  <a:lnTo>
                    <a:pt x="8202498" y="6461"/>
                  </a:lnTo>
                  <a:lnTo>
                    <a:pt x="8195473" y="1736"/>
                  </a:lnTo>
                  <a:lnTo>
                    <a:pt x="8186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3191" y="156890"/>
            <a:ext cx="4150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Реагирование</a:t>
            </a:r>
            <a:r>
              <a:rPr sz="3200" b="1" spc="-8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на</a:t>
            </a:r>
            <a:r>
              <a:rPr sz="3200" b="1" spc="-3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риски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1076705"/>
            <a:ext cx="7837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Реагирование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на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риски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процесс анализа вариантов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разработки действий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максимизации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возможностей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и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минимизации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угроз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точки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зрения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достижения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целей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проекта.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097023"/>
            <a:ext cx="9023985" cy="3398520"/>
            <a:chOff x="0" y="2097023"/>
            <a:chExt cx="9023985" cy="339852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36906"/>
              <a:ext cx="8964178" cy="11919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3532" y="3658361"/>
              <a:ext cx="8353425" cy="563245"/>
            </a:xfrm>
            <a:custGeom>
              <a:avLst/>
              <a:gdLst/>
              <a:ahLst/>
              <a:cxnLst/>
              <a:rect l="l" t="t" r="r" b="b"/>
              <a:pathLst>
                <a:path w="8353425" h="563245">
                  <a:moveTo>
                    <a:pt x="0" y="562737"/>
                  </a:moveTo>
                  <a:lnTo>
                    <a:pt x="8352917" y="562737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562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186427"/>
              <a:ext cx="9023604" cy="13091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3519" y="4812664"/>
              <a:ext cx="8353425" cy="416559"/>
            </a:xfrm>
            <a:custGeom>
              <a:avLst/>
              <a:gdLst/>
              <a:ahLst/>
              <a:cxnLst/>
              <a:rect l="l" t="t" r="r" b="b"/>
              <a:pathLst>
                <a:path w="8353425" h="416560">
                  <a:moveTo>
                    <a:pt x="0" y="416560"/>
                  </a:moveTo>
                  <a:lnTo>
                    <a:pt x="8352917" y="416560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416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97023"/>
              <a:ext cx="9023604" cy="13837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3532" y="2636900"/>
              <a:ext cx="8353425" cy="576580"/>
            </a:xfrm>
            <a:custGeom>
              <a:avLst/>
              <a:gdLst/>
              <a:ahLst/>
              <a:cxnLst/>
              <a:rect l="l" t="t" r="r" b="b"/>
              <a:pathLst>
                <a:path w="8353425" h="576580">
                  <a:moveTo>
                    <a:pt x="0" y="576072"/>
                  </a:moveTo>
                  <a:lnTo>
                    <a:pt x="8352917" y="576072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519" y="2636519"/>
              <a:ext cx="8353425" cy="576580"/>
            </a:xfrm>
            <a:custGeom>
              <a:avLst/>
              <a:gdLst/>
              <a:ahLst/>
              <a:cxnLst/>
              <a:rect l="l" t="t" r="r" b="b"/>
              <a:pathLst>
                <a:path w="8353425" h="576580">
                  <a:moveTo>
                    <a:pt x="8352993" y="0"/>
                  </a:moveTo>
                  <a:lnTo>
                    <a:pt x="8338261" y="0"/>
                  </a:lnTo>
                  <a:lnTo>
                    <a:pt x="8338261" y="15240"/>
                  </a:lnTo>
                  <a:lnTo>
                    <a:pt x="8338261" y="561340"/>
                  </a:lnTo>
                  <a:lnTo>
                    <a:pt x="14693" y="561340"/>
                  </a:lnTo>
                  <a:lnTo>
                    <a:pt x="14693" y="15240"/>
                  </a:lnTo>
                  <a:lnTo>
                    <a:pt x="8338261" y="15240"/>
                  </a:lnTo>
                  <a:lnTo>
                    <a:pt x="8338261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61340"/>
                  </a:lnTo>
                  <a:lnTo>
                    <a:pt x="0" y="576580"/>
                  </a:lnTo>
                  <a:lnTo>
                    <a:pt x="8352993" y="576580"/>
                  </a:lnTo>
                  <a:lnTo>
                    <a:pt x="8352993" y="561721"/>
                  </a:lnTo>
                  <a:lnTo>
                    <a:pt x="8352993" y="561340"/>
                  </a:lnTo>
                  <a:lnTo>
                    <a:pt x="8352993" y="15240"/>
                  </a:lnTo>
                  <a:lnTo>
                    <a:pt x="8352993" y="15113"/>
                  </a:lnTo>
                  <a:lnTo>
                    <a:pt x="835299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0866" y="2276855"/>
            <a:ext cx="8338820" cy="37528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48895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385"/>
              </a:spcBef>
            </a:pP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Избежание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полное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устранение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устранение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последствий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3519" y="3356978"/>
            <a:ext cx="8353425" cy="1873250"/>
            <a:chOff x="323519" y="3356978"/>
            <a:chExt cx="8353425" cy="1873250"/>
          </a:xfrm>
        </p:grpSpPr>
        <p:sp>
          <p:nvSpPr>
            <p:cNvPr id="22" name="object 22"/>
            <p:cNvSpPr/>
            <p:nvPr/>
          </p:nvSpPr>
          <p:spPr>
            <a:xfrm>
              <a:off x="323519" y="4365040"/>
              <a:ext cx="8353425" cy="864869"/>
            </a:xfrm>
            <a:custGeom>
              <a:avLst/>
              <a:gdLst/>
              <a:ahLst/>
              <a:cxnLst/>
              <a:rect l="l" t="t" r="r" b="b"/>
              <a:pathLst>
                <a:path w="8353425" h="864870">
                  <a:moveTo>
                    <a:pt x="8352993" y="372948"/>
                  </a:moveTo>
                  <a:lnTo>
                    <a:pt x="8352930" y="0"/>
                  </a:lnTo>
                  <a:lnTo>
                    <a:pt x="8340039" y="0"/>
                  </a:lnTo>
                  <a:lnTo>
                    <a:pt x="8340039" y="447624"/>
                  </a:lnTo>
                  <a:lnTo>
                    <a:pt x="8340039" y="850849"/>
                  </a:lnTo>
                  <a:lnTo>
                    <a:pt x="12865" y="850849"/>
                  </a:lnTo>
                  <a:lnTo>
                    <a:pt x="12865" y="447624"/>
                  </a:lnTo>
                  <a:lnTo>
                    <a:pt x="8340039" y="447624"/>
                  </a:lnTo>
                  <a:lnTo>
                    <a:pt x="8340039" y="0"/>
                  </a:lnTo>
                  <a:lnTo>
                    <a:pt x="12" y="0"/>
                  </a:lnTo>
                  <a:lnTo>
                    <a:pt x="12" y="373329"/>
                  </a:lnTo>
                  <a:lnTo>
                    <a:pt x="0" y="850849"/>
                  </a:lnTo>
                  <a:lnTo>
                    <a:pt x="0" y="864819"/>
                  </a:lnTo>
                  <a:lnTo>
                    <a:pt x="8352993" y="864819"/>
                  </a:lnTo>
                  <a:lnTo>
                    <a:pt x="8352993" y="851369"/>
                  </a:lnTo>
                  <a:lnTo>
                    <a:pt x="8352993" y="850849"/>
                  </a:lnTo>
                  <a:lnTo>
                    <a:pt x="8352993" y="372948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532" y="3356978"/>
              <a:ext cx="8353425" cy="864869"/>
            </a:xfrm>
            <a:custGeom>
              <a:avLst/>
              <a:gdLst/>
              <a:ahLst/>
              <a:cxnLst/>
              <a:rect l="l" t="t" r="r" b="b"/>
              <a:pathLst>
                <a:path w="8353425" h="864870">
                  <a:moveTo>
                    <a:pt x="8352980" y="287921"/>
                  </a:moveTo>
                  <a:lnTo>
                    <a:pt x="8352917" y="0"/>
                  </a:lnTo>
                  <a:lnTo>
                    <a:pt x="8338248" y="0"/>
                  </a:lnTo>
                  <a:lnTo>
                    <a:pt x="8338248" y="303161"/>
                  </a:lnTo>
                  <a:lnTo>
                    <a:pt x="8338248" y="849261"/>
                  </a:lnTo>
                  <a:lnTo>
                    <a:pt x="14693" y="849261"/>
                  </a:lnTo>
                  <a:lnTo>
                    <a:pt x="14693" y="303161"/>
                  </a:lnTo>
                  <a:lnTo>
                    <a:pt x="8338248" y="303161"/>
                  </a:lnTo>
                  <a:lnTo>
                    <a:pt x="8338248" y="0"/>
                  </a:lnTo>
                  <a:lnTo>
                    <a:pt x="0" y="0"/>
                  </a:lnTo>
                  <a:lnTo>
                    <a:pt x="0" y="287921"/>
                  </a:lnTo>
                  <a:lnTo>
                    <a:pt x="0" y="301383"/>
                  </a:lnTo>
                  <a:lnTo>
                    <a:pt x="0" y="303161"/>
                  </a:lnTo>
                  <a:lnTo>
                    <a:pt x="0" y="849261"/>
                  </a:lnTo>
                  <a:lnTo>
                    <a:pt x="0" y="864501"/>
                  </a:lnTo>
                  <a:lnTo>
                    <a:pt x="8352980" y="864501"/>
                  </a:lnTo>
                  <a:lnTo>
                    <a:pt x="8352980" y="849388"/>
                  </a:lnTo>
                  <a:lnTo>
                    <a:pt x="8352980" y="849261"/>
                  </a:lnTo>
                  <a:lnTo>
                    <a:pt x="8352980" y="303161"/>
                  </a:lnTo>
                  <a:lnTo>
                    <a:pt x="8352980" y="302780"/>
                  </a:lnTo>
                  <a:lnTo>
                    <a:pt x="8352980" y="287921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0879" y="3356978"/>
            <a:ext cx="8338820" cy="3016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Передача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перенос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последствий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третью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сторону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8213" y="2671699"/>
            <a:ext cx="83235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483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Примеры:</a:t>
            </a:r>
            <a:r>
              <a:rPr sz="1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изменение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плана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проекта,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отказ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ненадежных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поставщиков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отказ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от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рискованных</a:t>
            </a:r>
            <a:endParaRPr sz="1400">
              <a:latin typeface="Calibri"/>
              <a:cs typeface="Calibri"/>
            </a:endParaRPr>
          </a:p>
          <a:p>
            <a:pPr marL="544830">
              <a:lnSpc>
                <a:spcPct val="100000"/>
              </a:lnSpc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решений,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работ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9952" y="3679697"/>
            <a:ext cx="8340090" cy="140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 marR="76581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F497A"/>
                </a:solidFill>
                <a:latin typeface="Calibri"/>
                <a:cs typeface="Calibri"/>
              </a:rPr>
              <a:t>Примеры:</a:t>
            </a:r>
            <a:r>
              <a:rPr sz="1400" b="1" spc="-2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страхование,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гарантийные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обязательства,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деление</a:t>
            </a:r>
            <a:r>
              <a:rPr sz="1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риска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другими</a:t>
            </a:r>
            <a:r>
              <a:rPr sz="14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участниками, </a:t>
            </a:r>
            <a:r>
              <a:rPr sz="1400" spc="-3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штрафные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санкции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невыполнение</a:t>
            </a:r>
            <a:r>
              <a:rPr sz="14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условий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контракта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libri"/>
              <a:cs typeface="Calibri"/>
            </a:endParaRPr>
          </a:p>
          <a:p>
            <a:pPr marL="553085" marR="151765">
              <a:lnSpc>
                <a:spcPct val="781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Минимизация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вероятности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наступления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воздействия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проект</a:t>
            </a:r>
            <a:endParaRPr sz="1600">
              <a:latin typeface="Calibri"/>
              <a:cs typeface="Calibri"/>
            </a:endParaRPr>
          </a:p>
          <a:p>
            <a:pPr marL="553085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Примеры: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дополнительное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финансирование,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уменьшение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объема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работ,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планирование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резервов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3532" y="5445213"/>
            <a:ext cx="8353425" cy="864235"/>
          </a:xfrm>
          <a:custGeom>
            <a:avLst/>
            <a:gdLst/>
            <a:ahLst/>
            <a:cxnLst/>
            <a:rect l="l" t="t" r="r" b="b"/>
            <a:pathLst>
              <a:path w="8353425" h="864235">
                <a:moveTo>
                  <a:pt x="8352980" y="357733"/>
                </a:moveTo>
                <a:lnTo>
                  <a:pt x="8352917" y="0"/>
                </a:lnTo>
                <a:lnTo>
                  <a:pt x="0" y="0"/>
                </a:lnTo>
                <a:lnTo>
                  <a:pt x="0" y="357416"/>
                </a:lnTo>
                <a:lnTo>
                  <a:pt x="0" y="375615"/>
                </a:lnTo>
                <a:lnTo>
                  <a:pt x="0" y="851446"/>
                </a:lnTo>
                <a:lnTo>
                  <a:pt x="0" y="864146"/>
                </a:lnTo>
                <a:lnTo>
                  <a:pt x="8352980" y="864146"/>
                </a:lnTo>
                <a:lnTo>
                  <a:pt x="8352980" y="851446"/>
                </a:lnTo>
                <a:lnTo>
                  <a:pt x="13258" y="851446"/>
                </a:lnTo>
                <a:lnTo>
                  <a:pt x="13258" y="375615"/>
                </a:lnTo>
                <a:lnTo>
                  <a:pt x="8339645" y="375615"/>
                </a:lnTo>
                <a:lnTo>
                  <a:pt x="8339645" y="850849"/>
                </a:lnTo>
                <a:lnTo>
                  <a:pt x="8352980" y="850849"/>
                </a:lnTo>
                <a:lnTo>
                  <a:pt x="8352980" y="357733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0161" y="5445213"/>
            <a:ext cx="8340090" cy="3759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44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Принятие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осознание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принятие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риска,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без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проактивных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мер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6791" y="5827572"/>
            <a:ext cx="83267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735" marR="36512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CC00"/>
                </a:solidFill>
                <a:latin typeface="Calibri"/>
                <a:cs typeface="Calibri"/>
              </a:rPr>
              <a:t>Примеры:</a:t>
            </a:r>
            <a:r>
              <a:rPr sz="1400" b="1" spc="-20" dirty="0">
                <a:solidFill>
                  <a:srgbClr val="FFCC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готовность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риску,</a:t>
            </a:r>
            <a:r>
              <a:rPr sz="1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разработка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плана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реагирования</a:t>
            </a:r>
            <a:r>
              <a:rPr sz="14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последствия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риска,</a:t>
            </a:r>
            <a:r>
              <a:rPr sz="1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выделение </a:t>
            </a:r>
            <a:r>
              <a:rPr sz="1400" spc="-3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средств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на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устранение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последствий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537" y="2708897"/>
            <a:ext cx="288036" cy="36577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3461" y="3688740"/>
            <a:ext cx="364121" cy="46034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7537" y="4834686"/>
            <a:ext cx="360045" cy="39453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41007" y="926172"/>
            <a:ext cx="487045" cy="5308600"/>
            <a:chOff x="341007" y="926172"/>
            <a:chExt cx="487045" cy="530860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541" y="5805258"/>
              <a:ext cx="432054" cy="42931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1007" y="926172"/>
              <a:ext cx="342557" cy="342557"/>
            </a:xfrm>
            <a:prstGeom prst="rect">
              <a:avLst/>
            </a:prstGeom>
          </p:spPr>
        </p:pic>
      </p:grpSp>
      <p:sp>
        <p:nvSpPr>
          <p:cNvPr id="37" name="Номер слайда 3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31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894" y="126428"/>
            <a:ext cx="4150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Реагирование</a:t>
            </a:r>
            <a:r>
              <a:rPr sz="3200" b="1" spc="-8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на</a:t>
            </a:r>
            <a:r>
              <a:rPr sz="3200" b="1" spc="-3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риски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51758" y="1527429"/>
            <a:ext cx="37261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Планирование</a:t>
            </a:r>
            <a:r>
              <a:rPr sz="1600" i="1" spc="2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мер</a:t>
            </a:r>
            <a:r>
              <a:rPr sz="1600" i="1" spc="1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реагирования</a:t>
            </a:r>
            <a:r>
              <a:rPr sz="1600" i="1" spc="5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на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 риски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8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9193"/>
            <a:ext cx="8598418" cy="5798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1523" y="1268806"/>
            <a:ext cx="8892540" cy="5589270"/>
            <a:chOff x="251523" y="1268806"/>
            <a:chExt cx="8892540" cy="5589270"/>
          </a:xfrm>
        </p:grpSpPr>
        <p:sp>
          <p:nvSpPr>
            <p:cNvPr id="4" name="object 4"/>
            <p:cNvSpPr/>
            <p:nvPr/>
          </p:nvSpPr>
          <p:spPr>
            <a:xfrm>
              <a:off x="251523" y="1268806"/>
              <a:ext cx="8065134" cy="5400675"/>
            </a:xfrm>
            <a:custGeom>
              <a:avLst/>
              <a:gdLst/>
              <a:ahLst/>
              <a:cxnLst/>
              <a:rect l="l" t="t" r="r" b="b"/>
              <a:pathLst>
                <a:path w="8065134" h="5400675">
                  <a:moveTo>
                    <a:pt x="8064881" y="0"/>
                  </a:moveTo>
                  <a:lnTo>
                    <a:pt x="0" y="0"/>
                  </a:lnTo>
                  <a:lnTo>
                    <a:pt x="0" y="5400548"/>
                  </a:lnTo>
                  <a:lnTo>
                    <a:pt x="8064881" y="5400548"/>
                  </a:lnTo>
                  <a:lnTo>
                    <a:pt x="8064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61" y="4401643"/>
              <a:ext cx="2483739" cy="24563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418" y="149357"/>
            <a:ext cx="4150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Реагирование</a:t>
            </a:r>
            <a:r>
              <a:rPr sz="3200" b="1" spc="-8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на</a:t>
            </a:r>
            <a:r>
              <a:rPr sz="3200" b="1" spc="-3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риски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52590" y="929767"/>
            <a:ext cx="2127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Пример</a:t>
            </a:r>
            <a:r>
              <a:rPr sz="1600" i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85F9D"/>
                </a:solidFill>
                <a:latin typeface="Calibri"/>
                <a:cs typeface="Calibri"/>
              </a:rPr>
              <a:t>реестра</a:t>
            </a:r>
            <a:r>
              <a:rPr sz="1600" i="1" spc="-5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45173" y="1262380"/>
          <a:ext cx="8063228" cy="5381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09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35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10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№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п/п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писан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ие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Вероятность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наступления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влияния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ичи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6995" marR="80010" indent="3175" algn="ctr">
                        <a:lnSpc>
                          <a:spcPct val="114999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Мероприятия по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еду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де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ию</a:t>
                      </a:r>
                      <a:r>
                        <a:rPr sz="9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(п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ан 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А)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по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74295" marR="64769" algn="ctr">
                        <a:lnSpc>
                          <a:spcPts val="125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ликвидации риска (план </a:t>
                      </a:r>
                      <a:r>
                        <a:rPr sz="900" b="1" spc="-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Б)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2545" algn="ctr">
                        <a:lnSpc>
                          <a:spcPct val="114399"/>
                        </a:lnSpc>
                        <a:spcBef>
                          <a:spcPts val="19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вет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венн 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ый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за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7635" marR="116839" algn="ctr">
                        <a:lnSpc>
                          <a:spcPct val="114399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нтро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риска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0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6364" algn="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186055" algn="ctr">
                        <a:lnSpc>
                          <a:spcPct val="1151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ичина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иска: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ув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ел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ич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ние  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оимос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ои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тель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ных 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материалов.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8270" marR="120650" algn="ctr">
                        <a:lnSpc>
                          <a:spcPct val="114999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Рисковое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событие: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срыв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срока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заве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ния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аб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 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строительству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объекта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8265" marR="83820" algn="ctr">
                        <a:lnSpc>
                          <a:spcPct val="115599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Пос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лед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иска: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дет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сад  на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140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мест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введен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эксплуатацию</a:t>
                      </a:r>
                      <a:r>
                        <a:rPr sz="9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установленный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срок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3195" marR="154940" indent="-635" algn="ctr">
                        <a:lnSpc>
                          <a:spcPct val="114399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Пересчет сметной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оимос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нт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ак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та.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8755" marR="190500" algn="ctr">
                        <a:lnSpc>
                          <a:spcPct val="114399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Изм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ние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ус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контракта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Рас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ние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нт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ак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та.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Иванов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И.И.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4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Причина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риска: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авария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объекте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событи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ыв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контрольного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мероприятия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2710" marR="87630" algn="ctr">
                        <a:lnSpc>
                          <a:spcPct val="1149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Пос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лед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иска: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ув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ел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ич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ние 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 св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зи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га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изаци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й  повторного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контрольного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мероприятия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81%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6520" indent="-2540" algn="ctr">
                        <a:lnSpc>
                          <a:spcPct val="115100"/>
                        </a:lnSpc>
                        <a:spcBef>
                          <a:spcPts val="21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Перенос контрольного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другую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дату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Выделение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76200" marR="66040" algn="ctr">
                        <a:lnSpc>
                          <a:spcPct val="114399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тель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ных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ред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тв 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организация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59055" marR="51435" algn="ctr">
                        <a:lnSpc>
                          <a:spcPct val="114399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повт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ного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нт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ного 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мероприятия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С.С.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6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85420" indent="76200">
                        <a:lnSpc>
                          <a:spcPct val="114500"/>
                        </a:lnSpc>
                        <a:spcBef>
                          <a:spcPts val="2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Причина риска: дефицит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п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еда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гогич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аб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тн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2235" marR="96520" indent="182880">
                        <a:lnSpc>
                          <a:spcPct val="114399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Рисковое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событие: штат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сотрудников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укомплектован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15570" marR="46990" indent="-64135">
                        <a:lnSpc>
                          <a:spcPct val="115599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Пос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лед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иска: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сп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 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детей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полном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объеме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5410" marR="95885" algn="ctr">
                        <a:lnSpc>
                          <a:spcPct val="114399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дан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банка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данных 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сп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циалис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нап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авл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нию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кта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3975" marR="46355" algn="ctr">
                        <a:lnSpc>
                          <a:spcPct val="115599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Обучение педагогических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кадров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Петров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П.П.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26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01" y="145358"/>
            <a:ext cx="8522742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Л А Н И Р О В А Н И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Е </a:t>
            </a:r>
            <a:r>
              <a:rPr lang="ru-RU"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М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Е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Е А Г И Р О В А Н И Я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659376"/>
            <a:ext cx="7555992" cy="461772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55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55626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С Т Р А Т Е Г И И   Р Е А Г И Р О В А Н И Я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627" y="1166590"/>
            <a:ext cx="2843892" cy="4114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8833" y="1166590"/>
            <a:ext cx="2841607" cy="4114800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56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33400"/>
            <a:ext cx="81534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З М Е Н Е Н И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Е 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</a:t>
            </a: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О Д Х О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Д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А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К </a:t>
            </a:r>
            <a:r>
              <a:rPr lang="ru-RU"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200" b="1" spc="-1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 </a:t>
            </a: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Р А В Л Е Н И Ю  Р И С К А М И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621" y="1408321"/>
            <a:ext cx="6796480" cy="4296263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6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354" y="474785"/>
            <a:ext cx="8651631" cy="2423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b="1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О</a:t>
            </a:r>
            <a:r>
              <a:rPr sz="3200" b="1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400" b="1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Р Е Д Е Л Е Н И Е   Р И С К А   П Р О Е К Т А</a:t>
            </a:r>
            <a:endParaRPr sz="2400" b="1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  <a:p>
            <a:pPr>
              <a:spcBef>
                <a:spcPts val="10"/>
              </a:spcBef>
            </a:pPr>
            <a:endParaRPr sz="1662">
              <a:latin typeface="Segoe UI"/>
              <a:cs typeface="Segoe UI"/>
            </a:endParaRPr>
          </a:p>
          <a:p>
            <a:pPr>
              <a:spcBef>
                <a:spcPts val="10"/>
              </a:spcBef>
              <a:buClr>
                <a:srgbClr val="2B3D4F"/>
              </a:buClr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600071" marR="393062" indent="-287019" algn="just">
              <a:buFont typeface="Microsoft Sans Serif"/>
              <a:buChar char="•"/>
              <a:tabLst>
                <a:tab pos="600706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Управление рисками проекта - систематический процесс определения,  анализа и принятия мер в отношении рисков проекта, целью которого  является снижение вероятности и воздействия на цели проекта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600071" marR="5080" algn="just">
              <a:spcBef>
                <a:spcPts val="5"/>
              </a:spcBef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неблагоприятных событий и повышение вероятности и воздействия на цели  проекта благоприятных событий.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</p:txBody>
      </p:sp>
      <p:grpSp>
        <p:nvGrpSpPr>
          <p:cNvPr id="4" name="object 2"/>
          <p:cNvGrpSpPr/>
          <p:nvPr/>
        </p:nvGrpSpPr>
        <p:grpSpPr>
          <a:xfrm>
            <a:off x="208904" y="3422406"/>
            <a:ext cx="8935095" cy="3407602"/>
            <a:chOff x="347472" y="3450397"/>
            <a:chExt cx="8796528" cy="3407602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2" y="3450397"/>
              <a:ext cx="8796528" cy="2798003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61" y="4374260"/>
              <a:ext cx="2483739" cy="2483739"/>
            </a:xfrm>
            <a:prstGeom prst="rect">
              <a:avLst/>
            </a:prstGeom>
          </p:spPr>
        </p:pic>
      </p:grp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368" y="3854957"/>
            <a:ext cx="6992111" cy="180898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04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569" y="2913584"/>
            <a:ext cx="5273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502150" algn="l"/>
              </a:tabLst>
            </a:pPr>
            <a:r>
              <a:rPr sz="3600" spc="-5" dirty="0"/>
              <a:t>НОВЫ</a:t>
            </a:r>
            <a:r>
              <a:rPr sz="3600" dirty="0"/>
              <a:t>Й</a:t>
            </a:r>
            <a:r>
              <a:rPr sz="3600" spc="-15" dirty="0"/>
              <a:t> </a:t>
            </a:r>
            <a:r>
              <a:rPr sz="3600" spc="-5" dirty="0"/>
              <a:t>ВЗГЛЯ</a:t>
            </a:r>
            <a:r>
              <a:rPr sz="3600" dirty="0"/>
              <a:t>Д	</a:t>
            </a:r>
            <a:r>
              <a:rPr sz="3600" spc="-5" dirty="0"/>
              <a:t>НА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16889" y="2057400"/>
            <a:ext cx="7010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b="1" spc="-1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Новые подходы к реагированию и управлению рисками</a:t>
            </a:r>
            <a:endParaRPr sz="3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49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893564" y="56675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41</a:t>
            </a:fld>
            <a:endParaRPr dirty="0"/>
          </a:p>
        </p:txBody>
      </p:sp>
      <p:sp>
        <p:nvSpPr>
          <p:cNvPr id="3" name="object 2"/>
          <p:cNvSpPr txBox="1"/>
          <p:nvPr/>
        </p:nvSpPr>
        <p:spPr>
          <a:xfrm>
            <a:off x="455391" y="609600"/>
            <a:ext cx="465000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Ц Е Н Н О С Т И   A G I L E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52281" y="1722297"/>
            <a:ext cx="7884159" cy="159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454" indent="-199390">
              <a:lnSpc>
                <a:spcPct val="100000"/>
              </a:lnSpc>
              <a:spcBef>
                <a:spcPts val="95"/>
              </a:spcBef>
              <a:buSzPct val="93750"/>
              <a:buAutoNum type="arabicPeriod"/>
              <a:tabLst>
                <a:tab pos="212090" algn="l"/>
              </a:tabLst>
            </a:pPr>
            <a:r>
              <a:rPr sz="1600" b="1" spc="-10" dirty="0">
                <a:solidFill>
                  <a:srgbClr val="2B3D4F"/>
                </a:solidFill>
                <a:latin typeface="Segoe Print"/>
                <a:cs typeface="Segoe Print"/>
              </a:rPr>
              <a:t>Люди</a:t>
            </a:r>
            <a:r>
              <a:rPr sz="1600" b="1" spc="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и</a:t>
            </a:r>
            <a:r>
              <a:rPr sz="1600" b="1" spc="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взаимодействие</a:t>
            </a:r>
            <a:r>
              <a:rPr sz="1600" b="1" spc="3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важнее</a:t>
            </a:r>
            <a:r>
              <a:rPr sz="1600" spc="2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процессов</a:t>
            </a:r>
            <a:r>
              <a:rPr sz="1600" spc="3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Segoe Print"/>
                <a:cs typeface="Segoe Print"/>
              </a:rPr>
              <a:t>и</a:t>
            </a:r>
            <a:r>
              <a:rPr sz="1600" spc="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Segoe Print"/>
                <a:cs typeface="Segoe Print"/>
              </a:rPr>
              <a:t>инструментов.</a:t>
            </a:r>
            <a:endParaRPr sz="1600">
              <a:latin typeface="Segoe Print"/>
              <a:cs typeface="Segoe Print"/>
            </a:endParaRPr>
          </a:p>
          <a:p>
            <a:pPr marL="12700" marR="5080">
              <a:lnSpc>
                <a:spcPct val="181300"/>
              </a:lnSpc>
              <a:spcBef>
                <a:spcPts val="5"/>
              </a:spcBef>
              <a:buSzPct val="93750"/>
              <a:buAutoNum type="arabicPeriod"/>
              <a:tabLst>
                <a:tab pos="212090" algn="l"/>
              </a:tabLst>
            </a:pP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Работающий</a:t>
            </a:r>
            <a:r>
              <a:rPr sz="1600" b="1" spc="1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10" dirty="0">
                <a:solidFill>
                  <a:srgbClr val="2B3D4F"/>
                </a:solidFill>
                <a:latin typeface="Segoe Print"/>
                <a:cs typeface="Segoe Print"/>
              </a:rPr>
              <a:t>продукт</a:t>
            </a:r>
            <a:r>
              <a:rPr sz="1600" b="1" spc="2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важнее</a:t>
            </a:r>
            <a:r>
              <a:rPr sz="1600" spc="2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исчерпывающей</a:t>
            </a:r>
            <a:r>
              <a:rPr sz="1600" spc="6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Segoe Print"/>
                <a:cs typeface="Segoe Print"/>
              </a:rPr>
              <a:t>документации. </a:t>
            </a:r>
            <a:r>
              <a:rPr sz="160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3.Сотрудничество</a:t>
            </a:r>
            <a:r>
              <a:rPr sz="1600" b="1" spc="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с</a:t>
            </a:r>
            <a:r>
              <a:rPr sz="1600" b="1" spc="1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клиентом</a:t>
            </a:r>
            <a:r>
              <a:rPr sz="1600" b="1" spc="3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важнее</a:t>
            </a:r>
            <a:r>
              <a:rPr sz="1600" spc="3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согласования</a:t>
            </a:r>
            <a:r>
              <a:rPr sz="1600" spc="3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условий</a:t>
            </a:r>
            <a:r>
              <a:rPr sz="1600" spc="1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контракта. </a:t>
            </a:r>
            <a:r>
              <a:rPr sz="1600" spc="-62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4.Готовность</a:t>
            </a:r>
            <a:r>
              <a:rPr sz="1600" b="1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b="1" spc="-5" dirty="0">
                <a:solidFill>
                  <a:srgbClr val="2B3D4F"/>
                </a:solidFill>
                <a:latin typeface="Segoe Print"/>
                <a:cs typeface="Segoe Print"/>
              </a:rPr>
              <a:t>к изменениям</a:t>
            </a:r>
            <a:r>
              <a:rPr sz="1600" b="1" spc="3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важнее</a:t>
            </a:r>
            <a:r>
              <a:rPr sz="1600" spc="4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следования</a:t>
            </a:r>
            <a:r>
              <a:rPr sz="1600" spc="40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Segoe Print"/>
                <a:cs typeface="Segoe Print"/>
              </a:rPr>
              <a:t>первоначальному</a:t>
            </a:r>
            <a:r>
              <a:rPr sz="1600" spc="65" dirty="0">
                <a:solidFill>
                  <a:srgbClr val="2B3D4F"/>
                </a:solidFill>
                <a:latin typeface="Segoe Print"/>
                <a:cs typeface="Segoe Print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Segoe Print"/>
                <a:cs typeface="Segoe Print"/>
              </a:rPr>
              <a:t>плану.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2281" y="3810000"/>
            <a:ext cx="8399475" cy="75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50200"/>
              </a:lnSpc>
              <a:spcBef>
                <a:spcPts val="100"/>
              </a:spcBef>
            </a:pPr>
            <a:r>
              <a:rPr lang="ru-RU" kern="0" spc="-10" smtClean="0">
                <a:solidFill>
                  <a:sysClr val="windowText" lastClr="000000"/>
                </a:solidFill>
              </a:rPr>
              <a:t>Таким</a:t>
            </a:r>
            <a:r>
              <a:rPr lang="ru-RU" kern="0" spc="15" smtClean="0">
                <a:solidFill>
                  <a:sysClr val="windowText" lastClr="000000"/>
                </a:solidFill>
              </a:rPr>
              <a:t> </a:t>
            </a:r>
            <a:r>
              <a:rPr lang="ru-RU" kern="0" spc="-10" smtClean="0">
                <a:solidFill>
                  <a:sysClr val="windowText" lastClr="000000"/>
                </a:solidFill>
              </a:rPr>
              <a:t>образом,</a:t>
            </a:r>
            <a:r>
              <a:rPr lang="ru-RU" kern="0" spc="10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не</a:t>
            </a:r>
            <a:r>
              <a:rPr lang="ru-RU" kern="0" spc="5" smtClean="0">
                <a:solidFill>
                  <a:sysClr val="windowText" lastClr="000000"/>
                </a:solidFill>
              </a:rPr>
              <a:t> </a:t>
            </a:r>
            <a:r>
              <a:rPr lang="ru-RU" kern="0" spc="-10" smtClean="0">
                <a:solidFill>
                  <a:sysClr val="windowText" lastClr="000000"/>
                </a:solidFill>
              </a:rPr>
              <a:t>отрицая</a:t>
            </a:r>
            <a:r>
              <a:rPr lang="ru-RU" kern="0" spc="25" smtClean="0">
                <a:solidFill>
                  <a:sysClr val="windowText" lastClr="000000"/>
                </a:solidFill>
              </a:rPr>
              <a:t> </a:t>
            </a:r>
            <a:r>
              <a:rPr lang="ru-RU" kern="0" spc="-10" smtClean="0">
                <a:solidFill>
                  <a:sysClr val="windowText" lastClr="000000"/>
                </a:solidFill>
              </a:rPr>
              <a:t>важности</a:t>
            </a:r>
            <a:r>
              <a:rPr lang="ru-RU" kern="0" spc="35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того, что</a:t>
            </a:r>
            <a:r>
              <a:rPr lang="ru-RU" kern="0" spc="5" smtClean="0">
                <a:solidFill>
                  <a:sysClr val="windowText" lastClr="000000"/>
                </a:solidFill>
              </a:rPr>
              <a:t> </a:t>
            </a:r>
            <a:r>
              <a:rPr lang="ru-RU" kern="0" spc="-10" smtClean="0">
                <a:solidFill>
                  <a:sysClr val="windowText" lastClr="000000"/>
                </a:solidFill>
              </a:rPr>
              <a:t>справа,</a:t>
            </a:r>
            <a:r>
              <a:rPr lang="ru-RU" kern="0" spc="65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мы</a:t>
            </a:r>
            <a:r>
              <a:rPr lang="ru-RU" kern="0" spc="15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всё-таки </a:t>
            </a:r>
            <a:r>
              <a:rPr lang="ru-RU" kern="0" spc="-625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больше</a:t>
            </a:r>
            <a:r>
              <a:rPr lang="ru-RU" kern="0" spc="20" smtClean="0">
                <a:solidFill>
                  <a:sysClr val="windowText" lastClr="000000"/>
                </a:solidFill>
              </a:rPr>
              <a:t> </a:t>
            </a:r>
            <a:r>
              <a:rPr lang="ru-RU" kern="0" spc="-10" smtClean="0">
                <a:solidFill>
                  <a:sysClr val="windowText" lastClr="000000"/>
                </a:solidFill>
              </a:rPr>
              <a:t>ценим</a:t>
            </a:r>
            <a:r>
              <a:rPr lang="ru-RU" kern="0" spc="15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то,</a:t>
            </a:r>
            <a:r>
              <a:rPr lang="ru-RU" kern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что</a:t>
            </a:r>
            <a:r>
              <a:rPr lang="ru-RU" kern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5" smtClean="0">
                <a:solidFill>
                  <a:sysClr val="windowText" lastClr="000000"/>
                </a:solidFill>
              </a:rPr>
              <a:t>слева.</a:t>
            </a:r>
            <a:endParaRPr lang="ru-RU" kern="0" spc="-5" dirty="0">
              <a:solidFill>
                <a:sysClr val="windowText" lastClr="000000"/>
              </a:solidFill>
            </a:endParaRPr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4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1022554"/>
            <a:ext cx="20434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Ы</a:t>
            </a:r>
            <a:r>
              <a:rPr sz="1400" dirty="0">
                <a:latin typeface="Segoe UI"/>
                <a:cs typeface="Segoe UI"/>
              </a:rPr>
              <a:t>  </a:t>
            </a:r>
            <a:r>
              <a:rPr sz="1400" spc="-1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A</a:t>
            </a:r>
            <a:r>
              <a:rPr sz="1400" spc="-1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G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I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L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99" y="685800"/>
            <a:ext cx="8978773" cy="570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Наивысшим</a:t>
            </a:r>
            <a:r>
              <a:rPr sz="1600" spc="3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приоритетом</a:t>
            </a:r>
            <a:r>
              <a:rPr sz="1600" spc="-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является</a:t>
            </a:r>
            <a:r>
              <a:rPr sz="1600" spc="4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удовлетворение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потребностей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клиента,</a:t>
            </a:r>
            <a:r>
              <a:rPr sz="1600" spc="3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благодаря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регулярной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ранней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>
                <a:solidFill>
                  <a:srgbClr val="2B3D4F"/>
                </a:solidFill>
                <a:latin typeface="Calibri"/>
                <a:cs typeface="Calibri"/>
              </a:rPr>
              <a:t>поставке</a:t>
            </a:r>
            <a:r>
              <a:rPr sz="1600" spc="3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smtClean="0">
                <a:solidFill>
                  <a:srgbClr val="2B3D4F"/>
                </a:solidFill>
                <a:latin typeface="Calibri"/>
                <a:cs typeface="Calibri"/>
              </a:rPr>
              <a:t>ценного</a:t>
            </a:r>
            <a:r>
              <a:rPr lang="ru-RU" sz="1600" spc="-10" smtClean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smtClean="0">
                <a:solidFill>
                  <a:srgbClr val="2B3D4F"/>
                </a:solidFill>
                <a:latin typeface="Calibri"/>
                <a:cs typeface="Calibri"/>
              </a:rPr>
              <a:t>программного</a:t>
            </a:r>
            <a:r>
              <a:rPr sz="1600" spc="-40" smtClean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обеспечения.</a:t>
            </a:r>
            <a:endParaRPr sz="1600">
              <a:latin typeface="Calibri"/>
              <a:cs typeface="Calibri"/>
            </a:endParaRPr>
          </a:p>
          <a:p>
            <a:pPr marL="29337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Изменение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требований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приветствуется, даже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на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поздних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>
                <a:solidFill>
                  <a:srgbClr val="2B3D4F"/>
                </a:solidFill>
                <a:latin typeface="Calibri"/>
                <a:cs typeface="Calibri"/>
              </a:rPr>
              <a:t>стадиях</a:t>
            </a:r>
            <a:r>
              <a:rPr sz="1600" spc="25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smtClean="0">
                <a:solidFill>
                  <a:srgbClr val="2B3D4F"/>
                </a:solidFill>
                <a:latin typeface="Calibri"/>
                <a:cs typeface="Calibri"/>
              </a:rPr>
              <a:t>разработки.</a:t>
            </a:r>
            <a:endParaRPr lang="ru-RU" sz="1600">
              <a:latin typeface="Calibri"/>
              <a:cs typeface="Calibri"/>
            </a:endParaRPr>
          </a:p>
          <a:p>
            <a:pPr marL="29337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smtClean="0">
                <a:solidFill>
                  <a:srgbClr val="2B3D4F"/>
                </a:solidFill>
                <a:latin typeface="Calibri"/>
                <a:cs typeface="Calibri"/>
              </a:rPr>
              <a:t>Работающий</a:t>
            </a:r>
            <a:r>
              <a:rPr sz="1600" smtClean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продукт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следует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выпускать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как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можно</a:t>
            </a:r>
            <a:r>
              <a:rPr sz="1600" spc="-4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чаще,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с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периодичностью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от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пары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недель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до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пары</a:t>
            </a:r>
            <a:r>
              <a:rPr sz="1600" spc="-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месяцев. </a:t>
            </a:r>
            <a:r>
              <a:rPr sz="1600" spc="-254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На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протяжении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всего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проекта</a:t>
            </a:r>
            <a:r>
              <a:rPr sz="1600" spc="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разработчики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представители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бизнеса</a:t>
            </a:r>
            <a:r>
              <a:rPr sz="1600" spc="3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должны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ежедневно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работать</a:t>
            </a:r>
            <a:r>
              <a:rPr sz="1600" spc="-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вместе.</a:t>
            </a:r>
            <a:endParaRPr sz="160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Над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проектом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должны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работать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мотивированные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профессионалы.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Чтобы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работа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была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сделана,</a:t>
            </a:r>
            <a:r>
              <a:rPr sz="1600" spc="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создайте</a:t>
            </a:r>
            <a:r>
              <a:rPr sz="1600" spc="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условия</a:t>
            </a:r>
            <a:r>
              <a:rPr sz="1600" spc="-5">
                <a:solidFill>
                  <a:srgbClr val="2B3D4F"/>
                </a:solidFill>
                <a:latin typeface="Calibri"/>
                <a:cs typeface="Calibri"/>
              </a:rPr>
              <a:t>,</a:t>
            </a:r>
            <a:r>
              <a:rPr sz="1600" spc="2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smtClean="0">
                <a:solidFill>
                  <a:srgbClr val="2B3D4F"/>
                </a:solidFill>
                <a:latin typeface="Calibri"/>
                <a:cs typeface="Calibri"/>
              </a:rPr>
              <a:t>обеспечьте</a:t>
            </a:r>
            <a:r>
              <a:rPr lang="ru-RU" sz="1600" spc="-10" smtClean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smtClean="0">
                <a:solidFill>
                  <a:srgbClr val="2B3D4F"/>
                </a:solidFill>
                <a:latin typeface="Calibri"/>
                <a:cs typeface="Calibri"/>
              </a:rPr>
              <a:t>поддержку</a:t>
            </a:r>
            <a:r>
              <a:rPr sz="1600" spc="5" smtClean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полностью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>
                <a:solidFill>
                  <a:srgbClr val="2B3D4F"/>
                </a:solidFill>
                <a:latin typeface="Calibri"/>
                <a:cs typeface="Calibri"/>
              </a:rPr>
              <a:t>доверьтесь</a:t>
            </a:r>
            <a:r>
              <a:rPr sz="1600" spc="-2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mtClean="0">
                <a:solidFill>
                  <a:srgbClr val="2B3D4F"/>
                </a:solidFill>
                <a:latin typeface="Calibri"/>
                <a:cs typeface="Calibri"/>
              </a:rPr>
              <a:t>им.</a:t>
            </a:r>
            <a:endParaRPr lang="ru-RU" sz="160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smtClean="0">
                <a:solidFill>
                  <a:srgbClr val="2B3D4F"/>
                </a:solidFill>
                <a:latin typeface="Calibri"/>
                <a:cs typeface="Calibri"/>
              </a:rPr>
              <a:t>Непосредственное</a:t>
            </a:r>
            <a:r>
              <a:rPr sz="1600" spc="20" smtClean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общение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является</a:t>
            </a:r>
            <a:r>
              <a:rPr sz="1600" spc="4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наиболее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практичным и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эффективным</a:t>
            </a:r>
            <a:r>
              <a:rPr sz="1600" spc="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способом</a:t>
            </a:r>
            <a:r>
              <a:rPr sz="1600" spc="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обмена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информацией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как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с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самой </a:t>
            </a:r>
            <a:r>
              <a:rPr sz="1600" spc="-26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командой,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так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и внутри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команды.</a:t>
            </a:r>
            <a:endParaRPr sz="1600">
              <a:latin typeface="Calibri"/>
              <a:cs typeface="Calibri"/>
            </a:endParaRPr>
          </a:p>
          <a:p>
            <a:pPr marL="2997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Работающий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продукт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—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основной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показатель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прогресса.</a:t>
            </a:r>
            <a:endParaRPr sz="1600">
              <a:latin typeface="Calibri"/>
              <a:cs typeface="Calibri"/>
            </a:endParaRPr>
          </a:p>
          <a:p>
            <a:pPr marL="28956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Инвесторы,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разработчики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и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пользователи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должны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иметь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возможность</a:t>
            </a:r>
            <a:r>
              <a:rPr sz="1600" spc="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поддерживать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постоянный</a:t>
            </a:r>
            <a:r>
              <a:rPr sz="1600" spc="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ритм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бесконечно.</a:t>
            </a:r>
            <a:endParaRPr sz="1600">
              <a:latin typeface="Calibri"/>
              <a:cs typeface="Calibri"/>
            </a:endParaRPr>
          </a:p>
          <a:p>
            <a:pPr marL="29146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Постоянное</a:t>
            </a:r>
            <a:r>
              <a:rPr sz="1600" spc="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внимание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к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техническому</a:t>
            </a:r>
            <a:r>
              <a:rPr sz="1600" spc="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совершенству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и</a:t>
            </a:r>
            <a:r>
              <a:rPr sz="1600" spc="2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качеству проектирования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повышает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гибкость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проекта.</a:t>
            </a:r>
            <a:endParaRPr sz="1600">
              <a:latin typeface="Calibri"/>
              <a:cs typeface="Calibri"/>
            </a:endParaRPr>
          </a:p>
          <a:p>
            <a:pPr marL="29337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Простота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—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 искусство</a:t>
            </a:r>
            <a:r>
              <a:rPr sz="1600" spc="4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минимизации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лишней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работы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—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 крайне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необходима.</a:t>
            </a:r>
            <a:endParaRPr sz="1600">
              <a:latin typeface="Calibri"/>
              <a:cs typeface="Calibri"/>
            </a:endParaRPr>
          </a:p>
          <a:p>
            <a:pPr marL="28956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Самые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лучшие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требования,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архитектурные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и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технические</a:t>
            </a:r>
            <a:r>
              <a:rPr sz="1600" spc="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решения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рождаются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у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>
                <a:solidFill>
                  <a:srgbClr val="2B3D4F"/>
                </a:solidFill>
                <a:latin typeface="Calibri"/>
                <a:cs typeface="Calibri"/>
              </a:rPr>
              <a:t>самоорганизующихся</a:t>
            </a:r>
            <a:r>
              <a:rPr sz="1600" spc="2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smtClean="0">
                <a:solidFill>
                  <a:srgbClr val="2B3D4F"/>
                </a:solidFill>
                <a:latin typeface="Calibri"/>
                <a:cs typeface="Calibri"/>
              </a:rPr>
              <a:t>команд.</a:t>
            </a:r>
            <a:endParaRPr lang="ru-RU" sz="1600">
              <a:latin typeface="Calibri"/>
              <a:cs typeface="Calibri"/>
            </a:endParaRPr>
          </a:p>
          <a:p>
            <a:pPr marL="28956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-5" smtClean="0">
                <a:solidFill>
                  <a:srgbClr val="2B3D4F"/>
                </a:solidFill>
                <a:latin typeface="Calibri"/>
                <a:cs typeface="Calibri"/>
              </a:rPr>
              <a:t>Команда</a:t>
            </a:r>
            <a:r>
              <a:rPr sz="1600" spc="15" smtClean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должна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систематически</a:t>
            </a:r>
            <a:r>
              <a:rPr sz="1600" spc="4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анализировать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возможные</a:t>
            </a:r>
            <a:r>
              <a:rPr sz="1600" spc="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способы</a:t>
            </a:r>
            <a:r>
              <a:rPr sz="1600" spc="3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B3D4F"/>
                </a:solidFill>
                <a:latin typeface="Calibri"/>
                <a:cs typeface="Calibri"/>
              </a:rPr>
              <a:t>улучшения</a:t>
            </a:r>
            <a:r>
              <a:rPr sz="160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эффективности</a:t>
            </a:r>
            <a:r>
              <a:rPr sz="1600" spc="5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600" spc="1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соответственно </a:t>
            </a:r>
            <a:r>
              <a:rPr sz="1600" spc="-254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корректировать</a:t>
            </a:r>
            <a:r>
              <a:rPr sz="1600" spc="-4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стиль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своей</a:t>
            </a:r>
            <a:r>
              <a:rPr sz="1600" spc="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B3D4F"/>
                </a:solidFill>
                <a:latin typeface="Calibri"/>
                <a:cs typeface="Calibri"/>
              </a:rPr>
              <a:t>работ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228700" y="165303"/>
            <a:ext cx="38861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200" b="1" spc="-15">
                <a:solidFill>
                  <a:srgbClr val="185F9D"/>
                </a:solidFill>
              </a:rPr>
              <a:t>П Р И Н Ц И П Ы   A G I L 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48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2" y="1022554"/>
            <a:ext cx="24784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U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E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R  </a:t>
            </a:r>
            <a:r>
              <a:rPr sz="1400" spc="-16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T</a:t>
            </a:r>
            <a:r>
              <a:rPr sz="1400" spc="-1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R</a:t>
            </a:r>
            <a:r>
              <a:rPr sz="1400" spc="-1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Y  </a:t>
            </a:r>
            <a:r>
              <a:rPr sz="1400" spc="-17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M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A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I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N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G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59" y="1486662"/>
            <a:ext cx="1582420" cy="608330"/>
            <a:chOff x="213359" y="629412"/>
            <a:chExt cx="1582420" cy="608330"/>
          </a:xfrm>
        </p:grpSpPr>
        <p:sp>
          <p:nvSpPr>
            <p:cNvPr id="4" name="object 4"/>
            <p:cNvSpPr/>
            <p:nvPr/>
          </p:nvSpPr>
          <p:spPr>
            <a:xfrm>
              <a:off x="226313" y="642366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1556004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1556004" y="582167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75B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6313" y="642366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0" y="582167"/>
                  </a:moveTo>
                  <a:lnTo>
                    <a:pt x="1556004" y="582167"/>
                  </a:lnTo>
                  <a:lnTo>
                    <a:pt x="1556004" y="0"/>
                  </a:lnTo>
                  <a:lnTo>
                    <a:pt x="0" y="0"/>
                  </a:lnTo>
                  <a:lnTo>
                    <a:pt x="0" y="58216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9639" y="1589481"/>
            <a:ext cx="10991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Акти</a:t>
            </a:r>
            <a:r>
              <a:rPr sz="1100" spc="-10" dirty="0">
                <a:solidFill>
                  <a:srgbClr val="FFFFFF"/>
                </a:solidFill>
                <a:latin typeface="Segoe Print"/>
                <a:cs typeface="Segoe Print"/>
              </a:rPr>
              <a:t>в</a:t>
            </a:r>
            <a:r>
              <a:rPr sz="1100" spc="-5" dirty="0">
                <a:solidFill>
                  <a:srgbClr val="FFFFFF"/>
                </a:solidFill>
                <a:latin typeface="Segoe Print"/>
                <a:cs typeface="Segoe Print"/>
              </a:rPr>
              <a:t>но</a:t>
            </a: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с</a:t>
            </a:r>
            <a:r>
              <a:rPr sz="1100" spc="-5" dirty="0">
                <a:solidFill>
                  <a:srgbClr val="FFFFFF"/>
                </a:solidFill>
                <a:latin typeface="Segoe Print"/>
                <a:cs typeface="Segoe Print"/>
              </a:rPr>
              <a:t>т</a:t>
            </a: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ь</a:t>
            </a:r>
            <a:r>
              <a:rPr sz="1100" spc="-5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/</a:t>
            </a:r>
            <a:endParaRPr sz="11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019" y="1757680"/>
            <a:ext cx="352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Роль</a:t>
            </a:r>
            <a:endParaRPr sz="1100">
              <a:latin typeface="Segoe Print"/>
              <a:cs typeface="Segoe Prin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37432" y="1486662"/>
            <a:ext cx="1582420" cy="608330"/>
            <a:chOff x="3837432" y="629412"/>
            <a:chExt cx="1582420" cy="608330"/>
          </a:xfrm>
        </p:grpSpPr>
        <p:sp>
          <p:nvSpPr>
            <p:cNvPr id="9" name="object 9"/>
            <p:cNvSpPr/>
            <p:nvPr/>
          </p:nvSpPr>
          <p:spPr>
            <a:xfrm>
              <a:off x="3850386" y="642366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1556003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1556003" y="582167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75B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50386" y="642366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0" y="582167"/>
                  </a:moveTo>
                  <a:lnTo>
                    <a:pt x="1556003" y="582167"/>
                  </a:lnTo>
                  <a:lnTo>
                    <a:pt x="1556003" y="0"/>
                  </a:lnTo>
                  <a:lnTo>
                    <a:pt x="0" y="0"/>
                  </a:lnTo>
                  <a:lnTo>
                    <a:pt x="0" y="58216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84321" y="1589481"/>
            <a:ext cx="10991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Акти</a:t>
            </a:r>
            <a:r>
              <a:rPr sz="1100" spc="-10" dirty="0">
                <a:solidFill>
                  <a:srgbClr val="FFFFFF"/>
                </a:solidFill>
                <a:latin typeface="Segoe Print"/>
                <a:cs typeface="Segoe Print"/>
              </a:rPr>
              <a:t>в</a:t>
            </a:r>
            <a:r>
              <a:rPr sz="1100" spc="-5" dirty="0">
                <a:solidFill>
                  <a:srgbClr val="FFFFFF"/>
                </a:solidFill>
                <a:latin typeface="Segoe Print"/>
                <a:cs typeface="Segoe Print"/>
              </a:rPr>
              <a:t>но</a:t>
            </a: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с</a:t>
            </a:r>
            <a:r>
              <a:rPr sz="1100" spc="-5" dirty="0">
                <a:solidFill>
                  <a:srgbClr val="FFFFFF"/>
                </a:solidFill>
                <a:latin typeface="Segoe Print"/>
                <a:cs typeface="Segoe Print"/>
              </a:rPr>
              <a:t>т</a:t>
            </a: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ь</a:t>
            </a:r>
            <a:r>
              <a:rPr sz="1100" spc="-5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/</a:t>
            </a:r>
            <a:endParaRPr sz="11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7701" y="1757680"/>
            <a:ext cx="352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Роль</a:t>
            </a:r>
            <a:endParaRPr sz="1100">
              <a:latin typeface="Segoe Print"/>
              <a:cs typeface="Segoe Prin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5552" y="2199894"/>
            <a:ext cx="8655050" cy="76200"/>
          </a:xfrm>
          <a:custGeom>
            <a:avLst/>
            <a:gdLst/>
            <a:ahLst/>
            <a:cxnLst/>
            <a:rect l="l" t="t" r="r" b="b"/>
            <a:pathLst>
              <a:path w="8655050" h="76200">
                <a:moveTo>
                  <a:pt x="8578723" y="0"/>
                </a:moveTo>
                <a:lnTo>
                  <a:pt x="8578723" y="76200"/>
                </a:lnTo>
                <a:lnTo>
                  <a:pt x="8642223" y="44450"/>
                </a:lnTo>
                <a:lnTo>
                  <a:pt x="8591423" y="44450"/>
                </a:lnTo>
                <a:lnTo>
                  <a:pt x="8591423" y="31750"/>
                </a:lnTo>
                <a:lnTo>
                  <a:pt x="8642223" y="31750"/>
                </a:lnTo>
                <a:lnTo>
                  <a:pt x="8578723" y="0"/>
                </a:lnTo>
                <a:close/>
              </a:path>
              <a:path w="8655050" h="76200">
                <a:moveTo>
                  <a:pt x="857872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578723" y="44450"/>
                </a:lnTo>
                <a:lnTo>
                  <a:pt x="8578723" y="31750"/>
                </a:lnTo>
                <a:close/>
              </a:path>
              <a:path w="8655050" h="76200">
                <a:moveTo>
                  <a:pt x="8642223" y="31750"/>
                </a:moveTo>
                <a:lnTo>
                  <a:pt x="8591423" y="31750"/>
                </a:lnTo>
                <a:lnTo>
                  <a:pt x="8591423" y="44450"/>
                </a:lnTo>
                <a:lnTo>
                  <a:pt x="8642223" y="44450"/>
                </a:lnTo>
                <a:lnTo>
                  <a:pt x="8654923" y="38100"/>
                </a:lnTo>
                <a:lnTo>
                  <a:pt x="8642223" y="31750"/>
                </a:lnTo>
                <a:close/>
              </a:path>
            </a:pathLst>
          </a:custGeom>
          <a:solidFill>
            <a:srgbClr val="293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31835" y="1938147"/>
            <a:ext cx="6216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Время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3296" y="2413190"/>
            <a:ext cx="1582420" cy="608330"/>
            <a:chOff x="213296" y="1555940"/>
            <a:chExt cx="1582420" cy="608330"/>
          </a:xfrm>
        </p:grpSpPr>
        <p:sp>
          <p:nvSpPr>
            <p:cNvPr id="16" name="object 16"/>
            <p:cNvSpPr/>
            <p:nvPr/>
          </p:nvSpPr>
          <p:spPr>
            <a:xfrm>
              <a:off x="226314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1556004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1556004" y="582168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0E7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6314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0" y="582168"/>
                  </a:moveTo>
                  <a:lnTo>
                    <a:pt x="1556004" y="582168"/>
                  </a:lnTo>
                  <a:lnTo>
                    <a:pt x="1556004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6314" y="2426209"/>
            <a:ext cx="1556385" cy="358431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algn="ctr">
              <a:spcBef>
                <a:spcPts val="147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Задача</a:t>
            </a:r>
            <a:endParaRPr sz="1100">
              <a:latin typeface="Segoe Print"/>
              <a:cs typeface="Segoe Prin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25332" y="2413190"/>
            <a:ext cx="1582420" cy="608330"/>
            <a:chOff x="2025332" y="1555940"/>
            <a:chExt cx="1582420" cy="608330"/>
          </a:xfrm>
        </p:grpSpPr>
        <p:sp>
          <p:nvSpPr>
            <p:cNvPr id="20" name="object 20"/>
            <p:cNvSpPr/>
            <p:nvPr/>
          </p:nvSpPr>
          <p:spPr>
            <a:xfrm>
              <a:off x="2038350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1556003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1556003" y="582168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0E7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38350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0" y="582168"/>
                  </a:moveTo>
                  <a:lnTo>
                    <a:pt x="1556003" y="582168"/>
                  </a:lnTo>
                  <a:lnTo>
                    <a:pt x="1556003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38351" y="2426209"/>
            <a:ext cx="1556385" cy="358431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algn="ctr">
              <a:spcBef>
                <a:spcPts val="147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Задача</a:t>
            </a:r>
            <a:endParaRPr sz="1100">
              <a:latin typeface="Segoe Print"/>
              <a:cs typeface="Segoe Prin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37368" y="2413190"/>
            <a:ext cx="1582420" cy="608330"/>
            <a:chOff x="3837368" y="1555940"/>
            <a:chExt cx="1582420" cy="608330"/>
          </a:xfrm>
        </p:grpSpPr>
        <p:sp>
          <p:nvSpPr>
            <p:cNvPr id="24" name="object 24"/>
            <p:cNvSpPr/>
            <p:nvPr/>
          </p:nvSpPr>
          <p:spPr>
            <a:xfrm>
              <a:off x="3850385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1556003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1556003" y="582168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0E7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50385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5" h="582294">
                  <a:moveTo>
                    <a:pt x="0" y="582168"/>
                  </a:moveTo>
                  <a:lnTo>
                    <a:pt x="1556003" y="582168"/>
                  </a:lnTo>
                  <a:lnTo>
                    <a:pt x="1556003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50386" y="2426209"/>
            <a:ext cx="1556385" cy="358431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algn="ctr">
              <a:spcBef>
                <a:spcPts val="147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Задача</a:t>
            </a:r>
            <a:endParaRPr sz="1100">
              <a:latin typeface="Segoe Print"/>
              <a:cs typeface="Segoe Prin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49404" y="2413190"/>
            <a:ext cx="1582420" cy="608330"/>
            <a:chOff x="5649404" y="1555940"/>
            <a:chExt cx="1582420" cy="608330"/>
          </a:xfrm>
        </p:grpSpPr>
        <p:sp>
          <p:nvSpPr>
            <p:cNvPr id="28" name="object 28"/>
            <p:cNvSpPr/>
            <p:nvPr/>
          </p:nvSpPr>
          <p:spPr>
            <a:xfrm>
              <a:off x="5662421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4" h="582294">
                  <a:moveTo>
                    <a:pt x="1556003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1556003" y="582168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0E7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62421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4" h="582294">
                  <a:moveTo>
                    <a:pt x="0" y="582168"/>
                  </a:moveTo>
                  <a:lnTo>
                    <a:pt x="1556003" y="582168"/>
                  </a:lnTo>
                  <a:lnTo>
                    <a:pt x="1556003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62422" y="2426209"/>
            <a:ext cx="1556385" cy="358431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algn="ctr">
              <a:spcBef>
                <a:spcPts val="147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Задача</a:t>
            </a:r>
            <a:endParaRPr sz="1100">
              <a:latin typeface="Segoe Print"/>
              <a:cs typeface="Segoe Prin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61440" y="2413190"/>
            <a:ext cx="1582420" cy="608330"/>
            <a:chOff x="7461440" y="1555940"/>
            <a:chExt cx="1582420" cy="608330"/>
          </a:xfrm>
        </p:grpSpPr>
        <p:sp>
          <p:nvSpPr>
            <p:cNvPr id="32" name="object 32"/>
            <p:cNvSpPr/>
            <p:nvPr/>
          </p:nvSpPr>
          <p:spPr>
            <a:xfrm>
              <a:off x="7474458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4" h="582294">
                  <a:moveTo>
                    <a:pt x="1556003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1556003" y="582168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0E7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74458" y="1568957"/>
              <a:ext cx="1556385" cy="582295"/>
            </a:xfrm>
            <a:custGeom>
              <a:avLst/>
              <a:gdLst/>
              <a:ahLst/>
              <a:cxnLst/>
              <a:rect l="l" t="t" r="r" b="b"/>
              <a:pathLst>
                <a:path w="1556384" h="582294">
                  <a:moveTo>
                    <a:pt x="0" y="582168"/>
                  </a:moveTo>
                  <a:lnTo>
                    <a:pt x="1556003" y="582168"/>
                  </a:lnTo>
                  <a:lnTo>
                    <a:pt x="1556003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74458" y="2426209"/>
            <a:ext cx="1556385" cy="358431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algn="ctr">
              <a:spcBef>
                <a:spcPts val="1475"/>
              </a:spcBef>
            </a:pPr>
            <a:r>
              <a:rPr sz="1100" dirty="0">
                <a:solidFill>
                  <a:srgbClr val="FFFFFF"/>
                </a:solidFill>
                <a:latin typeface="Segoe Print"/>
                <a:cs typeface="Segoe Print"/>
              </a:rPr>
              <a:t>Задача</a:t>
            </a:r>
            <a:endParaRPr sz="1100">
              <a:latin typeface="Segoe Print"/>
              <a:cs typeface="Segoe Prin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13296" y="3042602"/>
            <a:ext cx="1582420" cy="873760"/>
            <a:chOff x="213296" y="2185352"/>
            <a:chExt cx="1582420" cy="873760"/>
          </a:xfrm>
        </p:grpSpPr>
        <p:sp>
          <p:nvSpPr>
            <p:cNvPr id="36" name="object 36"/>
            <p:cNvSpPr/>
            <p:nvPr/>
          </p:nvSpPr>
          <p:spPr>
            <a:xfrm>
              <a:off x="226314" y="2198369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4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4" y="847344"/>
                  </a:lnTo>
                  <a:lnTo>
                    <a:pt x="1556004" y="677926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6314" y="2198369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4" y="677926"/>
                  </a:moveTo>
                  <a:lnTo>
                    <a:pt x="1244854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4" y="0"/>
                  </a:lnTo>
                  <a:lnTo>
                    <a:pt x="1556004" y="677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87147" y="3341116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13359" y="3918966"/>
            <a:ext cx="1582420" cy="875030"/>
            <a:chOff x="213359" y="3061716"/>
            <a:chExt cx="1582420" cy="875030"/>
          </a:xfrm>
        </p:grpSpPr>
        <p:sp>
          <p:nvSpPr>
            <p:cNvPr id="40" name="object 40"/>
            <p:cNvSpPr/>
            <p:nvPr/>
          </p:nvSpPr>
          <p:spPr>
            <a:xfrm>
              <a:off x="226313" y="3074670"/>
              <a:ext cx="1556385" cy="848994"/>
            </a:xfrm>
            <a:custGeom>
              <a:avLst/>
              <a:gdLst/>
              <a:ahLst/>
              <a:cxnLst/>
              <a:rect l="l" t="t" r="r" b="b"/>
              <a:pathLst>
                <a:path w="1556385" h="848995">
                  <a:moveTo>
                    <a:pt x="1556004" y="0"/>
                  </a:moveTo>
                  <a:lnTo>
                    <a:pt x="0" y="0"/>
                  </a:lnTo>
                  <a:lnTo>
                    <a:pt x="0" y="848868"/>
                  </a:lnTo>
                  <a:lnTo>
                    <a:pt x="1244854" y="848868"/>
                  </a:lnTo>
                  <a:lnTo>
                    <a:pt x="1556004" y="679069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6313" y="3074670"/>
              <a:ext cx="1556385" cy="848994"/>
            </a:xfrm>
            <a:custGeom>
              <a:avLst/>
              <a:gdLst/>
              <a:ahLst/>
              <a:cxnLst/>
              <a:rect l="l" t="t" r="r" b="b"/>
              <a:pathLst>
                <a:path w="1556385" h="848995">
                  <a:moveTo>
                    <a:pt x="1556004" y="679069"/>
                  </a:moveTo>
                  <a:lnTo>
                    <a:pt x="1244854" y="848868"/>
                  </a:lnTo>
                  <a:lnTo>
                    <a:pt x="0" y="848868"/>
                  </a:lnTo>
                  <a:lnTo>
                    <a:pt x="0" y="0"/>
                  </a:lnTo>
                  <a:lnTo>
                    <a:pt x="1556004" y="0"/>
                  </a:lnTo>
                  <a:lnTo>
                    <a:pt x="1556004" y="67906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7146" y="4218382"/>
            <a:ext cx="9499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Подзадача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025395" y="3042666"/>
            <a:ext cx="1582420" cy="873760"/>
            <a:chOff x="2025395" y="2185416"/>
            <a:chExt cx="1582420" cy="873760"/>
          </a:xfrm>
        </p:grpSpPr>
        <p:sp>
          <p:nvSpPr>
            <p:cNvPr id="44" name="object 44"/>
            <p:cNvSpPr/>
            <p:nvPr/>
          </p:nvSpPr>
          <p:spPr>
            <a:xfrm>
              <a:off x="2038349" y="2198370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3" y="847344"/>
                  </a:lnTo>
                  <a:lnTo>
                    <a:pt x="1556003" y="677926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38349" y="2198370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677926"/>
                  </a:moveTo>
                  <a:lnTo>
                    <a:pt x="1244853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3" y="0"/>
                  </a:lnTo>
                  <a:lnTo>
                    <a:pt x="1556003" y="677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399539" y="3341116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837368" y="3042602"/>
            <a:ext cx="1582420" cy="873760"/>
            <a:chOff x="3837368" y="2185352"/>
            <a:chExt cx="1582420" cy="873760"/>
          </a:xfrm>
        </p:grpSpPr>
        <p:sp>
          <p:nvSpPr>
            <p:cNvPr id="48" name="object 48"/>
            <p:cNvSpPr/>
            <p:nvPr/>
          </p:nvSpPr>
          <p:spPr>
            <a:xfrm>
              <a:off x="3850385" y="2198369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3" y="847344"/>
                  </a:lnTo>
                  <a:lnTo>
                    <a:pt x="1556003" y="677926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50385" y="2198369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677926"/>
                  </a:moveTo>
                  <a:lnTo>
                    <a:pt x="1244853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3" y="0"/>
                  </a:lnTo>
                  <a:lnTo>
                    <a:pt x="1556003" y="677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211829" y="3341116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837368" y="3937190"/>
            <a:ext cx="1582420" cy="873760"/>
            <a:chOff x="3837368" y="3079940"/>
            <a:chExt cx="1582420" cy="873760"/>
          </a:xfrm>
        </p:grpSpPr>
        <p:sp>
          <p:nvSpPr>
            <p:cNvPr id="52" name="object 52"/>
            <p:cNvSpPr/>
            <p:nvPr/>
          </p:nvSpPr>
          <p:spPr>
            <a:xfrm>
              <a:off x="3850385" y="3092957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3" y="847344"/>
                  </a:lnTo>
                  <a:lnTo>
                    <a:pt x="1556003" y="677926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50385" y="3092957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677926"/>
                  </a:moveTo>
                  <a:lnTo>
                    <a:pt x="1244853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3" y="0"/>
                  </a:lnTo>
                  <a:lnTo>
                    <a:pt x="1556003" y="677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211829" y="4236720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649467" y="3042666"/>
            <a:ext cx="1582420" cy="873760"/>
            <a:chOff x="5649467" y="2185416"/>
            <a:chExt cx="1582420" cy="873760"/>
          </a:xfrm>
        </p:grpSpPr>
        <p:sp>
          <p:nvSpPr>
            <p:cNvPr id="56" name="object 56"/>
            <p:cNvSpPr/>
            <p:nvPr/>
          </p:nvSpPr>
          <p:spPr>
            <a:xfrm>
              <a:off x="5662421" y="2198370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4" h="847725">
                  <a:moveTo>
                    <a:pt x="1556003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3" y="847344"/>
                  </a:lnTo>
                  <a:lnTo>
                    <a:pt x="1556003" y="677926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62421" y="2198370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4" h="847725">
                  <a:moveTo>
                    <a:pt x="1556003" y="677926"/>
                  </a:moveTo>
                  <a:lnTo>
                    <a:pt x="1244853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3" y="0"/>
                  </a:lnTo>
                  <a:lnTo>
                    <a:pt x="1556003" y="677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024118" y="3341116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837432" y="4804409"/>
            <a:ext cx="1582420" cy="873760"/>
            <a:chOff x="3837432" y="3947159"/>
            <a:chExt cx="1582420" cy="873760"/>
          </a:xfrm>
        </p:grpSpPr>
        <p:sp>
          <p:nvSpPr>
            <p:cNvPr id="60" name="object 60"/>
            <p:cNvSpPr/>
            <p:nvPr/>
          </p:nvSpPr>
          <p:spPr>
            <a:xfrm>
              <a:off x="3850386" y="3960113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3" y="847344"/>
                  </a:lnTo>
                  <a:lnTo>
                    <a:pt x="1556003" y="677875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50386" y="3960113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5" h="847725">
                  <a:moveTo>
                    <a:pt x="1556003" y="677875"/>
                  </a:moveTo>
                  <a:lnTo>
                    <a:pt x="1244853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3" y="0"/>
                  </a:lnTo>
                  <a:lnTo>
                    <a:pt x="1556003" y="6778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211829" y="5104129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461440" y="3042602"/>
            <a:ext cx="1582420" cy="873760"/>
            <a:chOff x="7461440" y="2185352"/>
            <a:chExt cx="1582420" cy="873760"/>
          </a:xfrm>
        </p:grpSpPr>
        <p:sp>
          <p:nvSpPr>
            <p:cNvPr id="64" name="object 64"/>
            <p:cNvSpPr/>
            <p:nvPr/>
          </p:nvSpPr>
          <p:spPr>
            <a:xfrm>
              <a:off x="7474458" y="2198369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4" h="847725">
                  <a:moveTo>
                    <a:pt x="1556003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3" y="847344"/>
                  </a:lnTo>
                  <a:lnTo>
                    <a:pt x="1556003" y="677926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474458" y="2198369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4" h="847725">
                  <a:moveTo>
                    <a:pt x="1556003" y="677926"/>
                  </a:moveTo>
                  <a:lnTo>
                    <a:pt x="1244853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3" y="0"/>
                  </a:lnTo>
                  <a:lnTo>
                    <a:pt x="1556003" y="677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836535" y="3341116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461504" y="3937254"/>
            <a:ext cx="1582420" cy="873760"/>
            <a:chOff x="7461504" y="3080004"/>
            <a:chExt cx="1582420" cy="873760"/>
          </a:xfrm>
        </p:grpSpPr>
        <p:sp>
          <p:nvSpPr>
            <p:cNvPr id="68" name="object 68"/>
            <p:cNvSpPr/>
            <p:nvPr/>
          </p:nvSpPr>
          <p:spPr>
            <a:xfrm>
              <a:off x="7474458" y="3092958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4" h="847725">
                  <a:moveTo>
                    <a:pt x="1556003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44853" y="847344"/>
                  </a:lnTo>
                  <a:lnTo>
                    <a:pt x="1556003" y="677926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74458" y="3092958"/>
              <a:ext cx="1556385" cy="847725"/>
            </a:xfrm>
            <a:custGeom>
              <a:avLst/>
              <a:gdLst/>
              <a:ahLst/>
              <a:cxnLst/>
              <a:rect l="l" t="t" r="r" b="b"/>
              <a:pathLst>
                <a:path w="1556384" h="847725">
                  <a:moveTo>
                    <a:pt x="1556003" y="677926"/>
                  </a:moveTo>
                  <a:lnTo>
                    <a:pt x="1244853" y="847344"/>
                  </a:lnTo>
                  <a:lnTo>
                    <a:pt x="0" y="847344"/>
                  </a:lnTo>
                  <a:lnTo>
                    <a:pt x="0" y="0"/>
                  </a:lnTo>
                  <a:lnTo>
                    <a:pt x="1556003" y="0"/>
                  </a:lnTo>
                  <a:lnTo>
                    <a:pt x="1556003" y="677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836535" y="4236720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П</a:t>
            </a: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одза</a:t>
            </a:r>
            <a:r>
              <a:rPr sz="1400" spc="5" dirty="0">
                <a:solidFill>
                  <a:srgbClr val="2B3D4F"/>
                </a:solidFill>
                <a:latin typeface="Segoe Print"/>
                <a:cs typeface="Segoe Print"/>
              </a:rPr>
              <a:t>д</a:t>
            </a:r>
            <a:r>
              <a:rPr sz="1400" dirty="0">
                <a:solidFill>
                  <a:srgbClr val="2B3D4F"/>
                </a:solidFill>
                <a:latin typeface="Segoe Print"/>
                <a:cs typeface="Segoe Print"/>
              </a:rPr>
              <a:t>ача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3153" y="2237995"/>
            <a:ext cx="76200" cy="3533775"/>
          </a:xfrm>
          <a:custGeom>
            <a:avLst/>
            <a:gdLst/>
            <a:ahLst/>
            <a:cxnLst/>
            <a:rect l="l" t="t" r="r" b="b"/>
            <a:pathLst>
              <a:path w="76200" h="3533775">
                <a:moveTo>
                  <a:pt x="44450" y="63500"/>
                </a:moveTo>
                <a:lnTo>
                  <a:pt x="31750" y="63500"/>
                </a:lnTo>
                <a:lnTo>
                  <a:pt x="31748" y="3533775"/>
                </a:lnTo>
                <a:lnTo>
                  <a:pt x="44448" y="3533775"/>
                </a:lnTo>
                <a:lnTo>
                  <a:pt x="44450" y="63500"/>
                </a:lnTo>
                <a:close/>
              </a:path>
              <a:path w="76200" h="3533775">
                <a:moveTo>
                  <a:pt x="38100" y="0"/>
                </a:moveTo>
                <a:lnTo>
                  <a:pt x="0" y="76200"/>
                </a:lnTo>
                <a:lnTo>
                  <a:pt x="31749" y="76200"/>
                </a:lnTo>
                <a:lnTo>
                  <a:pt x="31750" y="63500"/>
                </a:lnTo>
                <a:lnTo>
                  <a:pt x="69848" y="63500"/>
                </a:lnTo>
                <a:lnTo>
                  <a:pt x="38100" y="0"/>
                </a:lnTo>
                <a:close/>
              </a:path>
              <a:path w="76200" h="3533775">
                <a:moveTo>
                  <a:pt x="69848" y="63500"/>
                </a:moveTo>
                <a:lnTo>
                  <a:pt x="44450" y="63500"/>
                </a:lnTo>
                <a:lnTo>
                  <a:pt x="44449" y="76200"/>
                </a:lnTo>
                <a:lnTo>
                  <a:pt x="76198" y="76200"/>
                </a:lnTo>
                <a:lnTo>
                  <a:pt x="69848" y="63500"/>
                </a:lnTo>
                <a:close/>
              </a:path>
            </a:pathLst>
          </a:custGeom>
          <a:solidFill>
            <a:srgbClr val="293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89992" y="5559196"/>
            <a:ext cx="1168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2B3D4F"/>
                </a:solidFill>
                <a:latin typeface="Segoe Print"/>
                <a:cs typeface="Segoe Print"/>
              </a:rPr>
              <a:t>Приоритет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74" name="object 2"/>
          <p:cNvSpPr txBox="1">
            <a:spLocks/>
          </p:cNvSpPr>
          <p:nvPr/>
        </p:nvSpPr>
        <p:spPr>
          <a:xfrm>
            <a:off x="210318" y="427879"/>
            <a:ext cx="5452103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t-BR" sz="2200" b="1" spc="-15">
                <a:solidFill>
                  <a:srgbClr val="185F9D"/>
                </a:solidFill>
              </a:rPr>
              <a:t>U S E R   S T O R Y   M A P P I N G</a:t>
            </a:r>
          </a:p>
        </p:txBody>
      </p:sp>
      <p:pic>
        <p:nvPicPr>
          <p:cNvPr id="7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7" name="Номер слайда 7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19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81000"/>
            <a:ext cx="33528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S C R U M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865774"/>
            <a:ext cx="8370444" cy="44196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5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94" y="533400"/>
            <a:ext cx="510529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Д И А Г Р А М М А   С Г О Р А Н И Я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18" y="1500315"/>
            <a:ext cx="7719247" cy="4204902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3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604" y="733305"/>
            <a:ext cx="38296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  </a:t>
            </a:r>
            <a:r>
              <a:rPr sz="1400" spc="-1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  </a:t>
            </a:r>
            <a:r>
              <a:rPr sz="1400" spc="-1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6544" y="1105719"/>
            <a:ext cx="1524635" cy="689610"/>
            <a:chOff x="310641" y="537718"/>
            <a:chExt cx="1524635" cy="689610"/>
          </a:xfrm>
        </p:grpSpPr>
        <p:sp>
          <p:nvSpPr>
            <p:cNvPr id="5" name="object 5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1392681" y="0"/>
                  </a:moveTo>
                  <a:lnTo>
                    <a:pt x="111505" y="0"/>
                  </a:lnTo>
                  <a:lnTo>
                    <a:pt x="68103" y="8761"/>
                  </a:lnTo>
                  <a:lnTo>
                    <a:pt x="32659" y="32654"/>
                  </a:lnTo>
                  <a:lnTo>
                    <a:pt x="8762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2" y="600938"/>
                  </a:lnTo>
                  <a:lnTo>
                    <a:pt x="32659" y="636381"/>
                  </a:lnTo>
                  <a:lnTo>
                    <a:pt x="68103" y="660274"/>
                  </a:lnTo>
                  <a:lnTo>
                    <a:pt x="111505" y="669036"/>
                  </a:lnTo>
                  <a:lnTo>
                    <a:pt x="1392681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7" y="557530"/>
                  </a:lnTo>
                  <a:lnTo>
                    <a:pt x="1504187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0" y="111506"/>
                  </a:moveTo>
                  <a:lnTo>
                    <a:pt x="8762" y="68097"/>
                  </a:lnTo>
                  <a:lnTo>
                    <a:pt x="32659" y="32654"/>
                  </a:lnTo>
                  <a:lnTo>
                    <a:pt x="68103" y="8761"/>
                  </a:lnTo>
                  <a:lnTo>
                    <a:pt x="111505" y="0"/>
                  </a:lnTo>
                  <a:lnTo>
                    <a:pt x="1392681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7" y="111506"/>
                  </a:lnTo>
                  <a:lnTo>
                    <a:pt x="1504187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1" y="669036"/>
                  </a:lnTo>
                  <a:lnTo>
                    <a:pt x="111505" y="669036"/>
                  </a:lnTo>
                  <a:lnTo>
                    <a:pt x="68103" y="660274"/>
                  </a:lnTo>
                  <a:lnTo>
                    <a:pt x="32659" y="636381"/>
                  </a:lnTo>
                  <a:lnTo>
                    <a:pt x="8762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3425" y="1180471"/>
            <a:ext cx="104965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Планирование</a:t>
            </a:r>
            <a:endParaRPr sz="1100">
              <a:latin typeface="Arial"/>
              <a:cs typeface="Arial"/>
            </a:endParaRPr>
          </a:p>
          <a:p>
            <a:pPr marL="108585" marR="102870" algn="ctr"/>
            <a:r>
              <a:rPr sz="1100" b="1" spc="-30" dirty="0">
                <a:solidFill>
                  <a:srgbClr val="A4BABE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ния  рисками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25379" y="1913439"/>
            <a:ext cx="1588770" cy="689610"/>
            <a:chOff x="3189477" y="1345438"/>
            <a:chExt cx="1588770" cy="689610"/>
          </a:xfrm>
        </p:grpSpPr>
        <p:sp>
          <p:nvSpPr>
            <p:cNvPr id="9" name="object 9"/>
            <p:cNvSpPr/>
            <p:nvPr/>
          </p:nvSpPr>
          <p:spPr>
            <a:xfrm>
              <a:off x="3199637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1456689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529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5"/>
                  </a:lnTo>
                  <a:lnTo>
                    <a:pt x="1456689" y="669035"/>
                  </a:lnTo>
                  <a:lnTo>
                    <a:pt x="1500098" y="660274"/>
                  </a:lnTo>
                  <a:lnTo>
                    <a:pt x="1535541" y="636381"/>
                  </a:lnTo>
                  <a:lnTo>
                    <a:pt x="1559434" y="600938"/>
                  </a:lnTo>
                  <a:lnTo>
                    <a:pt x="1568196" y="557529"/>
                  </a:lnTo>
                  <a:lnTo>
                    <a:pt x="1568196" y="111505"/>
                  </a:lnTo>
                  <a:lnTo>
                    <a:pt x="1559434" y="68097"/>
                  </a:lnTo>
                  <a:lnTo>
                    <a:pt x="1535541" y="32654"/>
                  </a:lnTo>
                  <a:lnTo>
                    <a:pt x="1500098" y="8761"/>
                  </a:lnTo>
                  <a:lnTo>
                    <a:pt x="14566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9637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0" y="111505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456689" y="0"/>
                  </a:lnTo>
                  <a:lnTo>
                    <a:pt x="1500098" y="8761"/>
                  </a:lnTo>
                  <a:lnTo>
                    <a:pt x="1535541" y="32654"/>
                  </a:lnTo>
                  <a:lnTo>
                    <a:pt x="1559434" y="68097"/>
                  </a:lnTo>
                  <a:lnTo>
                    <a:pt x="1568196" y="111505"/>
                  </a:lnTo>
                  <a:lnTo>
                    <a:pt x="1568196" y="557529"/>
                  </a:lnTo>
                  <a:lnTo>
                    <a:pt x="1559434" y="600938"/>
                  </a:lnTo>
                  <a:lnTo>
                    <a:pt x="1535541" y="636381"/>
                  </a:lnTo>
                  <a:lnTo>
                    <a:pt x="1500098" y="660274"/>
                  </a:lnTo>
                  <a:lnTo>
                    <a:pt x="1456689" y="669035"/>
                  </a:lnTo>
                  <a:lnTo>
                    <a:pt x="111506" y="669035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29"/>
                  </a:lnTo>
                  <a:lnTo>
                    <a:pt x="0" y="11150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47885" y="2072316"/>
            <a:ext cx="11436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5080" indent="-312420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нти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ф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каци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я  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60631" y="2852223"/>
            <a:ext cx="1526540" cy="689610"/>
            <a:chOff x="4824729" y="2284222"/>
            <a:chExt cx="1526540" cy="689610"/>
          </a:xfrm>
        </p:grpSpPr>
        <p:sp>
          <p:nvSpPr>
            <p:cNvPr id="13" name="object 13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4"/>
                  </a:lnTo>
                  <a:lnTo>
                    <a:pt x="1473057" y="636381"/>
                  </a:lnTo>
                  <a:lnTo>
                    <a:pt x="1496950" y="600938"/>
                  </a:lnTo>
                  <a:lnTo>
                    <a:pt x="1505712" y="557530"/>
                  </a:lnTo>
                  <a:lnTo>
                    <a:pt x="1505712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2" y="111506"/>
                  </a:lnTo>
                  <a:lnTo>
                    <a:pt x="1505712" y="557530"/>
                  </a:lnTo>
                  <a:lnTo>
                    <a:pt x="1496950" y="600938"/>
                  </a:lnTo>
                  <a:lnTo>
                    <a:pt x="1473057" y="636381"/>
                  </a:lnTo>
                  <a:lnTo>
                    <a:pt x="1437614" y="660274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94438" y="3095556"/>
            <a:ext cx="1057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Оц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spc="-4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55859" y="3845871"/>
            <a:ext cx="1526540" cy="689610"/>
            <a:chOff x="3219957" y="3277870"/>
            <a:chExt cx="1526540" cy="689610"/>
          </a:xfrm>
        </p:grpSpPr>
        <p:sp>
          <p:nvSpPr>
            <p:cNvPr id="17" name="object 17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2"/>
                  </a:lnTo>
                  <a:lnTo>
                    <a:pt x="32654" y="636376"/>
                  </a:lnTo>
                  <a:lnTo>
                    <a:pt x="68097" y="660273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3"/>
                  </a:lnTo>
                  <a:lnTo>
                    <a:pt x="1473057" y="636376"/>
                  </a:lnTo>
                  <a:lnTo>
                    <a:pt x="1496950" y="600932"/>
                  </a:lnTo>
                  <a:lnTo>
                    <a:pt x="1505711" y="557530"/>
                  </a:lnTo>
                  <a:lnTo>
                    <a:pt x="1505711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1" y="111506"/>
                  </a:lnTo>
                  <a:lnTo>
                    <a:pt x="1505711" y="557530"/>
                  </a:lnTo>
                  <a:lnTo>
                    <a:pt x="1496950" y="600932"/>
                  </a:lnTo>
                  <a:lnTo>
                    <a:pt x="1473057" y="636376"/>
                  </a:lnTo>
                  <a:lnTo>
                    <a:pt x="1437614" y="660273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3"/>
                  </a:lnTo>
                  <a:lnTo>
                    <a:pt x="32654" y="636376"/>
                  </a:lnTo>
                  <a:lnTo>
                    <a:pt x="8761" y="600932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93986" y="4006273"/>
            <a:ext cx="10496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нир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ние 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реагирования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51673" y="2870511"/>
            <a:ext cx="1524635" cy="689610"/>
            <a:chOff x="1715770" y="2302510"/>
            <a:chExt cx="1524635" cy="689610"/>
          </a:xfrm>
        </p:grpSpPr>
        <p:sp>
          <p:nvSpPr>
            <p:cNvPr id="21" name="object 21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1392682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2682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8" y="557530"/>
                  </a:lnTo>
                  <a:lnTo>
                    <a:pt x="1504188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2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2682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8" y="111506"/>
                  </a:lnTo>
                  <a:lnTo>
                    <a:pt x="1504188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2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1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267572" y="3030278"/>
            <a:ext cx="10922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Мониторинг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онтро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 р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5733" y="1430585"/>
            <a:ext cx="5447030" cy="2809875"/>
            <a:chOff x="179831" y="862583"/>
            <a:chExt cx="5447030" cy="2809875"/>
          </a:xfrm>
        </p:grpSpPr>
        <p:sp>
          <p:nvSpPr>
            <p:cNvPr id="25" name="object 25"/>
            <p:cNvSpPr/>
            <p:nvPr/>
          </p:nvSpPr>
          <p:spPr>
            <a:xfrm>
              <a:off x="1824736" y="862583"/>
              <a:ext cx="3802379" cy="2809875"/>
            </a:xfrm>
            <a:custGeom>
              <a:avLst/>
              <a:gdLst/>
              <a:ahLst/>
              <a:cxnLst/>
              <a:rect l="l" t="t" r="r" b="b"/>
              <a:pathLst>
                <a:path w="3802379" h="2809875">
                  <a:moveTo>
                    <a:pt x="1316710" y="719836"/>
                  </a:moveTo>
                  <a:lnTo>
                    <a:pt x="1251966" y="719836"/>
                  </a:lnTo>
                  <a:lnTo>
                    <a:pt x="1233233" y="719836"/>
                  </a:lnTo>
                  <a:lnTo>
                    <a:pt x="1231138" y="756793"/>
                  </a:lnTo>
                  <a:lnTo>
                    <a:pt x="1316710" y="719836"/>
                  </a:lnTo>
                  <a:close/>
                </a:path>
                <a:path w="3802379" h="2809875">
                  <a:moveTo>
                    <a:pt x="1348486" y="706120"/>
                  </a:moveTo>
                  <a:lnTo>
                    <a:pt x="1237615" y="642620"/>
                  </a:lnTo>
                  <a:lnTo>
                    <a:pt x="1235468" y="680326"/>
                  </a:lnTo>
                  <a:lnTo>
                    <a:pt x="1225296" y="679577"/>
                  </a:lnTo>
                  <a:lnTo>
                    <a:pt x="1164717" y="670433"/>
                  </a:lnTo>
                  <a:lnTo>
                    <a:pt x="1105662" y="658241"/>
                  </a:lnTo>
                  <a:lnTo>
                    <a:pt x="1048385" y="642874"/>
                  </a:lnTo>
                  <a:lnTo>
                    <a:pt x="993775" y="624967"/>
                  </a:lnTo>
                  <a:lnTo>
                    <a:pt x="942086" y="604520"/>
                  </a:lnTo>
                  <a:lnTo>
                    <a:pt x="894080" y="582041"/>
                  </a:lnTo>
                  <a:lnTo>
                    <a:pt x="849884" y="557530"/>
                  </a:lnTo>
                  <a:lnTo>
                    <a:pt x="810387" y="531622"/>
                  </a:lnTo>
                  <a:lnTo>
                    <a:pt x="775843" y="504444"/>
                  </a:lnTo>
                  <a:lnTo>
                    <a:pt x="746760" y="476377"/>
                  </a:lnTo>
                  <a:lnTo>
                    <a:pt x="714756" y="433578"/>
                  </a:lnTo>
                  <a:lnTo>
                    <a:pt x="697103" y="391414"/>
                  </a:lnTo>
                  <a:lnTo>
                    <a:pt x="693420" y="361442"/>
                  </a:lnTo>
                  <a:lnTo>
                    <a:pt x="692150" y="343154"/>
                  </a:lnTo>
                  <a:lnTo>
                    <a:pt x="676148" y="289687"/>
                  </a:lnTo>
                  <a:lnTo>
                    <a:pt x="656336" y="255651"/>
                  </a:lnTo>
                  <a:lnTo>
                    <a:pt x="630174" y="223266"/>
                  </a:lnTo>
                  <a:lnTo>
                    <a:pt x="598043" y="192024"/>
                  </a:lnTo>
                  <a:lnTo>
                    <a:pt x="560832" y="162687"/>
                  </a:lnTo>
                  <a:lnTo>
                    <a:pt x="518668" y="135001"/>
                  </a:lnTo>
                  <a:lnTo>
                    <a:pt x="472059" y="109220"/>
                  </a:lnTo>
                  <a:lnTo>
                    <a:pt x="421767" y="85725"/>
                  </a:lnTo>
                  <a:lnTo>
                    <a:pt x="367919" y="64516"/>
                  </a:lnTo>
                  <a:lnTo>
                    <a:pt x="311150" y="45720"/>
                  </a:lnTo>
                  <a:lnTo>
                    <a:pt x="251968" y="29972"/>
                  </a:lnTo>
                  <a:lnTo>
                    <a:pt x="190754" y="17145"/>
                  </a:lnTo>
                  <a:lnTo>
                    <a:pt x="128016" y="7874"/>
                  </a:lnTo>
                  <a:lnTo>
                    <a:pt x="64262" y="2032"/>
                  </a:lnTo>
                  <a:lnTo>
                    <a:pt x="508" y="0"/>
                  </a:lnTo>
                  <a:lnTo>
                    <a:pt x="0" y="38100"/>
                  </a:lnTo>
                  <a:lnTo>
                    <a:pt x="31623" y="38608"/>
                  </a:lnTo>
                  <a:lnTo>
                    <a:pt x="62484" y="40132"/>
                  </a:lnTo>
                  <a:lnTo>
                    <a:pt x="123952" y="45720"/>
                  </a:lnTo>
                  <a:lnTo>
                    <a:pt x="184531" y="54864"/>
                  </a:lnTo>
                  <a:lnTo>
                    <a:pt x="243713" y="67183"/>
                  </a:lnTo>
                  <a:lnTo>
                    <a:pt x="300863" y="82423"/>
                  </a:lnTo>
                  <a:lnTo>
                    <a:pt x="355473" y="100457"/>
                  </a:lnTo>
                  <a:lnTo>
                    <a:pt x="407162" y="120904"/>
                  </a:lnTo>
                  <a:lnTo>
                    <a:pt x="455422" y="143510"/>
                  </a:lnTo>
                  <a:lnTo>
                    <a:pt x="499491" y="168021"/>
                  </a:lnTo>
                  <a:lnTo>
                    <a:pt x="539242" y="194183"/>
                  </a:lnTo>
                  <a:lnTo>
                    <a:pt x="573786" y="221488"/>
                  </a:lnTo>
                  <a:lnTo>
                    <a:pt x="602869" y="249809"/>
                  </a:lnTo>
                  <a:lnTo>
                    <a:pt x="634873" y="292862"/>
                  </a:lnTo>
                  <a:lnTo>
                    <a:pt x="652272" y="335915"/>
                  </a:lnTo>
                  <a:lnTo>
                    <a:pt x="656336" y="379857"/>
                  </a:lnTo>
                  <a:lnTo>
                    <a:pt x="659638" y="398272"/>
                  </a:lnTo>
                  <a:lnTo>
                    <a:pt x="680974" y="451358"/>
                  </a:lnTo>
                  <a:lnTo>
                    <a:pt x="704088" y="484886"/>
                  </a:lnTo>
                  <a:lnTo>
                    <a:pt x="733298" y="517017"/>
                  </a:lnTo>
                  <a:lnTo>
                    <a:pt x="768096" y="547497"/>
                  </a:lnTo>
                  <a:lnTo>
                    <a:pt x="807974" y="576199"/>
                  </a:lnTo>
                  <a:lnTo>
                    <a:pt x="852424" y="602996"/>
                  </a:lnTo>
                  <a:lnTo>
                    <a:pt x="900811" y="627761"/>
                  </a:lnTo>
                  <a:lnTo>
                    <a:pt x="953008" y="650240"/>
                  </a:lnTo>
                  <a:lnTo>
                    <a:pt x="1008380" y="670306"/>
                  </a:lnTo>
                  <a:lnTo>
                    <a:pt x="1066419" y="687578"/>
                  </a:lnTo>
                  <a:lnTo>
                    <a:pt x="1126744" y="701929"/>
                  </a:lnTo>
                  <a:lnTo>
                    <a:pt x="1188593" y="713105"/>
                  </a:lnTo>
                  <a:lnTo>
                    <a:pt x="1233309" y="718350"/>
                  </a:lnTo>
                  <a:lnTo>
                    <a:pt x="1252067" y="718350"/>
                  </a:lnTo>
                  <a:lnTo>
                    <a:pt x="1320165" y="718350"/>
                  </a:lnTo>
                  <a:lnTo>
                    <a:pt x="1348486" y="706120"/>
                  </a:lnTo>
                  <a:close/>
                </a:path>
                <a:path w="3802379" h="2809875">
                  <a:moveTo>
                    <a:pt x="1375156" y="826770"/>
                  </a:moveTo>
                  <a:lnTo>
                    <a:pt x="1348879" y="816483"/>
                  </a:lnTo>
                  <a:lnTo>
                    <a:pt x="1256157" y="780161"/>
                  </a:lnTo>
                  <a:lnTo>
                    <a:pt x="1259662" y="818997"/>
                  </a:lnTo>
                  <a:lnTo>
                    <a:pt x="1202436" y="830072"/>
                  </a:lnTo>
                  <a:lnTo>
                    <a:pt x="1135507" y="850392"/>
                  </a:lnTo>
                  <a:lnTo>
                    <a:pt x="1070737" y="876554"/>
                  </a:lnTo>
                  <a:lnTo>
                    <a:pt x="1008380" y="908177"/>
                  </a:lnTo>
                  <a:lnTo>
                    <a:pt x="948944" y="944499"/>
                  </a:lnTo>
                  <a:lnTo>
                    <a:pt x="893191" y="985393"/>
                  </a:lnTo>
                  <a:lnTo>
                    <a:pt x="841375" y="1030224"/>
                  </a:lnTo>
                  <a:lnTo>
                    <a:pt x="794004" y="1078611"/>
                  </a:lnTo>
                  <a:lnTo>
                    <a:pt x="751713" y="1130173"/>
                  </a:lnTo>
                  <a:lnTo>
                    <a:pt x="715010" y="1184402"/>
                  </a:lnTo>
                  <a:lnTo>
                    <a:pt x="684657" y="1240917"/>
                  </a:lnTo>
                  <a:lnTo>
                    <a:pt x="660908" y="1299337"/>
                  </a:lnTo>
                  <a:lnTo>
                    <a:pt x="644525" y="1359154"/>
                  </a:lnTo>
                  <a:lnTo>
                    <a:pt x="636016" y="1419987"/>
                  </a:lnTo>
                  <a:lnTo>
                    <a:pt x="635000" y="1449070"/>
                  </a:lnTo>
                  <a:lnTo>
                    <a:pt x="673100" y="1450467"/>
                  </a:lnTo>
                  <a:lnTo>
                    <a:pt x="674116" y="1421384"/>
                  </a:lnTo>
                  <a:lnTo>
                    <a:pt x="677037" y="1393444"/>
                  </a:lnTo>
                  <a:lnTo>
                    <a:pt x="688721" y="1338072"/>
                  </a:lnTo>
                  <a:lnTo>
                    <a:pt x="707517" y="1283335"/>
                  </a:lnTo>
                  <a:lnTo>
                    <a:pt x="733044" y="1229614"/>
                  </a:lnTo>
                  <a:lnTo>
                    <a:pt x="764794" y="1177671"/>
                  </a:lnTo>
                  <a:lnTo>
                    <a:pt x="802132" y="1127506"/>
                  </a:lnTo>
                  <a:lnTo>
                    <a:pt x="844804" y="1080135"/>
                  </a:lnTo>
                  <a:lnTo>
                    <a:pt x="892175" y="1035558"/>
                  </a:lnTo>
                  <a:lnTo>
                    <a:pt x="943737" y="994664"/>
                  </a:lnTo>
                  <a:lnTo>
                    <a:pt x="998855" y="957834"/>
                  </a:lnTo>
                  <a:lnTo>
                    <a:pt x="1057148" y="925322"/>
                  </a:lnTo>
                  <a:lnTo>
                    <a:pt x="1117854" y="897763"/>
                  </a:lnTo>
                  <a:lnTo>
                    <a:pt x="1180719" y="875665"/>
                  </a:lnTo>
                  <a:lnTo>
                    <a:pt x="1244981" y="859282"/>
                  </a:lnTo>
                  <a:lnTo>
                    <a:pt x="1263078" y="856869"/>
                  </a:lnTo>
                  <a:lnTo>
                    <a:pt x="1266444" y="893953"/>
                  </a:lnTo>
                  <a:lnTo>
                    <a:pt x="1375156" y="826770"/>
                  </a:lnTo>
                  <a:close/>
                </a:path>
                <a:path w="3802379" h="2809875">
                  <a:moveTo>
                    <a:pt x="1407160" y="2741295"/>
                  </a:moveTo>
                  <a:lnTo>
                    <a:pt x="1337564" y="2737612"/>
                  </a:lnTo>
                  <a:lnTo>
                    <a:pt x="1269492" y="2727198"/>
                  </a:lnTo>
                  <a:lnTo>
                    <a:pt x="1202563" y="2710307"/>
                  </a:lnTo>
                  <a:lnTo>
                    <a:pt x="1137031" y="2687320"/>
                  </a:lnTo>
                  <a:lnTo>
                    <a:pt x="1073531" y="2658999"/>
                  </a:lnTo>
                  <a:lnTo>
                    <a:pt x="1012698" y="2625471"/>
                  </a:lnTo>
                  <a:lnTo>
                    <a:pt x="955167" y="2587371"/>
                  </a:lnTo>
                  <a:lnTo>
                    <a:pt x="901319" y="2545207"/>
                  </a:lnTo>
                  <a:lnTo>
                    <a:pt x="851789" y="2499360"/>
                  </a:lnTo>
                  <a:lnTo>
                    <a:pt x="807339" y="2450338"/>
                  </a:lnTo>
                  <a:lnTo>
                    <a:pt x="768223" y="2398776"/>
                  </a:lnTo>
                  <a:lnTo>
                    <a:pt x="735203" y="2345055"/>
                  </a:lnTo>
                  <a:lnTo>
                    <a:pt x="708533" y="2289556"/>
                  </a:lnTo>
                  <a:lnTo>
                    <a:pt x="689927" y="2235708"/>
                  </a:lnTo>
                  <a:lnTo>
                    <a:pt x="689305" y="2233041"/>
                  </a:lnTo>
                  <a:lnTo>
                    <a:pt x="688784" y="2229789"/>
                  </a:lnTo>
                  <a:lnTo>
                    <a:pt x="725932" y="2224786"/>
                  </a:lnTo>
                  <a:lnTo>
                    <a:pt x="716165" y="2210435"/>
                  </a:lnTo>
                  <a:lnTo>
                    <a:pt x="654050" y="2119122"/>
                  </a:lnTo>
                  <a:lnTo>
                    <a:pt x="612775" y="2240026"/>
                  </a:lnTo>
                  <a:lnTo>
                    <a:pt x="650989" y="2234882"/>
                  </a:lnTo>
                  <a:lnTo>
                    <a:pt x="652145" y="2241804"/>
                  </a:lnTo>
                  <a:lnTo>
                    <a:pt x="652399" y="2243582"/>
                  </a:lnTo>
                  <a:lnTo>
                    <a:pt x="652780" y="2244471"/>
                  </a:lnTo>
                  <a:lnTo>
                    <a:pt x="662305" y="2274951"/>
                  </a:lnTo>
                  <a:lnTo>
                    <a:pt x="687197" y="2334895"/>
                  </a:lnTo>
                  <a:lnTo>
                    <a:pt x="718947" y="2392934"/>
                  </a:lnTo>
                  <a:lnTo>
                    <a:pt x="757174" y="2448560"/>
                  </a:lnTo>
                  <a:lnTo>
                    <a:pt x="801243" y="2501519"/>
                  </a:lnTo>
                  <a:lnTo>
                    <a:pt x="850646" y="2551303"/>
                  </a:lnTo>
                  <a:lnTo>
                    <a:pt x="904748" y="2597277"/>
                  </a:lnTo>
                  <a:lnTo>
                    <a:pt x="963041" y="2639187"/>
                  </a:lnTo>
                  <a:lnTo>
                    <a:pt x="1025017" y="2676652"/>
                  </a:lnTo>
                  <a:lnTo>
                    <a:pt x="1090041" y="2708910"/>
                  </a:lnTo>
                  <a:lnTo>
                    <a:pt x="1157732" y="2735834"/>
                  </a:lnTo>
                  <a:lnTo>
                    <a:pt x="1227455" y="2756662"/>
                  </a:lnTo>
                  <a:lnTo>
                    <a:pt x="1298702" y="2771013"/>
                  </a:lnTo>
                  <a:lnTo>
                    <a:pt x="1370838" y="2778379"/>
                  </a:lnTo>
                  <a:lnTo>
                    <a:pt x="1406144" y="2779395"/>
                  </a:lnTo>
                  <a:lnTo>
                    <a:pt x="1407160" y="2741295"/>
                  </a:lnTo>
                  <a:close/>
                </a:path>
                <a:path w="3802379" h="2809875">
                  <a:moveTo>
                    <a:pt x="3782314" y="2101215"/>
                  </a:moveTo>
                  <a:lnTo>
                    <a:pt x="3744214" y="2100453"/>
                  </a:lnTo>
                  <a:lnTo>
                    <a:pt x="3743960" y="2115947"/>
                  </a:lnTo>
                  <a:lnTo>
                    <a:pt x="3743071" y="2130679"/>
                  </a:lnTo>
                  <a:lnTo>
                    <a:pt x="3736975" y="2174621"/>
                  </a:lnTo>
                  <a:lnTo>
                    <a:pt x="3725799" y="2218944"/>
                  </a:lnTo>
                  <a:lnTo>
                    <a:pt x="3703574" y="2276983"/>
                  </a:lnTo>
                  <a:lnTo>
                    <a:pt x="3673475" y="2333752"/>
                  </a:lnTo>
                  <a:lnTo>
                    <a:pt x="3636010" y="2388997"/>
                  </a:lnTo>
                  <a:lnTo>
                    <a:pt x="3591687" y="2442083"/>
                  </a:lnTo>
                  <a:lnTo>
                    <a:pt x="3541141" y="2492502"/>
                  </a:lnTo>
                  <a:lnTo>
                    <a:pt x="3485007" y="2539746"/>
                  </a:lnTo>
                  <a:lnTo>
                    <a:pt x="3423920" y="2583180"/>
                  </a:lnTo>
                  <a:lnTo>
                    <a:pt x="3358388" y="2622423"/>
                  </a:lnTo>
                  <a:lnTo>
                    <a:pt x="3324352" y="2640203"/>
                  </a:lnTo>
                  <a:lnTo>
                    <a:pt x="3289300" y="2656840"/>
                  </a:lnTo>
                  <a:lnTo>
                    <a:pt x="3253486" y="2672207"/>
                  </a:lnTo>
                  <a:lnTo>
                    <a:pt x="3217037" y="2686177"/>
                  </a:lnTo>
                  <a:lnTo>
                    <a:pt x="3180080" y="2698623"/>
                  </a:lnTo>
                  <a:lnTo>
                    <a:pt x="3142488" y="2709672"/>
                  </a:lnTo>
                  <a:lnTo>
                    <a:pt x="3104388" y="2719197"/>
                  </a:lnTo>
                  <a:lnTo>
                    <a:pt x="3066034" y="2727071"/>
                  </a:lnTo>
                  <a:lnTo>
                    <a:pt x="3027426" y="2733294"/>
                  </a:lnTo>
                  <a:lnTo>
                    <a:pt x="3023590" y="2733598"/>
                  </a:lnTo>
                  <a:lnTo>
                    <a:pt x="3021076" y="2695829"/>
                  </a:lnTo>
                  <a:lnTo>
                    <a:pt x="2910840" y="2760472"/>
                  </a:lnTo>
                  <a:lnTo>
                    <a:pt x="3028696" y="2809875"/>
                  </a:lnTo>
                  <a:lnTo>
                    <a:pt x="3026232" y="2773045"/>
                  </a:lnTo>
                  <a:lnTo>
                    <a:pt x="3026130" y="2771597"/>
                  </a:lnTo>
                  <a:lnTo>
                    <a:pt x="3033522" y="2771013"/>
                  </a:lnTo>
                  <a:lnTo>
                    <a:pt x="3073781" y="2764409"/>
                  </a:lnTo>
                  <a:lnTo>
                    <a:pt x="3113659" y="2756154"/>
                  </a:lnTo>
                  <a:lnTo>
                    <a:pt x="3153283" y="2746248"/>
                  </a:lnTo>
                  <a:lnTo>
                    <a:pt x="3192272" y="2734818"/>
                  </a:lnTo>
                  <a:lnTo>
                    <a:pt x="3230753" y="2721737"/>
                  </a:lnTo>
                  <a:lnTo>
                    <a:pt x="3268599" y="2707132"/>
                  </a:lnTo>
                  <a:lnTo>
                    <a:pt x="3305683" y="2691257"/>
                  </a:lnTo>
                  <a:lnTo>
                    <a:pt x="3342005" y="2673985"/>
                  </a:lnTo>
                  <a:lnTo>
                    <a:pt x="3377438" y="2655443"/>
                  </a:lnTo>
                  <a:lnTo>
                    <a:pt x="3411982" y="2635631"/>
                  </a:lnTo>
                  <a:lnTo>
                    <a:pt x="3445383" y="2614676"/>
                  </a:lnTo>
                  <a:lnTo>
                    <a:pt x="3477768" y="2592451"/>
                  </a:lnTo>
                  <a:lnTo>
                    <a:pt x="3509010" y="2569337"/>
                  </a:lnTo>
                  <a:lnTo>
                    <a:pt x="3538855" y="2545080"/>
                  </a:lnTo>
                  <a:lnTo>
                    <a:pt x="3594608" y="2494026"/>
                  </a:lnTo>
                  <a:lnTo>
                    <a:pt x="3644519" y="2439543"/>
                  </a:lnTo>
                  <a:lnTo>
                    <a:pt x="3687699" y="2382139"/>
                  </a:lnTo>
                  <a:lnTo>
                    <a:pt x="3723767" y="2322322"/>
                  </a:lnTo>
                  <a:lnTo>
                    <a:pt x="3751707" y="2260473"/>
                  </a:lnTo>
                  <a:lnTo>
                    <a:pt x="3771138" y="2197227"/>
                  </a:lnTo>
                  <a:lnTo>
                    <a:pt x="3779520" y="2149094"/>
                  </a:lnTo>
                  <a:lnTo>
                    <a:pt x="3782060" y="2116582"/>
                  </a:lnTo>
                  <a:lnTo>
                    <a:pt x="3782314" y="2101215"/>
                  </a:lnTo>
                  <a:close/>
                </a:path>
                <a:path w="3802379" h="2809875">
                  <a:moveTo>
                    <a:pt x="3801872" y="1309243"/>
                  </a:moveTo>
                  <a:lnTo>
                    <a:pt x="3762273" y="1315720"/>
                  </a:lnTo>
                  <a:lnTo>
                    <a:pt x="3752977" y="1283081"/>
                  </a:lnTo>
                  <a:lnTo>
                    <a:pt x="3740277" y="1254379"/>
                  </a:lnTo>
                  <a:lnTo>
                    <a:pt x="3709162" y="1198626"/>
                  </a:lnTo>
                  <a:lnTo>
                    <a:pt x="3670693" y="1144778"/>
                  </a:lnTo>
                  <a:lnTo>
                    <a:pt x="3625850" y="1093724"/>
                  </a:lnTo>
                  <a:lnTo>
                    <a:pt x="3574796" y="1045210"/>
                  </a:lnTo>
                  <a:lnTo>
                    <a:pt x="3518408" y="1000137"/>
                  </a:lnTo>
                  <a:lnTo>
                    <a:pt x="3457194" y="958596"/>
                  </a:lnTo>
                  <a:lnTo>
                    <a:pt x="3391662" y="921258"/>
                  </a:lnTo>
                  <a:lnTo>
                    <a:pt x="3357499" y="904240"/>
                  </a:lnTo>
                  <a:lnTo>
                    <a:pt x="3322574" y="888492"/>
                  </a:lnTo>
                  <a:lnTo>
                    <a:pt x="3286760" y="873887"/>
                  </a:lnTo>
                  <a:lnTo>
                    <a:pt x="3250311" y="860552"/>
                  </a:lnTo>
                  <a:lnTo>
                    <a:pt x="3213227" y="848614"/>
                  </a:lnTo>
                  <a:lnTo>
                    <a:pt x="3175635" y="838200"/>
                  </a:lnTo>
                  <a:lnTo>
                    <a:pt x="3137535" y="829056"/>
                  </a:lnTo>
                  <a:lnTo>
                    <a:pt x="3099054" y="821563"/>
                  </a:lnTo>
                  <a:lnTo>
                    <a:pt x="3060319" y="815594"/>
                  </a:lnTo>
                  <a:lnTo>
                    <a:pt x="3021203" y="811149"/>
                  </a:lnTo>
                  <a:lnTo>
                    <a:pt x="2981960" y="808609"/>
                  </a:lnTo>
                  <a:lnTo>
                    <a:pt x="2943479" y="807720"/>
                  </a:lnTo>
                  <a:lnTo>
                    <a:pt x="2942717" y="845820"/>
                  </a:lnTo>
                  <a:lnTo>
                    <a:pt x="2981198" y="846709"/>
                  </a:lnTo>
                  <a:lnTo>
                    <a:pt x="3018663" y="849249"/>
                  </a:lnTo>
                  <a:lnTo>
                    <a:pt x="3093212" y="859155"/>
                  </a:lnTo>
                  <a:lnTo>
                    <a:pt x="3166745" y="875157"/>
                  </a:lnTo>
                  <a:lnTo>
                    <a:pt x="3238627" y="896747"/>
                  </a:lnTo>
                  <a:lnTo>
                    <a:pt x="3308096" y="923798"/>
                  </a:lnTo>
                  <a:lnTo>
                    <a:pt x="3374644" y="955294"/>
                  </a:lnTo>
                  <a:lnTo>
                    <a:pt x="3437636" y="991374"/>
                  </a:lnTo>
                  <a:lnTo>
                    <a:pt x="3496437" y="1031240"/>
                  </a:lnTo>
                  <a:lnTo>
                    <a:pt x="3550412" y="1074420"/>
                  </a:lnTo>
                  <a:lnTo>
                    <a:pt x="3599053" y="1120648"/>
                  </a:lnTo>
                  <a:lnTo>
                    <a:pt x="3641598" y="1169289"/>
                  </a:lnTo>
                  <a:lnTo>
                    <a:pt x="3677539" y="1219962"/>
                  </a:lnTo>
                  <a:lnTo>
                    <a:pt x="3706495" y="1272032"/>
                  </a:lnTo>
                  <a:lnTo>
                    <a:pt x="3724541" y="1321879"/>
                  </a:lnTo>
                  <a:lnTo>
                    <a:pt x="3689096" y="1327658"/>
                  </a:lnTo>
                  <a:lnTo>
                    <a:pt x="3763899" y="1431163"/>
                  </a:lnTo>
                  <a:lnTo>
                    <a:pt x="3791547" y="1342390"/>
                  </a:lnTo>
                  <a:lnTo>
                    <a:pt x="3801872" y="13092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" y="1185671"/>
              <a:ext cx="1565148" cy="11018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641335"/>
              <a:ext cx="1312164" cy="6157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1345692" y="394588"/>
                  </a:moveTo>
                  <a:lnTo>
                    <a:pt x="97536" y="394588"/>
                  </a:lnTo>
                  <a:lnTo>
                    <a:pt x="59573" y="402256"/>
                  </a:lnTo>
                  <a:lnTo>
                    <a:pt x="28570" y="423163"/>
                  </a:lnTo>
                  <a:lnTo>
                    <a:pt x="7665" y="454167"/>
                  </a:lnTo>
                  <a:lnTo>
                    <a:pt x="0" y="492125"/>
                  </a:lnTo>
                  <a:lnTo>
                    <a:pt x="0" y="882269"/>
                  </a:lnTo>
                  <a:lnTo>
                    <a:pt x="7665" y="920226"/>
                  </a:lnTo>
                  <a:lnTo>
                    <a:pt x="28570" y="951230"/>
                  </a:lnTo>
                  <a:lnTo>
                    <a:pt x="59573" y="972137"/>
                  </a:lnTo>
                  <a:lnTo>
                    <a:pt x="97536" y="979805"/>
                  </a:lnTo>
                  <a:lnTo>
                    <a:pt x="1345692" y="979805"/>
                  </a:lnTo>
                  <a:lnTo>
                    <a:pt x="1383649" y="972137"/>
                  </a:lnTo>
                  <a:lnTo>
                    <a:pt x="1414653" y="951230"/>
                  </a:lnTo>
                  <a:lnTo>
                    <a:pt x="1435560" y="920226"/>
                  </a:lnTo>
                  <a:lnTo>
                    <a:pt x="1443228" y="882269"/>
                  </a:lnTo>
                  <a:lnTo>
                    <a:pt x="1443228" y="492125"/>
                  </a:lnTo>
                  <a:lnTo>
                    <a:pt x="1435560" y="454167"/>
                  </a:lnTo>
                  <a:lnTo>
                    <a:pt x="1414653" y="423163"/>
                  </a:lnTo>
                  <a:lnTo>
                    <a:pt x="1383649" y="402256"/>
                  </a:lnTo>
                  <a:lnTo>
                    <a:pt x="1345692" y="394588"/>
                  </a:lnTo>
                  <a:close/>
                </a:path>
                <a:path w="1443355" h="979805">
                  <a:moveTo>
                    <a:pt x="809536" y="0"/>
                  </a:moveTo>
                  <a:lnTo>
                    <a:pt x="841883" y="394588"/>
                  </a:lnTo>
                  <a:lnTo>
                    <a:pt x="1202690" y="394588"/>
                  </a:lnTo>
                  <a:lnTo>
                    <a:pt x="8095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0" y="492125"/>
                  </a:moveTo>
                  <a:lnTo>
                    <a:pt x="7665" y="454167"/>
                  </a:lnTo>
                  <a:lnTo>
                    <a:pt x="28570" y="423163"/>
                  </a:lnTo>
                  <a:lnTo>
                    <a:pt x="59573" y="402256"/>
                  </a:lnTo>
                  <a:lnTo>
                    <a:pt x="97536" y="394588"/>
                  </a:lnTo>
                  <a:lnTo>
                    <a:pt x="841883" y="394588"/>
                  </a:lnTo>
                  <a:lnTo>
                    <a:pt x="809536" y="0"/>
                  </a:lnTo>
                  <a:lnTo>
                    <a:pt x="1202690" y="394588"/>
                  </a:lnTo>
                  <a:lnTo>
                    <a:pt x="1345692" y="394588"/>
                  </a:lnTo>
                  <a:lnTo>
                    <a:pt x="1383649" y="402256"/>
                  </a:lnTo>
                  <a:lnTo>
                    <a:pt x="1414653" y="423163"/>
                  </a:lnTo>
                  <a:lnTo>
                    <a:pt x="1435560" y="454167"/>
                  </a:lnTo>
                  <a:lnTo>
                    <a:pt x="1443228" y="492125"/>
                  </a:lnTo>
                  <a:lnTo>
                    <a:pt x="1443228" y="638428"/>
                  </a:lnTo>
                  <a:lnTo>
                    <a:pt x="1443228" y="882269"/>
                  </a:lnTo>
                  <a:lnTo>
                    <a:pt x="1435560" y="920226"/>
                  </a:lnTo>
                  <a:lnTo>
                    <a:pt x="1414653" y="951230"/>
                  </a:lnTo>
                  <a:lnTo>
                    <a:pt x="1383649" y="972137"/>
                  </a:lnTo>
                  <a:lnTo>
                    <a:pt x="1345692" y="979805"/>
                  </a:lnTo>
                  <a:lnTo>
                    <a:pt x="1202690" y="979805"/>
                  </a:lnTo>
                  <a:lnTo>
                    <a:pt x="841883" y="979805"/>
                  </a:lnTo>
                  <a:lnTo>
                    <a:pt x="97536" y="979805"/>
                  </a:lnTo>
                  <a:lnTo>
                    <a:pt x="59573" y="972137"/>
                  </a:lnTo>
                  <a:lnTo>
                    <a:pt x="28570" y="951230"/>
                  </a:lnTo>
                  <a:lnTo>
                    <a:pt x="7665" y="920226"/>
                  </a:lnTo>
                  <a:lnTo>
                    <a:pt x="0" y="882269"/>
                  </a:lnTo>
                  <a:lnTo>
                    <a:pt x="0" y="638428"/>
                  </a:lnTo>
                  <a:lnTo>
                    <a:pt x="0" y="49212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3255" y="2249989"/>
            <a:ext cx="11029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Методология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Шкал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ы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031346" y="1176089"/>
            <a:ext cx="2390140" cy="1003300"/>
            <a:chOff x="4695444" y="608088"/>
            <a:chExt cx="2390140" cy="10033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444" y="608088"/>
              <a:ext cx="2389631" cy="10027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696455"/>
              <a:ext cx="1874519" cy="752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1097153" y="777239"/>
                  </a:moveTo>
                  <a:lnTo>
                    <a:pt x="595376" y="777239"/>
                  </a:lnTo>
                  <a:lnTo>
                    <a:pt x="0" y="881126"/>
                  </a:lnTo>
                  <a:lnTo>
                    <a:pt x="1097153" y="777239"/>
                  </a:lnTo>
                  <a:close/>
                </a:path>
                <a:path w="2268220" h="881380">
                  <a:moveTo>
                    <a:pt x="2138426" y="0"/>
                  </a:moveTo>
                  <a:lnTo>
                    <a:pt x="390398" y="0"/>
                  </a:lnTo>
                  <a:lnTo>
                    <a:pt x="339992" y="10185"/>
                  </a:lnTo>
                  <a:lnTo>
                    <a:pt x="298815" y="37957"/>
                  </a:lnTo>
                  <a:lnTo>
                    <a:pt x="271043" y="79134"/>
                  </a:lnTo>
                  <a:lnTo>
                    <a:pt x="260858" y="129539"/>
                  </a:lnTo>
                  <a:lnTo>
                    <a:pt x="260858" y="647700"/>
                  </a:lnTo>
                  <a:lnTo>
                    <a:pt x="271043" y="698105"/>
                  </a:lnTo>
                  <a:lnTo>
                    <a:pt x="298815" y="739282"/>
                  </a:lnTo>
                  <a:lnTo>
                    <a:pt x="339992" y="767054"/>
                  </a:lnTo>
                  <a:lnTo>
                    <a:pt x="390398" y="777239"/>
                  </a:lnTo>
                  <a:lnTo>
                    <a:pt x="2138426" y="777239"/>
                  </a:lnTo>
                  <a:lnTo>
                    <a:pt x="2188831" y="767054"/>
                  </a:lnTo>
                  <a:lnTo>
                    <a:pt x="2230008" y="739282"/>
                  </a:lnTo>
                  <a:lnTo>
                    <a:pt x="2257780" y="698105"/>
                  </a:lnTo>
                  <a:lnTo>
                    <a:pt x="2267966" y="647700"/>
                  </a:lnTo>
                  <a:lnTo>
                    <a:pt x="2267966" y="129539"/>
                  </a:lnTo>
                  <a:lnTo>
                    <a:pt x="2257780" y="79134"/>
                  </a:lnTo>
                  <a:lnTo>
                    <a:pt x="2230008" y="37957"/>
                  </a:lnTo>
                  <a:lnTo>
                    <a:pt x="2188831" y="10185"/>
                  </a:lnTo>
                  <a:lnTo>
                    <a:pt x="21384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260858" y="129539"/>
                  </a:moveTo>
                  <a:lnTo>
                    <a:pt x="271043" y="79134"/>
                  </a:lnTo>
                  <a:lnTo>
                    <a:pt x="298815" y="37957"/>
                  </a:lnTo>
                  <a:lnTo>
                    <a:pt x="339992" y="10185"/>
                  </a:lnTo>
                  <a:lnTo>
                    <a:pt x="390398" y="0"/>
                  </a:lnTo>
                  <a:lnTo>
                    <a:pt x="595376" y="0"/>
                  </a:lnTo>
                  <a:lnTo>
                    <a:pt x="1097153" y="0"/>
                  </a:lnTo>
                  <a:lnTo>
                    <a:pt x="2138426" y="0"/>
                  </a:lnTo>
                  <a:lnTo>
                    <a:pt x="2188831" y="10185"/>
                  </a:lnTo>
                  <a:lnTo>
                    <a:pt x="2230008" y="37957"/>
                  </a:lnTo>
                  <a:lnTo>
                    <a:pt x="2257780" y="79134"/>
                  </a:lnTo>
                  <a:lnTo>
                    <a:pt x="2267966" y="129539"/>
                  </a:lnTo>
                  <a:lnTo>
                    <a:pt x="2267966" y="453389"/>
                  </a:lnTo>
                  <a:lnTo>
                    <a:pt x="2267966" y="647700"/>
                  </a:lnTo>
                  <a:lnTo>
                    <a:pt x="2257780" y="698105"/>
                  </a:lnTo>
                  <a:lnTo>
                    <a:pt x="2230008" y="739282"/>
                  </a:lnTo>
                  <a:lnTo>
                    <a:pt x="2188831" y="767054"/>
                  </a:lnTo>
                  <a:lnTo>
                    <a:pt x="2138426" y="777239"/>
                  </a:lnTo>
                  <a:lnTo>
                    <a:pt x="1097153" y="777239"/>
                  </a:lnTo>
                  <a:lnTo>
                    <a:pt x="0" y="881126"/>
                  </a:lnTo>
                  <a:lnTo>
                    <a:pt x="595376" y="777239"/>
                  </a:lnTo>
                  <a:lnTo>
                    <a:pt x="390398" y="777239"/>
                  </a:lnTo>
                  <a:lnTo>
                    <a:pt x="339992" y="767054"/>
                  </a:lnTo>
                  <a:lnTo>
                    <a:pt x="298815" y="739282"/>
                  </a:lnTo>
                  <a:lnTo>
                    <a:pt x="271043" y="698105"/>
                  </a:lnTo>
                  <a:lnTo>
                    <a:pt x="260858" y="647700"/>
                  </a:lnTo>
                  <a:lnTo>
                    <a:pt x="260858" y="453389"/>
                  </a:lnTo>
                  <a:lnTo>
                    <a:pt x="260858" y="129539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53292" y="1304854"/>
            <a:ext cx="166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Реестр</a:t>
            </a:r>
            <a:r>
              <a:rPr sz="900" spc="-4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рисков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Категории,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иерархия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Опросные</a:t>
            </a:r>
            <a:r>
              <a:rPr sz="900" spc="-4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листы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Шабл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оны,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иповые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списки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309981" y="3535229"/>
            <a:ext cx="2146300" cy="1130935"/>
            <a:chOff x="5974079" y="2967227"/>
            <a:chExt cx="2146300" cy="1130935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2967227"/>
              <a:ext cx="2129028" cy="11308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79" y="3355847"/>
              <a:ext cx="1737360" cy="6157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1877567" y="231647"/>
                  </a:moveTo>
                  <a:lnTo>
                    <a:pt x="129539" y="231647"/>
                  </a:lnTo>
                  <a:lnTo>
                    <a:pt x="79134" y="241833"/>
                  </a:lnTo>
                  <a:lnTo>
                    <a:pt x="37957" y="269605"/>
                  </a:lnTo>
                  <a:lnTo>
                    <a:pt x="10185" y="310782"/>
                  </a:lnTo>
                  <a:lnTo>
                    <a:pt x="0" y="361188"/>
                  </a:lnTo>
                  <a:lnTo>
                    <a:pt x="0" y="879347"/>
                  </a:lnTo>
                  <a:lnTo>
                    <a:pt x="10185" y="929769"/>
                  </a:lnTo>
                  <a:lnTo>
                    <a:pt x="37957" y="970945"/>
                  </a:lnTo>
                  <a:lnTo>
                    <a:pt x="79134" y="998707"/>
                  </a:lnTo>
                  <a:lnTo>
                    <a:pt x="129539" y="1008888"/>
                  </a:lnTo>
                  <a:lnTo>
                    <a:pt x="1877567" y="1008888"/>
                  </a:lnTo>
                  <a:lnTo>
                    <a:pt x="1927973" y="998707"/>
                  </a:lnTo>
                  <a:lnTo>
                    <a:pt x="1969150" y="970945"/>
                  </a:lnTo>
                  <a:lnTo>
                    <a:pt x="1996922" y="929769"/>
                  </a:lnTo>
                  <a:lnTo>
                    <a:pt x="2007108" y="879347"/>
                  </a:lnTo>
                  <a:lnTo>
                    <a:pt x="2007108" y="361188"/>
                  </a:lnTo>
                  <a:lnTo>
                    <a:pt x="1996922" y="310782"/>
                  </a:lnTo>
                  <a:lnTo>
                    <a:pt x="1969150" y="269605"/>
                  </a:lnTo>
                  <a:lnTo>
                    <a:pt x="1927973" y="241833"/>
                  </a:lnTo>
                  <a:lnTo>
                    <a:pt x="1877567" y="231647"/>
                  </a:lnTo>
                  <a:close/>
                </a:path>
                <a:path w="2007234" h="1009014">
                  <a:moveTo>
                    <a:pt x="9905" y="0"/>
                  </a:moveTo>
                  <a:lnTo>
                    <a:pt x="334517" y="231647"/>
                  </a:lnTo>
                  <a:lnTo>
                    <a:pt x="836294" y="231647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0" y="361188"/>
                  </a:moveTo>
                  <a:lnTo>
                    <a:pt x="10185" y="310782"/>
                  </a:lnTo>
                  <a:lnTo>
                    <a:pt x="37957" y="269605"/>
                  </a:lnTo>
                  <a:lnTo>
                    <a:pt x="79134" y="241833"/>
                  </a:lnTo>
                  <a:lnTo>
                    <a:pt x="129539" y="231647"/>
                  </a:lnTo>
                  <a:lnTo>
                    <a:pt x="334517" y="231647"/>
                  </a:lnTo>
                  <a:lnTo>
                    <a:pt x="9905" y="0"/>
                  </a:lnTo>
                  <a:lnTo>
                    <a:pt x="836294" y="231647"/>
                  </a:lnTo>
                  <a:lnTo>
                    <a:pt x="1877567" y="231647"/>
                  </a:lnTo>
                  <a:lnTo>
                    <a:pt x="1927973" y="241833"/>
                  </a:lnTo>
                  <a:lnTo>
                    <a:pt x="1969150" y="269605"/>
                  </a:lnTo>
                  <a:lnTo>
                    <a:pt x="1996922" y="310782"/>
                  </a:lnTo>
                  <a:lnTo>
                    <a:pt x="2007108" y="361188"/>
                  </a:lnTo>
                  <a:lnTo>
                    <a:pt x="2007108" y="555497"/>
                  </a:lnTo>
                  <a:lnTo>
                    <a:pt x="2007108" y="879347"/>
                  </a:lnTo>
                  <a:lnTo>
                    <a:pt x="1996922" y="929769"/>
                  </a:lnTo>
                  <a:lnTo>
                    <a:pt x="1969150" y="970945"/>
                  </a:lnTo>
                  <a:lnTo>
                    <a:pt x="1927973" y="998707"/>
                  </a:lnTo>
                  <a:lnTo>
                    <a:pt x="1877567" y="1008888"/>
                  </a:lnTo>
                  <a:lnTo>
                    <a:pt x="836294" y="1008888"/>
                  </a:lnTo>
                  <a:lnTo>
                    <a:pt x="334517" y="1008888"/>
                  </a:lnTo>
                  <a:lnTo>
                    <a:pt x="129539" y="1008888"/>
                  </a:lnTo>
                  <a:lnTo>
                    <a:pt x="79134" y="998707"/>
                  </a:lnTo>
                  <a:lnTo>
                    <a:pt x="37957" y="970945"/>
                  </a:lnTo>
                  <a:lnTo>
                    <a:pt x="10185" y="929769"/>
                  </a:lnTo>
                  <a:lnTo>
                    <a:pt x="0" y="879347"/>
                  </a:lnTo>
                  <a:lnTo>
                    <a:pt x="0" y="555497"/>
                  </a:lnTo>
                  <a:lnTo>
                    <a:pt x="0" y="361188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88468" y="3965123"/>
            <a:ext cx="15271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Кач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Ко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Ранж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ован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иск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417941" y="4306362"/>
            <a:ext cx="2178050" cy="1346200"/>
            <a:chOff x="1082039" y="3738361"/>
            <a:chExt cx="2178050" cy="1346200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7" y="3738361"/>
              <a:ext cx="2159508" cy="13335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039" y="4192522"/>
              <a:ext cx="1107960" cy="8915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1092708" y="433959"/>
                  </a:moveTo>
                  <a:lnTo>
                    <a:pt x="129540" y="433959"/>
                  </a:lnTo>
                  <a:lnTo>
                    <a:pt x="79118" y="444139"/>
                  </a:lnTo>
                  <a:lnTo>
                    <a:pt x="37942" y="471901"/>
                  </a:lnTo>
                  <a:lnTo>
                    <a:pt x="10180" y="513077"/>
                  </a:lnTo>
                  <a:lnTo>
                    <a:pt x="0" y="563499"/>
                  </a:lnTo>
                  <a:lnTo>
                    <a:pt x="0" y="1081659"/>
                  </a:lnTo>
                  <a:lnTo>
                    <a:pt x="10180" y="1132080"/>
                  </a:lnTo>
                  <a:lnTo>
                    <a:pt x="37942" y="1173256"/>
                  </a:lnTo>
                  <a:lnTo>
                    <a:pt x="79118" y="1201018"/>
                  </a:lnTo>
                  <a:lnTo>
                    <a:pt x="129540" y="1211199"/>
                  </a:lnTo>
                  <a:lnTo>
                    <a:pt x="1092708" y="1211199"/>
                  </a:lnTo>
                  <a:lnTo>
                    <a:pt x="1143113" y="1201018"/>
                  </a:lnTo>
                  <a:lnTo>
                    <a:pt x="1184290" y="1173256"/>
                  </a:lnTo>
                  <a:lnTo>
                    <a:pt x="1212062" y="1132080"/>
                  </a:lnTo>
                  <a:lnTo>
                    <a:pt x="1222248" y="1081659"/>
                  </a:lnTo>
                  <a:lnTo>
                    <a:pt x="1222248" y="757809"/>
                  </a:lnTo>
                  <a:lnTo>
                    <a:pt x="1431537" y="563499"/>
                  </a:lnTo>
                  <a:lnTo>
                    <a:pt x="1222248" y="563499"/>
                  </a:lnTo>
                  <a:lnTo>
                    <a:pt x="1212062" y="513077"/>
                  </a:lnTo>
                  <a:lnTo>
                    <a:pt x="1184290" y="471901"/>
                  </a:lnTo>
                  <a:lnTo>
                    <a:pt x="1143113" y="444139"/>
                  </a:lnTo>
                  <a:lnTo>
                    <a:pt x="1092708" y="433959"/>
                  </a:lnTo>
                  <a:close/>
                </a:path>
                <a:path w="2038985" h="1211579">
                  <a:moveTo>
                    <a:pt x="2038477" y="0"/>
                  </a:moveTo>
                  <a:lnTo>
                    <a:pt x="1222248" y="563499"/>
                  </a:lnTo>
                  <a:lnTo>
                    <a:pt x="1431537" y="563499"/>
                  </a:lnTo>
                  <a:lnTo>
                    <a:pt x="20384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0" y="563499"/>
                  </a:moveTo>
                  <a:lnTo>
                    <a:pt x="10180" y="513077"/>
                  </a:lnTo>
                  <a:lnTo>
                    <a:pt x="37942" y="471901"/>
                  </a:lnTo>
                  <a:lnTo>
                    <a:pt x="79118" y="444139"/>
                  </a:lnTo>
                  <a:lnTo>
                    <a:pt x="129540" y="433959"/>
                  </a:lnTo>
                  <a:lnTo>
                    <a:pt x="712978" y="433959"/>
                  </a:lnTo>
                  <a:lnTo>
                    <a:pt x="1018540" y="433959"/>
                  </a:lnTo>
                  <a:lnTo>
                    <a:pt x="1092708" y="433959"/>
                  </a:lnTo>
                  <a:lnTo>
                    <a:pt x="1143113" y="444139"/>
                  </a:lnTo>
                  <a:lnTo>
                    <a:pt x="1184290" y="471901"/>
                  </a:lnTo>
                  <a:lnTo>
                    <a:pt x="1212062" y="513077"/>
                  </a:lnTo>
                  <a:lnTo>
                    <a:pt x="1222248" y="563499"/>
                  </a:lnTo>
                  <a:lnTo>
                    <a:pt x="2038477" y="0"/>
                  </a:lnTo>
                  <a:lnTo>
                    <a:pt x="1222248" y="757809"/>
                  </a:lnTo>
                  <a:lnTo>
                    <a:pt x="1222248" y="1081659"/>
                  </a:lnTo>
                  <a:lnTo>
                    <a:pt x="1212062" y="1132080"/>
                  </a:lnTo>
                  <a:lnTo>
                    <a:pt x="1184290" y="1173256"/>
                  </a:lnTo>
                  <a:lnTo>
                    <a:pt x="1143113" y="1201018"/>
                  </a:lnTo>
                  <a:lnTo>
                    <a:pt x="1092708" y="1211199"/>
                  </a:lnTo>
                  <a:lnTo>
                    <a:pt x="1018540" y="1211199"/>
                  </a:lnTo>
                  <a:lnTo>
                    <a:pt x="712978" y="1211199"/>
                  </a:lnTo>
                  <a:lnTo>
                    <a:pt x="129540" y="1211199"/>
                  </a:lnTo>
                  <a:lnTo>
                    <a:pt x="79118" y="1201018"/>
                  </a:lnTo>
                  <a:lnTo>
                    <a:pt x="37942" y="1173256"/>
                  </a:lnTo>
                  <a:lnTo>
                    <a:pt x="10180" y="1132080"/>
                  </a:lnTo>
                  <a:lnTo>
                    <a:pt x="0" y="1081659"/>
                  </a:lnTo>
                  <a:lnTo>
                    <a:pt x="0" y="757809"/>
                  </a:lnTo>
                  <a:lnTo>
                    <a:pt x="0" y="563499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96377" y="4802080"/>
            <a:ext cx="8991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Уклонение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Передача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Снижение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Принятие</a:t>
            </a:r>
            <a:endParaRPr sz="900">
              <a:latin typeface="Calibri"/>
              <a:cs typeface="Calibri"/>
            </a:endParaRPr>
          </a:p>
          <a:p>
            <a:pPr marL="355600" indent="-343535"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Эскалация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795381" y="4512111"/>
            <a:ext cx="2277110" cy="1117600"/>
            <a:chOff x="3459479" y="3944110"/>
            <a:chExt cx="2277110" cy="1117600"/>
          </a:xfrm>
        </p:grpSpPr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7767" y="3944110"/>
              <a:ext cx="2258567" cy="11171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9" y="4319016"/>
              <a:ext cx="2177796" cy="61570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2007107" y="217652"/>
                  </a:moveTo>
                  <a:lnTo>
                    <a:pt x="129539" y="217652"/>
                  </a:lnTo>
                  <a:lnTo>
                    <a:pt x="79134" y="227833"/>
                  </a:lnTo>
                  <a:lnTo>
                    <a:pt x="37957" y="255595"/>
                  </a:lnTo>
                  <a:lnTo>
                    <a:pt x="10185" y="296771"/>
                  </a:lnTo>
                  <a:lnTo>
                    <a:pt x="0" y="347192"/>
                  </a:lnTo>
                  <a:lnTo>
                    <a:pt x="0" y="865352"/>
                  </a:lnTo>
                  <a:lnTo>
                    <a:pt x="10185" y="915773"/>
                  </a:lnTo>
                  <a:lnTo>
                    <a:pt x="37957" y="956949"/>
                  </a:lnTo>
                  <a:lnTo>
                    <a:pt x="79134" y="984712"/>
                  </a:lnTo>
                  <a:lnTo>
                    <a:pt x="129539" y="994892"/>
                  </a:lnTo>
                  <a:lnTo>
                    <a:pt x="2007107" y="994892"/>
                  </a:lnTo>
                  <a:lnTo>
                    <a:pt x="2057513" y="984712"/>
                  </a:lnTo>
                  <a:lnTo>
                    <a:pt x="2098690" y="956949"/>
                  </a:lnTo>
                  <a:lnTo>
                    <a:pt x="2126462" y="915773"/>
                  </a:lnTo>
                  <a:lnTo>
                    <a:pt x="2136647" y="865352"/>
                  </a:lnTo>
                  <a:lnTo>
                    <a:pt x="2136647" y="347192"/>
                  </a:lnTo>
                  <a:lnTo>
                    <a:pt x="2126462" y="296771"/>
                  </a:lnTo>
                  <a:lnTo>
                    <a:pt x="2098690" y="255595"/>
                  </a:lnTo>
                  <a:lnTo>
                    <a:pt x="2057513" y="227833"/>
                  </a:lnTo>
                  <a:lnTo>
                    <a:pt x="2007107" y="217652"/>
                  </a:lnTo>
                  <a:close/>
                </a:path>
                <a:path w="2136775" h="995045">
                  <a:moveTo>
                    <a:pt x="560196" y="0"/>
                  </a:moveTo>
                  <a:lnTo>
                    <a:pt x="356107" y="217652"/>
                  </a:lnTo>
                  <a:lnTo>
                    <a:pt x="890269" y="217652"/>
                  </a:lnTo>
                  <a:lnTo>
                    <a:pt x="5601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0" y="347192"/>
                  </a:moveTo>
                  <a:lnTo>
                    <a:pt x="10185" y="296771"/>
                  </a:lnTo>
                  <a:lnTo>
                    <a:pt x="37957" y="255595"/>
                  </a:lnTo>
                  <a:lnTo>
                    <a:pt x="79134" y="227833"/>
                  </a:lnTo>
                  <a:lnTo>
                    <a:pt x="129539" y="217652"/>
                  </a:lnTo>
                  <a:lnTo>
                    <a:pt x="356107" y="217652"/>
                  </a:lnTo>
                  <a:lnTo>
                    <a:pt x="560196" y="0"/>
                  </a:lnTo>
                  <a:lnTo>
                    <a:pt x="890269" y="217652"/>
                  </a:lnTo>
                  <a:lnTo>
                    <a:pt x="2007107" y="217652"/>
                  </a:lnTo>
                  <a:lnTo>
                    <a:pt x="2057513" y="227833"/>
                  </a:lnTo>
                  <a:lnTo>
                    <a:pt x="2098690" y="255595"/>
                  </a:lnTo>
                  <a:lnTo>
                    <a:pt x="2126462" y="296771"/>
                  </a:lnTo>
                  <a:lnTo>
                    <a:pt x="2136647" y="347192"/>
                  </a:lnTo>
                  <a:lnTo>
                    <a:pt x="2136647" y="541502"/>
                  </a:lnTo>
                  <a:lnTo>
                    <a:pt x="2136647" y="865352"/>
                  </a:lnTo>
                  <a:lnTo>
                    <a:pt x="2126462" y="915773"/>
                  </a:lnTo>
                  <a:lnTo>
                    <a:pt x="2098690" y="956949"/>
                  </a:lnTo>
                  <a:lnTo>
                    <a:pt x="2057513" y="984712"/>
                  </a:lnTo>
                  <a:lnTo>
                    <a:pt x="2007107" y="994892"/>
                  </a:lnTo>
                  <a:lnTo>
                    <a:pt x="890269" y="994892"/>
                  </a:lnTo>
                  <a:lnTo>
                    <a:pt x="356107" y="994892"/>
                  </a:lnTo>
                  <a:lnTo>
                    <a:pt x="129539" y="994892"/>
                  </a:lnTo>
                  <a:lnTo>
                    <a:pt x="79134" y="984712"/>
                  </a:lnTo>
                  <a:lnTo>
                    <a:pt x="37957" y="956949"/>
                  </a:lnTo>
                  <a:lnTo>
                    <a:pt x="10185" y="915773"/>
                  </a:lnTo>
                  <a:lnTo>
                    <a:pt x="0" y="865352"/>
                  </a:lnTo>
                  <a:lnTo>
                    <a:pt x="0" y="541502"/>
                  </a:lnTo>
                  <a:lnTo>
                    <a:pt x="0" y="347192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874123" y="4928266"/>
            <a:ext cx="19665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за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реагирование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Корректировки</a:t>
            </a:r>
            <a:r>
              <a:rPr sz="900" spc="-3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плана</a:t>
            </a:r>
            <a:endParaRPr sz="900">
              <a:latin typeface="Calibri"/>
              <a:cs typeface="Calibri"/>
            </a:endParaRPr>
          </a:p>
          <a:p>
            <a:pPr marL="355600" indent="-342900"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Оценка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стоимости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реагирования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5" name="object 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44937" y="5258937"/>
            <a:ext cx="1599062" cy="1599062"/>
          </a:xfrm>
          <a:prstGeom prst="rect">
            <a:avLst/>
          </a:prstGeom>
        </p:spPr>
      </p:pic>
      <p:sp>
        <p:nvSpPr>
          <p:cNvPr id="58" name="Номер слайда 5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46</a:t>
            </a:fld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84958" y="211992"/>
            <a:ext cx="82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ЭТАПЫ </a:t>
            </a:r>
            <a:r>
              <a:rPr lang="ru-RU" sz="32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УПРАВЛЕНИЯ </a:t>
            </a:r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РИСКАМИ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86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4937" y="5249809"/>
            <a:ext cx="1599062" cy="1599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969" y="160654"/>
            <a:ext cx="7493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185F9D"/>
                </a:solidFill>
                <a:latin typeface="Calibri"/>
                <a:cs typeface="Calibri"/>
              </a:rPr>
              <a:t>Управление</a:t>
            </a:r>
            <a:r>
              <a:rPr sz="3200" b="1" spc="-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рисками.</a:t>
            </a:r>
            <a:r>
              <a:rPr sz="3200" b="1" spc="-3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Мониторинг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76466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04226" y="836764"/>
            <a:ext cx="8830310" cy="1508760"/>
            <a:chOff x="204226" y="836764"/>
            <a:chExt cx="8830310" cy="1508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226" y="854964"/>
              <a:ext cx="8830035" cy="14904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9546" y="980694"/>
              <a:ext cx="8209280" cy="1152525"/>
            </a:xfrm>
            <a:custGeom>
              <a:avLst/>
              <a:gdLst/>
              <a:ahLst/>
              <a:cxnLst/>
              <a:rect l="l" t="t" r="r" b="b"/>
              <a:pathLst>
                <a:path w="8209280" h="1152525">
                  <a:moveTo>
                    <a:pt x="8185480" y="0"/>
                  </a:moveTo>
                  <a:lnTo>
                    <a:pt x="23456" y="0"/>
                  </a:lnTo>
                  <a:lnTo>
                    <a:pt x="14326" y="1849"/>
                  </a:lnTo>
                  <a:lnTo>
                    <a:pt x="6870" y="6889"/>
                  </a:lnTo>
                  <a:lnTo>
                    <a:pt x="1843" y="14358"/>
                  </a:lnTo>
                  <a:lnTo>
                    <a:pt x="0" y="23494"/>
                  </a:lnTo>
                  <a:lnTo>
                    <a:pt x="0" y="1128776"/>
                  </a:lnTo>
                  <a:lnTo>
                    <a:pt x="1843" y="1137838"/>
                  </a:lnTo>
                  <a:lnTo>
                    <a:pt x="6870" y="1145270"/>
                  </a:lnTo>
                  <a:lnTo>
                    <a:pt x="14326" y="1150296"/>
                  </a:lnTo>
                  <a:lnTo>
                    <a:pt x="23456" y="1152143"/>
                  </a:lnTo>
                  <a:lnTo>
                    <a:pt x="8185480" y="1152143"/>
                  </a:lnTo>
                  <a:lnTo>
                    <a:pt x="8194616" y="1150296"/>
                  </a:lnTo>
                  <a:lnTo>
                    <a:pt x="8202085" y="1145270"/>
                  </a:lnTo>
                  <a:lnTo>
                    <a:pt x="8207125" y="1137838"/>
                  </a:lnTo>
                  <a:lnTo>
                    <a:pt x="8208975" y="1128776"/>
                  </a:lnTo>
                  <a:lnTo>
                    <a:pt x="8208975" y="23494"/>
                  </a:lnTo>
                  <a:lnTo>
                    <a:pt x="8207125" y="14358"/>
                  </a:lnTo>
                  <a:lnTo>
                    <a:pt x="8202085" y="6889"/>
                  </a:lnTo>
                  <a:lnTo>
                    <a:pt x="8194616" y="1849"/>
                  </a:lnTo>
                  <a:lnTo>
                    <a:pt x="8185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41" y="836764"/>
              <a:ext cx="342557" cy="34255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4242" y="5366664"/>
            <a:ext cx="4932045" cy="123069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18540" y="1107135"/>
            <a:ext cx="7906384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2286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Процесс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управления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рисками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предназначен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для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минимизации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неблагоприятных последствий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наступления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рисков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путем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контроля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реализации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мер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реагирования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риски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оценки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эффективности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этих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мер.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2374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основе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сформированного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реестра</a:t>
            </a:r>
            <a:r>
              <a:rPr sz="1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рисков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осуществляется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мониторинг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рисков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</a:pPr>
            <a:r>
              <a:rPr sz="1800" u="heavy" spc="-10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Мониторинг</a:t>
            </a:r>
            <a:r>
              <a:rPr sz="1800" u="heavy" spc="1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рисков</a:t>
            </a:r>
            <a:r>
              <a:rPr sz="1800" u="heavy" spc="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включает</a:t>
            </a:r>
            <a:r>
              <a:rPr sz="1800" u="heavy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в</a:t>
            </a:r>
            <a:r>
              <a:rPr sz="1800" u="heavy" spc="-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себя:</a:t>
            </a:r>
            <a:endParaRPr sz="1800">
              <a:latin typeface="Calibri"/>
              <a:cs typeface="Calibri"/>
            </a:endParaRPr>
          </a:p>
          <a:p>
            <a:pPr marL="240665" marR="3985895">
              <a:lnSpc>
                <a:spcPct val="100000"/>
              </a:lnSpc>
              <a:spcBef>
                <a:spcPts val="139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отслеживание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идентифицированных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рисков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выявление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анализ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вновь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возникающих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рисков</a:t>
            </a:r>
            <a:endParaRPr sz="1400">
              <a:latin typeface="Calibri"/>
              <a:cs typeface="Calibri"/>
            </a:endParaRPr>
          </a:p>
          <a:p>
            <a:pPr marL="240665" marR="11607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принятие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решений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реализации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планов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действий</a:t>
            </a:r>
            <a:r>
              <a:rPr sz="14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непредвиденных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ситуациях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оценка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реализации</a:t>
            </a:r>
            <a:r>
              <a:rPr sz="14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мер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реагированию</a:t>
            </a:r>
            <a:r>
              <a:rPr sz="14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риски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определение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их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эффективности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</a:pPr>
            <a:r>
              <a:rPr sz="1800" u="heavy" spc="-2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Результат</a:t>
            </a:r>
            <a:r>
              <a:rPr sz="1800" u="heavy" spc="-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мониторинга</a:t>
            </a:r>
            <a:r>
              <a:rPr sz="1800" u="heavy" spc="2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рисков</a:t>
            </a:r>
            <a:r>
              <a:rPr sz="1800" u="heavy" spc="3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–</a:t>
            </a:r>
            <a:r>
              <a:rPr sz="1800" u="heavy" spc="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обновление</a:t>
            </a:r>
            <a:r>
              <a:rPr sz="1800" u="heavy" spc="15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документов</a:t>
            </a:r>
            <a:r>
              <a:rPr sz="1800" u="heavy" dirty="0">
                <a:solidFill>
                  <a:srgbClr val="185F9D"/>
                </a:solidFill>
                <a:uFill>
                  <a:solidFill>
                    <a:srgbClr val="185F9D"/>
                  </a:solidFill>
                </a:uFill>
                <a:latin typeface="Calibri"/>
                <a:cs typeface="Calibri"/>
              </a:rPr>
              <a:t> проекта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При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реализации</a:t>
            </a:r>
            <a:r>
              <a:rPr sz="14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региональных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проектов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риски</a:t>
            </a:r>
            <a:r>
              <a:rPr sz="1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отражаются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в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отчетах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ходе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реализации</a:t>
            </a:r>
            <a:r>
              <a:rPr sz="14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проекта.</a:t>
            </a:r>
            <a:endParaRPr sz="1400">
              <a:latin typeface="Calibri"/>
              <a:cs typeface="Calibri"/>
            </a:endParaRPr>
          </a:p>
          <a:p>
            <a:pPr marL="12700" marR="206375" indent="22860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основании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отчетов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ходе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реализации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региональных</a:t>
            </a:r>
            <a:r>
              <a:rPr sz="1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проектов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региональный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проектный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офис </a:t>
            </a:r>
            <a:r>
              <a:rPr sz="1400" spc="-3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ведет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реестр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рисков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457200"/>
            <a:ext cx="46482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-1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М О Н И Т О Р И Н Г   Р И С К О В</a:t>
            </a:r>
            <a:endParaRPr sz="2200" b="1" spc="-1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224" y="1066800"/>
            <a:ext cx="7199376" cy="437616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938" y="5258938"/>
            <a:ext cx="1599062" cy="15990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88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02" y="1022554"/>
            <a:ext cx="72180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60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14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6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–</a:t>
            </a:r>
            <a:r>
              <a:rPr sz="1400" spc="60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Ы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5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Ы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6" y="1497634"/>
            <a:ext cx="347475" cy="3011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567" y="1399033"/>
            <a:ext cx="1568450" cy="1825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 marR="87630">
              <a:spcBef>
                <a:spcPts val="105"/>
              </a:spcBef>
            </a:pPr>
            <a:r>
              <a:rPr sz="1400" dirty="0">
                <a:solidFill>
                  <a:srgbClr val="2B3D4F"/>
                </a:solidFill>
                <a:latin typeface="Calibri"/>
                <a:cs typeface="Calibri"/>
              </a:rPr>
              <a:t>Би</a:t>
            </a:r>
            <a:r>
              <a:rPr sz="1400" spc="-35" dirty="0">
                <a:solidFill>
                  <a:srgbClr val="2B3D4F"/>
                </a:solidFill>
                <a:latin typeface="Calibri"/>
                <a:cs typeface="Calibri"/>
              </a:rPr>
              <a:t>б</a:t>
            </a: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ли</a:t>
            </a:r>
            <a:r>
              <a:rPr sz="140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2B3D4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2B3D4F"/>
                </a:solidFill>
                <a:latin typeface="Calibri"/>
                <a:cs typeface="Calibri"/>
              </a:rPr>
              <a:t>е</a:t>
            </a:r>
            <a:r>
              <a:rPr sz="1400" spc="-35" dirty="0">
                <a:solidFill>
                  <a:srgbClr val="2B3D4F"/>
                </a:solidFill>
                <a:latin typeface="Calibri"/>
                <a:cs typeface="Calibri"/>
              </a:rPr>
              <a:t>к</a:t>
            </a:r>
            <a:r>
              <a:rPr sz="1400" dirty="0">
                <a:solidFill>
                  <a:srgbClr val="2B3D4F"/>
                </a:solidFill>
                <a:latin typeface="Calibri"/>
                <a:cs typeface="Calibri"/>
              </a:rPr>
              <a:t>а  </a:t>
            </a: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проекта</a:t>
            </a:r>
            <a:endParaRPr sz="1400">
              <a:latin typeface="Calibri"/>
              <a:cs typeface="Calibri"/>
            </a:endParaRPr>
          </a:p>
          <a:p>
            <a:pPr marL="184785" indent="-172720">
              <a:spcBef>
                <a:spcPts val="72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Базовые</a:t>
            </a:r>
            <a:r>
              <a:rPr sz="1050" spc="-5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документы</a:t>
            </a:r>
            <a:endParaRPr sz="1050">
              <a:latin typeface="Calibri"/>
              <a:cs typeface="Calibri"/>
            </a:endParaRPr>
          </a:p>
          <a:p>
            <a:pPr marL="184785" marR="39941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Т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е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хн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ло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г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ч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еск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е  документы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Эксплуатационная</a:t>
            </a:r>
            <a:endParaRPr sz="1050">
              <a:latin typeface="Calibri"/>
              <a:cs typeface="Calibri"/>
            </a:endParaRPr>
          </a:p>
          <a:p>
            <a:pPr marL="184785"/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документация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Д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ого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в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рн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ые</a:t>
            </a:r>
            <a:r>
              <a:rPr sz="1050" spc="-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д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ку</a:t>
            </a:r>
            <a:r>
              <a:rPr sz="1050" spc="5" dirty="0">
                <a:solidFill>
                  <a:srgbClr val="2B3D4F"/>
                </a:solidFill>
                <a:latin typeface="Calibri"/>
                <a:cs typeface="Calibri"/>
              </a:rPr>
              <a:t>м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енты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У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пра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вл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ение</a:t>
            </a:r>
            <a:r>
              <a:rPr sz="1050" spc="-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пр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ек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т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м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…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2756" y="1399033"/>
            <a:ext cx="2035175" cy="1345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 marR="5080">
              <a:spcBef>
                <a:spcPts val="105"/>
              </a:spcBef>
            </a:pP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Рабочий </a:t>
            </a:r>
            <a:r>
              <a:rPr sz="140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календарный</a:t>
            </a:r>
            <a:r>
              <a:rPr sz="1400" spc="-5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план</a:t>
            </a:r>
            <a:endParaRPr sz="1400">
              <a:latin typeface="Calibri"/>
              <a:cs typeface="Calibri"/>
            </a:endParaRPr>
          </a:p>
          <a:p>
            <a:pPr marL="184785" marR="932180" indent="-172720">
              <a:spcBef>
                <a:spcPts val="72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Детализ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а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ц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я</a:t>
            </a:r>
            <a:r>
              <a:rPr sz="1050" spc="-4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до 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исполнителей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Ко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рд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инац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я</a:t>
            </a:r>
            <a:r>
              <a:rPr sz="1050" spc="-4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исп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лнен</a:t>
            </a:r>
            <a:r>
              <a:rPr sz="1050" spc="5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я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Контроль</a:t>
            </a:r>
            <a:r>
              <a:rPr sz="1050" spc="-5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сроков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Прогнозы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0604" y="1399033"/>
            <a:ext cx="1832610" cy="1345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4990" marR="5080">
              <a:spcBef>
                <a:spcPts val="105"/>
              </a:spcBef>
            </a:pPr>
            <a:r>
              <a:rPr sz="1400" spc="-10" dirty="0">
                <a:solidFill>
                  <a:srgbClr val="2B3D4F"/>
                </a:solidFill>
                <a:latin typeface="Calibri"/>
                <a:cs typeface="Calibri"/>
              </a:rPr>
              <a:t>Реестр</a:t>
            </a:r>
            <a:r>
              <a:rPr sz="1400" spc="-50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открытых </a:t>
            </a:r>
            <a:r>
              <a:rPr sz="1400" spc="-30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B3D4F"/>
                </a:solidFill>
                <a:latin typeface="Calibri"/>
                <a:cs typeface="Calibri"/>
              </a:rPr>
              <a:t>вопросов</a:t>
            </a:r>
            <a:endParaRPr sz="1400">
              <a:latin typeface="Calibri"/>
              <a:cs typeface="Calibri"/>
            </a:endParaRPr>
          </a:p>
          <a:p>
            <a:pPr marL="184785" marR="447040" indent="-172720">
              <a:spcBef>
                <a:spcPts val="72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П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оруч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ен</a:t>
            </a:r>
            <a:r>
              <a:rPr sz="1050" spc="5" dirty="0">
                <a:solidFill>
                  <a:srgbClr val="2B3D4F"/>
                </a:solidFill>
                <a:latin typeface="Calibri"/>
                <a:cs typeface="Calibri"/>
              </a:rPr>
              <a:t>и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я</a:t>
            </a:r>
            <a:r>
              <a:rPr sz="1050" spc="-4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внеш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н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ие,  внутренние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Проблемы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Риски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Эскалация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8147" y="1435227"/>
            <a:ext cx="1708785" cy="1513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8020" marR="148590">
              <a:spcBef>
                <a:spcPts val="105"/>
              </a:spcBef>
            </a:pPr>
            <a:r>
              <a:rPr sz="1400" spc="-30" dirty="0">
                <a:solidFill>
                  <a:srgbClr val="2B3D4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2B3D4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2B3D4F"/>
                </a:solidFill>
                <a:latin typeface="Calibri"/>
                <a:cs typeface="Calibri"/>
              </a:rPr>
              <a:t>г</a:t>
            </a:r>
            <a:r>
              <a:rPr sz="1400" spc="-50" dirty="0">
                <a:solidFill>
                  <a:srgbClr val="2B3D4F"/>
                </a:solidFill>
                <a:latin typeface="Calibri"/>
                <a:cs typeface="Calibri"/>
              </a:rPr>
              <a:t>у</a:t>
            </a: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ля</a:t>
            </a:r>
            <a:r>
              <a:rPr sz="1400" spc="-10" dirty="0">
                <a:solidFill>
                  <a:srgbClr val="2B3D4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2B3D4F"/>
                </a:solidFill>
                <a:latin typeface="Calibri"/>
                <a:cs typeface="Calibri"/>
              </a:rPr>
              <a:t>ные  </a:t>
            </a:r>
            <a:r>
              <a:rPr sz="1400" spc="-5" dirty="0">
                <a:solidFill>
                  <a:srgbClr val="2B3D4F"/>
                </a:solidFill>
                <a:latin typeface="Calibri"/>
                <a:cs typeface="Calibri"/>
              </a:rPr>
              <a:t>совещания</a:t>
            </a:r>
            <a:endParaRPr sz="1400">
              <a:latin typeface="Calibri"/>
              <a:cs typeface="Calibri"/>
            </a:endParaRPr>
          </a:p>
          <a:p>
            <a:pPr marL="184785" marR="5080" indent="-172720">
              <a:spcBef>
                <a:spcPts val="78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Контроль</a:t>
            </a:r>
            <a:r>
              <a:rPr sz="1050" spc="-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сроков</a:t>
            </a:r>
            <a:r>
              <a:rPr sz="1050" spc="-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рабочего </a:t>
            </a:r>
            <a:r>
              <a:rPr sz="1050" spc="-22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плана</a:t>
            </a:r>
            <a:endParaRPr sz="1050">
              <a:latin typeface="Calibri"/>
              <a:cs typeface="Calibri"/>
            </a:endParaRPr>
          </a:p>
          <a:p>
            <a:pPr marL="184785" marR="543560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Кон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тр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л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ь</a:t>
            </a:r>
            <a:r>
              <a:rPr sz="1050" spc="-1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с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т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ату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с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а  поручений</a:t>
            </a:r>
            <a:endParaRPr sz="1050">
              <a:latin typeface="Calibri"/>
              <a:cs typeface="Calibri"/>
            </a:endParaRPr>
          </a:p>
          <a:p>
            <a:pPr marL="184785" indent="-172720">
              <a:buFont typeface="Microsoft Sans Serif"/>
              <a:buChar char="•"/>
              <a:tabLst>
                <a:tab pos="185420" algn="l"/>
              </a:tabLst>
            </a:pP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Обн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вление</a:t>
            </a:r>
            <a:r>
              <a:rPr sz="1050" spc="-3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реестр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а</a:t>
            </a:r>
            <a:endParaRPr sz="1050">
              <a:latin typeface="Calibri"/>
              <a:cs typeface="Calibri"/>
            </a:endParaRPr>
          </a:p>
          <a:p>
            <a:pPr marL="184785"/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открытых</a:t>
            </a:r>
            <a:r>
              <a:rPr sz="1050" spc="-4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вопросов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960" y="3065526"/>
            <a:ext cx="9058910" cy="2438400"/>
            <a:chOff x="60960" y="2208276"/>
            <a:chExt cx="9058910" cy="24384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" y="2440847"/>
              <a:ext cx="9054084" cy="1619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87345" y="4106418"/>
              <a:ext cx="483234" cy="487680"/>
            </a:xfrm>
            <a:custGeom>
              <a:avLst/>
              <a:gdLst/>
              <a:ahLst/>
              <a:cxnLst/>
              <a:rect l="l" t="t" r="r" b="b"/>
              <a:pathLst>
                <a:path w="483235" h="487679">
                  <a:moveTo>
                    <a:pt x="120777" y="0"/>
                  </a:moveTo>
                  <a:lnTo>
                    <a:pt x="0" y="0"/>
                  </a:lnTo>
                  <a:lnTo>
                    <a:pt x="0" y="215925"/>
                  </a:lnTo>
                  <a:lnTo>
                    <a:pt x="5581" y="264391"/>
                  </a:lnTo>
                  <a:lnTo>
                    <a:pt x="21479" y="308880"/>
                  </a:lnTo>
                  <a:lnTo>
                    <a:pt x="46426" y="348125"/>
                  </a:lnTo>
                  <a:lnTo>
                    <a:pt x="79153" y="380858"/>
                  </a:lnTo>
                  <a:lnTo>
                    <a:pt x="118391" y="405808"/>
                  </a:lnTo>
                  <a:lnTo>
                    <a:pt x="162872" y="421709"/>
                  </a:lnTo>
                  <a:lnTo>
                    <a:pt x="211328" y="427291"/>
                  </a:lnTo>
                  <a:lnTo>
                    <a:pt x="362331" y="427291"/>
                  </a:lnTo>
                  <a:lnTo>
                    <a:pt x="362331" y="487679"/>
                  </a:lnTo>
                  <a:lnTo>
                    <a:pt x="483108" y="366902"/>
                  </a:lnTo>
                  <a:lnTo>
                    <a:pt x="362331" y="246125"/>
                  </a:lnTo>
                  <a:lnTo>
                    <a:pt x="362331" y="306514"/>
                  </a:lnTo>
                  <a:lnTo>
                    <a:pt x="211328" y="306514"/>
                  </a:lnTo>
                  <a:lnTo>
                    <a:pt x="176069" y="299396"/>
                  </a:lnTo>
                  <a:lnTo>
                    <a:pt x="147288" y="279984"/>
                  </a:lnTo>
                  <a:lnTo>
                    <a:pt x="127889" y="251189"/>
                  </a:lnTo>
                  <a:lnTo>
                    <a:pt x="120777" y="215925"/>
                  </a:lnTo>
                  <a:lnTo>
                    <a:pt x="120777" y="0"/>
                  </a:lnTo>
                  <a:close/>
                </a:path>
              </a:pathLst>
            </a:custGeom>
            <a:solidFill>
              <a:srgbClr val="A2C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7345" y="4106418"/>
              <a:ext cx="483234" cy="487680"/>
            </a:xfrm>
            <a:custGeom>
              <a:avLst/>
              <a:gdLst/>
              <a:ahLst/>
              <a:cxnLst/>
              <a:rect l="l" t="t" r="r" b="b"/>
              <a:pathLst>
                <a:path w="483235" h="487679">
                  <a:moveTo>
                    <a:pt x="0" y="0"/>
                  </a:moveTo>
                  <a:lnTo>
                    <a:pt x="0" y="215925"/>
                  </a:lnTo>
                  <a:lnTo>
                    <a:pt x="5581" y="264391"/>
                  </a:lnTo>
                  <a:lnTo>
                    <a:pt x="21479" y="308880"/>
                  </a:lnTo>
                  <a:lnTo>
                    <a:pt x="46426" y="348125"/>
                  </a:lnTo>
                  <a:lnTo>
                    <a:pt x="79153" y="380858"/>
                  </a:lnTo>
                  <a:lnTo>
                    <a:pt x="118391" y="405808"/>
                  </a:lnTo>
                  <a:lnTo>
                    <a:pt x="162872" y="421709"/>
                  </a:lnTo>
                  <a:lnTo>
                    <a:pt x="211328" y="427291"/>
                  </a:lnTo>
                  <a:lnTo>
                    <a:pt x="362331" y="427291"/>
                  </a:lnTo>
                  <a:lnTo>
                    <a:pt x="362331" y="487679"/>
                  </a:lnTo>
                  <a:lnTo>
                    <a:pt x="483108" y="366902"/>
                  </a:lnTo>
                  <a:lnTo>
                    <a:pt x="362331" y="246125"/>
                  </a:lnTo>
                  <a:lnTo>
                    <a:pt x="362331" y="306514"/>
                  </a:lnTo>
                  <a:lnTo>
                    <a:pt x="211328" y="306514"/>
                  </a:lnTo>
                  <a:lnTo>
                    <a:pt x="176069" y="299396"/>
                  </a:lnTo>
                  <a:lnTo>
                    <a:pt x="147288" y="279984"/>
                  </a:lnTo>
                  <a:lnTo>
                    <a:pt x="127889" y="251189"/>
                  </a:lnTo>
                  <a:lnTo>
                    <a:pt x="120777" y="215925"/>
                  </a:lnTo>
                  <a:lnTo>
                    <a:pt x="120777" y="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5523" y="4268724"/>
              <a:ext cx="277977" cy="3489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6575" y="4221490"/>
              <a:ext cx="396169" cy="3961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66693" y="4328922"/>
              <a:ext cx="559435" cy="289560"/>
            </a:xfrm>
            <a:custGeom>
              <a:avLst/>
              <a:gdLst/>
              <a:ahLst/>
              <a:cxnLst/>
              <a:rect l="l" t="t" r="r" b="b"/>
              <a:pathLst>
                <a:path w="559435" h="289560">
                  <a:moveTo>
                    <a:pt x="414527" y="0"/>
                  </a:moveTo>
                  <a:lnTo>
                    <a:pt x="414527" y="72389"/>
                  </a:lnTo>
                  <a:lnTo>
                    <a:pt x="0" y="72389"/>
                  </a:lnTo>
                  <a:lnTo>
                    <a:pt x="0" y="217169"/>
                  </a:lnTo>
                  <a:lnTo>
                    <a:pt x="414527" y="217169"/>
                  </a:lnTo>
                  <a:lnTo>
                    <a:pt x="414527" y="289559"/>
                  </a:lnTo>
                  <a:lnTo>
                    <a:pt x="559307" y="144779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A2C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6693" y="4328922"/>
              <a:ext cx="559435" cy="289560"/>
            </a:xfrm>
            <a:custGeom>
              <a:avLst/>
              <a:gdLst/>
              <a:ahLst/>
              <a:cxnLst/>
              <a:rect l="l" t="t" r="r" b="b"/>
              <a:pathLst>
                <a:path w="559435" h="289560">
                  <a:moveTo>
                    <a:pt x="559307" y="144779"/>
                  </a:moveTo>
                  <a:lnTo>
                    <a:pt x="414527" y="0"/>
                  </a:lnTo>
                  <a:lnTo>
                    <a:pt x="414527" y="72389"/>
                  </a:lnTo>
                  <a:lnTo>
                    <a:pt x="0" y="72389"/>
                  </a:lnTo>
                  <a:lnTo>
                    <a:pt x="0" y="217169"/>
                  </a:lnTo>
                  <a:lnTo>
                    <a:pt x="414527" y="217169"/>
                  </a:lnTo>
                  <a:lnTo>
                    <a:pt x="414527" y="289559"/>
                  </a:lnTo>
                  <a:lnTo>
                    <a:pt x="559307" y="1447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1532" y="4299204"/>
              <a:ext cx="280115" cy="3474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87774" y="4328922"/>
              <a:ext cx="558165" cy="289560"/>
            </a:xfrm>
            <a:custGeom>
              <a:avLst/>
              <a:gdLst/>
              <a:ahLst/>
              <a:cxnLst/>
              <a:rect l="l" t="t" r="r" b="b"/>
              <a:pathLst>
                <a:path w="558164" h="289560">
                  <a:moveTo>
                    <a:pt x="413003" y="0"/>
                  </a:moveTo>
                  <a:lnTo>
                    <a:pt x="413003" y="72389"/>
                  </a:lnTo>
                  <a:lnTo>
                    <a:pt x="0" y="72389"/>
                  </a:lnTo>
                  <a:lnTo>
                    <a:pt x="0" y="217169"/>
                  </a:lnTo>
                  <a:lnTo>
                    <a:pt x="413003" y="217169"/>
                  </a:lnTo>
                  <a:lnTo>
                    <a:pt x="413003" y="289559"/>
                  </a:lnTo>
                  <a:lnTo>
                    <a:pt x="557784" y="144779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A2C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7774" y="4328922"/>
              <a:ext cx="558165" cy="289560"/>
            </a:xfrm>
            <a:custGeom>
              <a:avLst/>
              <a:gdLst/>
              <a:ahLst/>
              <a:cxnLst/>
              <a:rect l="l" t="t" r="r" b="b"/>
              <a:pathLst>
                <a:path w="558164" h="289560">
                  <a:moveTo>
                    <a:pt x="557784" y="144779"/>
                  </a:moveTo>
                  <a:lnTo>
                    <a:pt x="413003" y="0"/>
                  </a:lnTo>
                  <a:lnTo>
                    <a:pt x="413003" y="72389"/>
                  </a:lnTo>
                  <a:lnTo>
                    <a:pt x="0" y="72389"/>
                  </a:lnTo>
                  <a:lnTo>
                    <a:pt x="0" y="217169"/>
                  </a:lnTo>
                  <a:lnTo>
                    <a:pt x="413003" y="217169"/>
                  </a:lnTo>
                  <a:lnTo>
                    <a:pt x="413003" y="289559"/>
                  </a:lnTo>
                  <a:lnTo>
                    <a:pt x="557784" y="1447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0462" y="4101846"/>
              <a:ext cx="487680" cy="483234"/>
            </a:xfrm>
            <a:custGeom>
              <a:avLst/>
              <a:gdLst/>
              <a:ahLst/>
              <a:cxnLst/>
              <a:rect l="l" t="t" r="r" b="b"/>
              <a:pathLst>
                <a:path w="487679" h="483235">
                  <a:moveTo>
                    <a:pt x="366902" y="0"/>
                  </a:moveTo>
                  <a:lnTo>
                    <a:pt x="246125" y="120776"/>
                  </a:lnTo>
                  <a:lnTo>
                    <a:pt x="306450" y="120776"/>
                  </a:lnTo>
                  <a:lnTo>
                    <a:pt x="306450" y="271754"/>
                  </a:lnTo>
                  <a:lnTo>
                    <a:pt x="299338" y="307011"/>
                  </a:lnTo>
                  <a:lnTo>
                    <a:pt x="279939" y="335802"/>
                  </a:lnTo>
                  <a:lnTo>
                    <a:pt x="251158" y="355213"/>
                  </a:lnTo>
                  <a:lnTo>
                    <a:pt x="215900" y="362330"/>
                  </a:lnTo>
                  <a:lnTo>
                    <a:pt x="0" y="362330"/>
                  </a:lnTo>
                  <a:lnTo>
                    <a:pt x="0" y="483107"/>
                  </a:lnTo>
                  <a:lnTo>
                    <a:pt x="215900" y="483107"/>
                  </a:lnTo>
                  <a:lnTo>
                    <a:pt x="264355" y="477525"/>
                  </a:lnTo>
                  <a:lnTo>
                    <a:pt x="308836" y="461625"/>
                  </a:lnTo>
                  <a:lnTo>
                    <a:pt x="348074" y="436675"/>
                  </a:lnTo>
                  <a:lnTo>
                    <a:pt x="380801" y="403944"/>
                  </a:lnTo>
                  <a:lnTo>
                    <a:pt x="405748" y="364701"/>
                  </a:lnTo>
                  <a:lnTo>
                    <a:pt x="421646" y="320215"/>
                  </a:lnTo>
                  <a:lnTo>
                    <a:pt x="427227" y="271754"/>
                  </a:lnTo>
                  <a:lnTo>
                    <a:pt x="427227" y="120776"/>
                  </a:lnTo>
                  <a:lnTo>
                    <a:pt x="487679" y="120776"/>
                  </a:lnTo>
                  <a:lnTo>
                    <a:pt x="366902" y="0"/>
                  </a:lnTo>
                  <a:close/>
                </a:path>
              </a:pathLst>
            </a:custGeom>
            <a:solidFill>
              <a:srgbClr val="A2C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20462" y="4101846"/>
              <a:ext cx="487680" cy="483234"/>
            </a:xfrm>
            <a:custGeom>
              <a:avLst/>
              <a:gdLst/>
              <a:ahLst/>
              <a:cxnLst/>
              <a:rect l="l" t="t" r="r" b="b"/>
              <a:pathLst>
                <a:path w="487679" h="483235">
                  <a:moveTo>
                    <a:pt x="0" y="483107"/>
                  </a:moveTo>
                  <a:lnTo>
                    <a:pt x="215900" y="483107"/>
                  </a:lnTo>
                  <a:lnTo>
                    <a:pt x="264355" y="477525"/>
                  </a:lnTo>
                  <a:lnTo>
                    <a:pt x="308836" y="461625"/>
                  </a:lnTo>
                  <a:lnTo>
                    <a:pt x="348074" y="436675"/>
                  </a:lnTo>
                  <a:lnTo>
                    <a:pt x="380801" y="403944"/>
                  </a:lnTo>
                  <a:lnTo>
                    <a:pt x="405748" y="364701"/>
                  </a:lnTo>
                  <a:lnTo>
                    <a:pt x="421646" y="320215"/>
                  </a:lnTo>
                  <a:lnTo>
                    <a:pt x="427227" y="271754"/>
                  </a:lnTo>
                  <a:lnTo>
                    <a:pt x="427227" y="120776"/>
                  </a:lnTo>
                  <a:lnTo>
                    <a:pt x="487679" y="120776"/>
                  </a:lnTo>
                  <a:lnTo>
                    <a:pt x="366902" y="0"/>
                  </a:lnTo>
                  <a:lnTo>
                    <a:pt x="246125" y="120776"/>
                  </a:lnTo>
                  <a:lnTo>
                    <a:pt x="306450" y="120776"/>
                  </a:lnTo>
                  <a:lnTo>
                    <a:pt x="306450" y="271754"/>
                  </a:lnTo>
                  <a:lnTo>
                    <a:pt x="299338" y="307011"/>
                  </a:lnTo>
                  <a:lnTo>
                    <a:pt x="279939" y="335802"/>
                  </a:lnTo>
                  <a:lnTo>
                    <a:pt x="251158" y="355213"/>
                  </a:lnTo>
                  <a:lnTo>
                    <a:pt x="215900" y="362330"/>
                  </a:lnTo>
                  <a:lnTo>
                    <a:pt x="0" y="362330"/>
                  </a:lnTo>
                  <a:lnTo>
                    <a:pt x="0" y="4831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532" y="2212848"/>
              <a:ext cx="9032875" cy="358140"/>
            </a:xfrm>
            <a:custGeom>
              <a:avLst/>
              <a:gdLst/>
              <a:ahLst/>
              <a:cxnLst/>
              <a:rect l="l" t="t" r="r" b="b"/>
              <a:pathLst>
                <a:path w="9032875" h="358139">
                  <a:moveTo>
                    <a:pt x="0" y="358139"/>
                  </a:moveTo>
                  <a:lnTo>
                    <a:pt x="5438" y="301526"/>
                  </a:lnTo>
                  <a:lnTo>
                    <a:pt x="20583" y="252368"/>
                  </a:lnTo>
                  <a:lnTo>
                    <a:pt x="43677" y="213609"/>
                  </a:lnTo>
                  <a:lnTo>
                    <a:pt x="72961" y="188195"/>
                  </a:lnTo>
                  <a:lnTo>
                    <a:pt x="106680" y="179069"/>
                  </a:lnTo>
                  <a:lnTo>
                    <a:pt x="5197094" y="179069"/>
                  </a:lnTo>
                  <a:lnTo>
                    <a:pt x="5230817" y="169944"/>
                  </a:lnTo>
                  <a:lnTo>
                    <a:pt x="5260102" y="144530"/>
                  </a:lnTo>
                  <a:lnTo>
                    <a:pt x="5283193" y="105771"/>
                  </a:lnTo>
                  <a:lnTo>
                    <a:pt x="5298336" y="56613"/>
                  </a:lnTo>
                  <a:lnTo>
                    <a:pt x="5303773" y="0"/>
                  </a:lnTo>
                  <a:lnTo>
                    <a:pt x="5309211" y="56613"/>
                  </a:lnTo>
                  <a:lnTo>
                    <a:pt x="5324354" y="105771"/>
                  </a:lnTo>
                  <a:lnTo>
                    <a:pt x="5347445" y="144530"/>
                  </a:lnTo>
                  <a:lnTo>
                    <a:pt x="5376730" y="169944"/>
                  </a:lnTo>
                  <a:lnTo>
                    <a:pt x="5410454" y="179069"/>
                  </a:lnTo>
                  <a:lnTo>
                    <a:pt x="8926068" y="179069"/>
                  </a:lnTo>
                  <a:lnTo>
                    <a:pt x="8959791" y="188195"/>
                  </a:lnTo>
                  <a:lnTo>
                    <a:pt x="8989076" y="213609"/>
                  </a:lnTo>
                  <a:lnTo>
                    <a:pt x="9012167" y="252368"/>
                  </a:lnTo>
                  <a:lnTo>
                    <a:pt x="9027310" y="301526"/>
                  </a:lnTo>
                  <a:lnTo>
                    <a:pt x="9032748" y="358139"/>
                  </a:lnTo>
                </a:path>
              </a:pathLst>
            </a:custGeom>
            <a:ln w="9144">
              <a:solidFill>
                <a:srgbClr val="293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8524" y="1474470"/>
            <a:ext cx="358139" cy="35813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2623" y="1462277"/>
            <a:ext cx="278892" cy="34747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7851" y="1469908"/>
            <a:ext cx="397696" cy="39616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759202" y="5521096"/>
            <a:ext cx="66484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0960">
              <a:spcBef>
                <a:spcPts val="105"/>
              </a:spcBef>
            </a:pP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Повестка </a:t>
            </a:r>
            <a:r>
              <a:rPr sz="1050" spc="5" dirty="0">
                <a:solidFill>
                  <a:srgbClr val="2B3D4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с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вещаний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4558" y="5576265"/>
            <a:ext cx="7385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Обн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вление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8653" y="5565292"/>
            <a:ext cx="66484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6990">
              <a:spcBef>
                <a:spcPts val="105"/>
              </a:spcBef>
            </a:pPr>
            <a:r>
              <a:rPr sz="1050" spc="-5" dirty="0">
                <a:solidFill>
                  <a:srgbClr val="2B3D4F"/>
                </a:solidFill>
                <a:latin typeface="Calibri"/>
                <a:cs typeface="Calibri"/>
              </a:rPr>
              <a:t>Протокол 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 с</a:t>
            </a:r>
            <a:r>
              <a:rPr sz="1050" spc="-10" dirty="0">
                <a:solidFill>
                  <a:srgbClr val="2B3D4F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B3D4F"/>
                </a:solidFill>
                <a:latin typeface="Calibri"/>
                <a:cs typeface="Calibri"/>
              </a:rPr>
              <a:t>вещаний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3"/>
          <p:cNvSpPr txBox="1">
            <a:spLocks/>
          </p:cNvSpPr>
          <p:nvPr/>
        </p:nvSpPr>
        <p:spPr>
          <a:xfrm>
            <a:off x="228701" y="491240"/>
            <a:ext cx="879122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1800" b="1" spc="-15">
                <a:solidFill>
                  <a:srgbClr val="185F9D"/>
                </a:solidFill>
              </a:rPr>
              <a:t>У П Р А В Л Е Н И Е </a:t>
            </a:r>
            <a:r>
              <a:rPr lang="ru-RU" sz="1800" b="1" spc="-15" smtClean="0">
                <a:solidFill>
                  <a:srgbClr val="185F9D"/>
                </a:solidFill>
              </a:rPr>
              <a:t> К </a:t>
            </a:r>
            <a:r>
              <a:rPr lang="ru-RU" sz="1800" b="1" spc="-15">
                <a:solidFill>
                  <a:srgbClr val="185F9D"/>
                </a:solidFill>
              </a:rPr>
              <a:t>О М М У Н И К А Ц И Я М И – О С Н О В Н Ы Е </a:t>
            </a:r>
            <a:r>
              <a:rPr lang="ru-RU" sz="1800" b="1" spc="-15" smtClean="0">
                <a:solidFill>
                  <a:srgbClr val="185F9D"/>
                </a:solidFill>
              </a:rPr>
              <a:t> И </a:t>
            </a:r>
            <a:r>
              <a:rPr lang="ru-RU" sz="1800" b="1" spc="-15">
                <a:solidFill>
                  <a:srgbClr val="185F9D"/>
                </a:solidFill>
              </a:rPr>
              <a:t>Н С Т Р У М Е Н Т Ы</a:t>
            </a:r>
          </a:p>
        </p:txBody>
      </p:sp>
      <p:pic>
        <p:nvPicPr>
          <p:cNvPr id="31" name="objec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4938" y="5258938"/>
            <a:ext cx="1599062" cy="1599062"/>
          </a:xfrm>
          <a:prstGeom prst="rect">
            <a:avLst/>
          </a:prstGeom>
        </p:spPr>
      </p:pic>
      <p:sp>
        <p:nvSpPr>
          <p:cNvPr id="33" name="Номер слайда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03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625" y="474784"/>
            <a:ext cx="8820375" cy="5119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Р И Н Ц И П Ы  У П Р А В Л Е Н И </a:t>
            </a:r>
            <a:r>
              <a:rPr b="1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Я </a:t>
            </a:r>
            <a:r>
              <a:rPr lang="ru-RU" b="1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b="1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</a:t>
            </a:r>
            <a:r>
              <a:rPr b="1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С К А М </a:t>
            </a:r>
            <a:r>
              <a:rPr b="1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</a:t>
            </a:r>
            <a:r>
              <a:rPr lang="ru-RU" b="1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b="1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</a:t>
            </a:r>
            <a:r>
              <a:rPr b="1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О Е К Т А</a:t>
            </a:r>
            <a:endParaRPr b="1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  <a:p>
            <a:pPr>
              <a:spcBef>
                <a:spcPts val="25"/>
              </a:spcBef>
            </a:pPr>
            <a:endParaRPr sz="1662">
              <a:latin typeface="Segoe UI"/>
              <a:cs typeface="Segoe UI"/>
            </a:endParaRPr>
          </a:p>
          <a:p>
            <a:pPr marL="2194547" indent="-287019">
              <a:buFont typeface="Microsoft Sans Serif"/>
              <a:buChar char="•"/>
              <a:tabLst>
                <a:tab pos="2194547" algn="l"/>
                <a:tab pos="2195183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Направленность на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создание стоимости</a:t>
            </a:r>
            <a:r>
              <a:rPr lang="ru-RU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lang="ru-RU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достижение </a:t>
            </a: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целей проекта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194547" marR="549272" indent="-287019">
              <a:lnSpc>
                <a:spcPct val="200000"/>
              </a:lnSpc>
              <a:spcBef>
                <a:spcPts val="844"/>
              </a:spcBef>
              <a:buFont typeface="Microsoft Sans Serif"/>
              <a:buChar char="•"/>
              <a:tabLst>
                <a:tab pos="2194547" algn="l"/>
                <a:tab pos="2195183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Интегрированность в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общеорганизационные </a:t>
            </a:r>
            <a:r>
              <a:rPr lang="ru-RU" spc="-5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роцессы </a:t>
            </a: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и тесная  взаимосвязь с другими процессами управления проектом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spcBef>
                <a:spcPts val="50"/>
              </a:spcBef>
              <a:buClr>
                <a:srgbClr val="2B3D4F"/>
              </a:buClr>
              <a:buFont typeface="Microsoft Sans Serif"/>
              <a:buChar char="•"/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194547" indent="-287019">
              <a:buFont typeface="Microsoft Sans Serif"/>
              <a:buChar char="•"/>
              <a:tabLst>
                <a:tab pos="2194547" algn="l"/>
                <a:tab pos="2195183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Систематический, структурированный и регулярный характер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spcBef>
                <a:spcPts val="50"/>
              </a:spcBef>
              <a:buClr>
                <a:srgbClr val="2B3D4F"/>
              </a:buClr>
              <a:buFont typeface="Microsoft Sans Serif"/>
              <a:buChar char="•"/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194547" indent="-287019">
              <a:buFont typeface="Microsoft Sans Serif"/>
              <a:buChar char="•"/>
              <a:tabLst>
                <a:tab pos="2194547" algn="l"/>
                <a:tab pos="2195183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Учет особенностей конкретной организации и проекта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spcBef>
                <a:spcPts val="45"/>
              </a:spcBef>
              <a:buClr>
                <a:srgbClr val="2B3D4F"/>
              </a:buClr>
              <a:buFont typeface="Microsoft Sans Serif"/>
              <a:buChar char="•"/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194547" indent="-287019">
              <a:spcBef>
                <a:spcPts val="5"/>
              </a:spcBef>
              <a:buFont typeface="Microsoft Sans Serif"/>
              <a:buChar char="•"/>
              <a:tabLst>
                <a:tab pos="2194547" algn="l"/>
                <a:tab pos="2195183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Прозрачность и взаимодействие с заинтересованными сторонами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spcBef>
                <a:spcPts val="50"/>
              </a:spcBef>
              <a:buClr>
                <a:srgbClr val="2B3D4F"/>
              </a:buClr>
              <a:buFont typeface="Microsoft Sans Serif"/>
              <a:buChar char="•"/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2194547" indent="-287019">
              <a:buFont typeface="Microsoft Sans Serif"/>
              <a:buChar char="•"/>
              <a:tabLst>
                <a:tab pos="2194547" algn="l"/>
                <a:tab pos="2195183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Постоянное совершенствование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4110990"/>
            <a:ext cx="1961388" cy="1752600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136" y="4374261"/>
            <a:ext cx="2522864" cy="248373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8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3815" y="1397508"/>
            <a:ext cx="4680585" cy="5461000"/>
            <a:chOff x="4463815" y="1397508"/>
            <a:chExt cx="4680585" cy="546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815" y="1397508"/>
              <a:ext cx="4486616" cy="32872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16017" y="1556766"/>
              <a:ext cx="4032885" cy="2880360"/>
            </a:xfrm>
            <a:custGeom>
              <a:avLst/>
              <a:gdLst/>
              <a:ahLst/>
              <a:cxnLst/>
              <a:rect l="l" t="t" r="r" b="b"/>
              <a:pathLst>
                <a:path w="4032884" h="2880360">
                  <a:moveTo>
                    <a:pt x="4032503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4032503" y="2880360"/>
                  </a:lnTo>
                  <a:lnTo>
                    <a:pt x="4032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60" y="4374260"/>
              <a:ext cx="2483739" cy="2483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2844" y="1695196"/>
              <a:ext cx="3621531" cy="27199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2437" y="163449"/>
            <a:ext cx="6257925" cy="8953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>
              <a:lnSpc>
                <a:spcPct val="78200"/>
              </a:lnSpc>
              <a:spcBef>
                <a:spcPts val="940"/>
              </a:spcBef>
            </a:pP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Возможности управления рисками </a:t>
            </a:r>
            <a:r>
              <a:rPr sz="3200" b="1" spc="-71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85F9D"/>
                </a:solidFill>
                <a:latin typeface="Calibri"/>
                <a:cs typeface="Calibri"/>
              </a:rPr>
              <a:t>и</a:t>
            </a:r>
            <a:r>
              <a:rPr sz="3200" b="1" spc="-20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ущерб</a:t>
            </a:r>
            <a:r>
              <a:rPr sz="3200" b="1" spc="-5" dirty="0">
                <a:solidFill>
                  <a:srgbClr val="185F9D"/>
                </a:solidFill>
                <a:latin typeface="Calibri"/>
                <a:cs typeface="Calibri"/>
              </a:rPr>
              <a:t> от </a:t>
            </a:r>
            <a:r>
              <a:rPr sz="3200" b="1" spc="-10" dirty="0">
                <a:solidFill>
                  <a:srgbClr val="185F9D"/>
                </a:solidFill>
                <a:latin typeface="Calibri"/>
                <a:cs typeface="Calibri"/>
              </a:rPr>
              <a:t>рисков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32" y="1196721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1523" y="3045155"/>
            <a:ext cx="4177029" cy="1200785"/>
          </a:xfrm>
          <a:prstGeom prst="rect">
            <a:avLst/>
          </a:prstGeom>
          <a:solidFill>
            <a:srgbClr val="185F9D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805" marR="84455" indent="228600" algn="just">
              <a:lnSpc>
                <a:spcPct val="100000"/>
              </a:lnSpc>
              <a:spcBef>
                <a:spcPts val="245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Ущерб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случае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возникновения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увеличивается от этапа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этапу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достигает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максимума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на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последнем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них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523" y="1700860"/>
            <a:ext cx="4177029" cy="120078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 marR="83820" indent="228600" algn="just">
              <a:lnSpc>
                <a:spcPct val="100000"/>
              </a:lnSpc>
              <a:spcBef>
                <a:spcPts val="244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Возможности управления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рисками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также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возможность воздействия на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ход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конечный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уменьшаются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ходу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31595" y="5503646"/>
            <a:ext cx="6120765" cy="819785"/>
          </a:xfrm>
          <a:custGeom>
            <a:avLst/>
            <a:gdLst/>
            <a:ahLst/>
            <a:cxnLst/>
            <a:rect l="l" t="t" r="r" b="b"/>
            <a:pathLst>
              <a:path w="6120765" h="819785">
                <a:moveTo>
                  <a:pt x="4608703" y="733666"/>
                </a:moveTo>
                <a:lnTo>
                  <a:pt x="4576013" y="714616"/>
                </a:lnTo>
                <a:lnTo>
                  <a:pt x="4466082" y="650532"/>
                </a:lnTo>
                <a:lnTo>
                  <a:pt x="4458957" y="648093"/>
                </a:lnTo>
                <a:lnTo>
                  <a:pt x="4451680" y="648576"/>
                </a:lnTo>
                <a:lnTo>
                  <a:pt x="4445089" y="651738"/>
                </a:lnTo>
                <a:lnTo>
                  <a:pt x="4440047" y="657390"/>
                </a:lnTo>
                <a:lnTo>
                  <a:pt x="4437646" y="664552"/>
                </a:lnTo>
                <a:lnTo>
                  <a:pt x="4438142" y="671842"/>
                </a:lnTo>
                <a:lnTo>
                  <a:pt x="4441291" y="678421"/>
                </a:lnTo>
                <a:lnTo>
                  <a:pt x="4446905" y="683437"/>
                </a:lnTo>
                <a:lnTo>
                  <a:pt x="4500334" y="714616"/>
                </a:lnTo>
                <a:lnTo>
                  <a:pt x="1620405" y="714616"/>
                </a:lnTo>
                <a:lnTo>
                  <a:pt x="1673860" y="683437"/>
                </a:lnTo>
                <a:lnTo>
                  <a:pt x="1679460" y="678421"/>
                </a:lnTo>
                <a:lnTo>
                  <a:pt x="1682623" y="671842"/>
                </a:lnTo>
                <a:lnTo>
                  <a:pt x="1683105" y="664552"/>
                </a:lnTo>
                <a:lnTo>
                  <a:pt x="1680718" y="657390"/>
                </a:lnTo>
                <a:lnTo>
                  <a:pt x="1675663" y="651738"/>
                </a:lnTo>
                <a:lnTo>
                  <a:pt x="1669072" y="648576"/>
                </a:lnTo>
                <a:lnTo>
                  <a:pt x="1661795" y="648093"/>
                </a:lnTo>
                <a:lnTo>
                  <a:pt x="1654683" y="650532"/>
                </a:lnTo>
                <a:lnTo>
                  <a:pt x="1512062" y="733666"/>
                </a:lnTo>
                <a:lnTo>
                  <a:pt x="1654683" y="816787"/>
                </a:lnTo>
                <a:lnTo>
                  <a:pt x="1661795" y="819238"/>
                </a:lnTo>
                <a:lnTo>
                  <a:pt x="1669072" y="818769"/>
                </a:lnTo>
                <a:lnTo>
                  <a:pt x="1675663" y="815594"/>
                </a:lnTo>
                <a:lnTo>
                  <a:pt x="1680718" y="809942"/>
                </a:lnTo>
                <a:lnTo>
                  <a:pt x="1683105" y="802792"/>
                </a:lnTo>
                <a:lnTo>
                  <a:pt x="1682623" y="795502"/>
                </a:lnTo>
                <a:lnTo>
                  <a:pt x="1679460" y="788924"/>
                </a:lnTo>
                <a:lnTo>
                  <a:pt x="1673860" y="783882"/>
                </a:lnTo>
                <a:lnTo>
                  <a:pt x="1620431" y="752716"/>
                </a:lnTo>
                <a:lnTo>
                  <a:pt x="4500321" y="752716"/>
                </a:lnTo>
                <a:lnTo>
                  <a:pt x="4532998" y="733666"/>
                </a:lnTo>
                <a:lnTo>
                  <a:pt x="4446905" y="783882"/>
                </a:lnTo>
                <a:lnTo>
                  <a:pt x="4441291" y="788924"/>
                </a:lnTo>
                <a:lnTo>
                  <a:pt x="4438142" y="795502"/>
                </a:lnTo>
                <a:lnTo>
                  <a:pt x="4437646" y="802792"/>
                </a:lnTo>
                <a:lnTo>
                  <a:pt x="4440047" y="809942"/>
                </a:lnTo>
                <a:lnTo>
                  <a:pt x="4445089" y="815594"/>
                </a:lnTo>
                <a:lnTo>
                  <a:pt x="4451680" y="818769"/>
                </a:lnTo>
                <a:lnTo>
                  <a:pt x="4458957" y="819238"/>
                </a:lnTo>
                <a:lnTo>
                  <a:pt x="4466082" y="816787"/>
                </a:lnTo>
                <a:lnTo>
                  <a:pt x="4576013" y="752716"/>
                </a:lnTo>
                <a:lnTo>
                  <a:pt x="4608703" y="733666"/>
                </a:lnTo>
                <a:close/>
              </a:path>
              <a:path w="6120765" h="819785">
                <a:moveTo>
                  <a:pt x="6120765" y="85598"/>
                </a:moveTo>
                <a:lnTo>
                  <a:pt x="6088164" y="66573"/>
                </a:lnTo>
                <a:lnTo>
                  <a:pt x="5978271" y="2438"/>
                </a:lnTo>
                <a:lnTo>
                  <a:pt x="5971146" y="0"/>
                </a:lnTo>
                <a:lnTo>
                  <a:pt x="5963869" y="495"/>
                </a:lnTo>
                <a:lnTo>
                  <a:pt x="5957278" y="3683"/>
                </a:lnTo>
                <a:lnTo>
                  <a:pt x="5952236" y="9296"/>
                </a:lnTo>
                <a:lnTo>
                  <a:pt x="5949785" y="16497"/>
                </a:lnTo>
                <a:lnTo>
                  <a:pt x="5950280" y="23799"/>
                </a:lnTo>
                <a:lnTo>
                  <a:pt x="5953468" y="30353"/>
                </a:lnTo>
                <a:lnTo>
                  <a:pt x="5959094" y="35331"/>
                </a:lnTo>
                <a:lnTo>
                  <a:pt x="6012599" y="66573"/>
                </a:lnTo>
                <a:lnTo>
                  <a:pt x="108140" y="66573"/>
                </a:lnTo>
                <a:lnTo>
                  <a:pt x="161671" y="35331"/>
                </a:lnTo>
                <a:lnTo>
                  <a:pt x="167284" y="30353"/>
                </a:lnTo>
                <a:lnTo>
                  <a:pt x="170472" y="23799"/>
                </a:lnTo>
                <a:lnTo>
                  <a:pt x="170967" y="16497"/>
                </a:lnTo>
                <a:lnTo>
                  <a:pt x="168529" y="9296"/>
                </a:lnTo>
                <a:lnTo>
                  <a:pt x="163474" y="3683"/>
                </a:lnTo>
                <a:lnTo>
                  <a:pt x="156883" y="495"/>
                </a:lnTo>
                <a:lnTo>
                  <a:pt x="149606" y="0"/>
                </a:lnTo>
                <a:lnTo>
                  <a:pt x="142494" y="2438"/>
                </a:lnTo>
                <a:lnTo>
                  <a:pt x="0" y="85598"/>
                </a:lnTo>
                <a:lnTo>
                  <a:pt x="142494" y="168719"/>
                </a:lnTo>
                <a:lnTo>
                  <a:pt x="149606" y="171170"/>
                </a:lnTo>
                <a:lnTo>
                  <a:pt x="156883" y="170700"/>
                </a:lnTo>
                <a:lnTo>
                  <a:pt x="163474" y="167525"/>
                </a:lnTo>
                <a:lnTo>
                  <a:pt x="168529" y="161861"/>
                </a:lnTo>
                <a:lnTo>
                  <a:pt x="170967" y="154711"/>
                </a:lnTo>
                <a:lnTo>
                  <a:pt x="170472" y="147421"/>
                </a:lnTo>
                <a:lnTo>
                  <a:pt x="167284" y="140843"/>
                </a:lnTo>
                <a:lnTo>
                  <a:pt x="161671" y="135813"/>
                </a:lnTo>
                <a:lnTo>
                  <a:pt x="108254" y="104648"/>
                </a:lnTo>
                <a:lnTo>
                  <a:pt x="6012497" y="104648"/>
                </a:lnTo>
                <a:lnTo>
                  <a:pt x="5959094" y="135813"/>
                </a:lnTo>
                <a:lnTo>
                  <a:pt x="5953468" y="140843"/>
                </a:lnTo>
                <a:lnTo>
                  <a:pt x="5950280" y="147421"/>
                </a:lnTo>
                <a:lnTo>
                  <a:pt x="5949785" y="154711"/>
                </a:lnTo>
                <a:lnTo>
                  <a:pt x="5952236" y="161861"/>
                </a:lnTo>
                <a:lnTo>
                  <a:pt x="5957278" y="167525"/>
                </a:lnTo>
                <a:lnTo>
                  <a:pt x="5963869" y="170700"/>
                </a:lnTo>
                <a:lnTo>
                  <a:pt x="5971146" y="171170"/>
                </a:lnTo>
                <a:lnTo>
                  <a:pt x="5978271" y="168719"/>
                </a:lnTo>
                <a:lnTo>
                  <a:pt x="6088100" y="104648"/>
                </a:lnTo>
                <a:lnTo>
                  <a:pt x="6120765" y="8559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26870" y="5055870"/>
            <a:ext cx="1129665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«Неизвестные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35"/>
              </a:lnSpc>
            </a:pP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неизвестные»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9148" y="5003419"/>
            <a:ext cx="1111885" cy="41655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90"/>
              </a:spcBef>
            </a:pP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«Известные 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85F9D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еиз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вес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185F9D"/>
                </a:solidFill>
                <a:latin typeface="Calibri"/>
                <a:cs typeface="Calibri"/>
              </a:rPr>
              <a:t>ы</a:t>
            </a:r>
            <a:r>
              <a:rPr sz="1400" b="1" spc="-15" dirty="0">
                <a:solidFill>
                  <a:srgbClr val="185F9D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185F9D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3772" y="5089016"/>
            <a:ext cx="1235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85F9D"/>
                </a:solidFill>
                <a:latin typeface="Calibri"/>
                <a:cs typeface="Calibri"/>
              </a:rPr>
              <a:t>«Ограничения»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3231" y="5704128"/>
            <a:ext cx="1445895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535"/>
              </a:lnSpc>
              <a:spcBef>
                <a:spcPts val="100"/>
              </a:spcBef>
            </a:pP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Полная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неопределенность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9878" y="5704128"/>
            <a:ext cx="1262380" cy="41655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39725">
              <a:lnSpc>
                <a:spcPts val="1390"/>
              </a:lnSpc>
              <a:spcBef>
                <a:spcPts val="390"/>
              </a:spcBef>
            </a:pP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Полная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п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7E7E7E"/>
                </a:solidFill>
                <a:latin typeface="Calibri"/>
                <a:cs typeface="Calibri"/>
              </a:rPr>
              <a:t>е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д</a:t>
            </a:r>
            <a:r>
              <a:rPr sz="1400" spc="-30" dirty="0">
                <a:solidFill>
                  <a:srgbClr val="7E7E7E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ле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ть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1708" y="6243929"/>
            <a:ext cx="2279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7E7E7E"/>
                </a:solidFill>
                <a:latin typeface="Calibri"/>
                <a:cs typeface="Calibri"/>
              </a:rPr>
              <a:t>Г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ани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ц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ы</a:t>
            </a:r>
            <a:r>
              <a:rPr sz="14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уп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а</a:t>
            </a:r>
            <a:r>
              <a:rPr sz="1400" spc="-1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ле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ния</a:t>
            </a:r>
            <a:r>
              <a:rPr sz="14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1400" spc="-30" dirty="0">
                <a:solidFill>
                  <a:srgbClr val="7E7E7E"/>
                </a:solidFill>
                <a:latin typeface="Calibri"/>
                <a:cs typeface="Calibri"/>
              </a:rPr>
              <a:t>к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ами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2597" y="4643120"/>
            <a:ext cx="1314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Не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т</a:t>
            </a:r>
            <a:r>
              <a:rPr sz="14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инфо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ма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ц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27221" y="4643120"/>
            <a:ext cx="1770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Неп</a:t>
            </a:r>
            <a:r>
              <a:rPr sz="1400" spc="-25" dirty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лн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ая</a:t>
            </a:r>
            <a:r>
              <a:rPr sz="14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инфо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ма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ц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03772" y="4643120"/>
            <a:ext cx="1590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П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лна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я</a:t>
            </a:r>
            <a:r>
              <a:rPr sz="14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инфо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ма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ц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4072" y="516243"/>
            <a:ext cx="385948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  </a:t>
            </a:r>
            <a:r>
              <a:rPr sz="1400" spc="-1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  </a:t>
            </a:r>
            <a:r>
              <a:rPr sz="1400" spc="-1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4637" y="1080908"/>
            <a:ext cx="1536500" cy="693607"/>
            <a:chOff x="310641" y="537718"/>
            <a:chExt cx="1524635" cy="689610"/>
          </a:xfrm>
        </p:grpSpPr>
        <p:sp>
          <p:nvSpPr>
            <p:cNvPr id="5" name="object 5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1392681" y="0"/>
                  </a:moveTo>
                  <a:lnTo>
                    <a:pt x="111505" y="0"/>
                  </a:lnTo>
                  <a:lnTo>
                    <a:pt x="68103" y="8761"/>
                  </a:lnTo>
                  <a:lnTo>
                    <a:pt x="32659" y="32654"/>
                  </a:lnTo>
                  <a:lnTo>
                    <a:pt x="8762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2" y="600938"/>
                  </a:lnTo>
                  <a:lnTo>
                    <a:pt x="32659" y="636381"/>
                  </a:lnTo>
                  <a:lnTo>
                    <a:pt x="68103" y="660274"/>
                  </a:lnTo>
                  <a:lnTo>
                    <a:pt x="111505" y="669036"/>
                  </a:lnTo>
                  <a:lnTo>
                    <a:pt x="1392681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7" y="557530"/>
                  </a:lnTo>
                  <a:lnTo>
                    <a:pt x="1504187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1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6" name="object 6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0" y="111506"/>
                  </a:moveTo>
                  <a:lnTo>
                    <a:pt x="8762" y="68097"/>
                  </a:lnTo>
                  <a:lnTo>
                    <a:pt x="32659" y="32654"/>
                  </a:lnTo>
                  <a:lnTo>
                    <a:pt x="68103" y="8761"/>
                  </a:lnTo>
                  <a:lnTo>
                    <a:pt x="111505" y="0"/>
                  </a:lnTo>
                  <a:lnTo>
                    <a:pt x="1392681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7" y="111506"/>
                  </a:lnTo>
                  <a:lnTo>
                    <a:pt x="1504187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1" y="669036"/>
                  </a:lnTo>
                  <a:lnTo>
                    <a:pt x="111505" y="669036"/>
                  </a:lnTo>
                  <a:lnTo>
                    <a:pt x="68103" y="660274"/>
                  </a:lnTo>
                  <a:lnTo>
                    <a:pt x="32659" y="636381"/>
                  </a:lnTo>
                  <a:lnTo>
                    <a:pt x="8762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5045" y="1156635"/>
            <a:ext cx="99063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лан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ир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ван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управления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рисками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97565" y="1888628"/>
            <a:ext cx="1601135" cy="693607"/>
            <a:chOff x="3163570" y="1345438"/>
            <a:chExt cx="1588770" cy="689610"/>
          </a:xfrm>
        </p:grpSpPr>
        <p:sp>
          <p:nvSpPr>
            <p:cNvPr id="9" name="object 9"/>
            <p:cNvSpPr/>
            <p:nvPr/>
          </p:nvSpPr>
          <p:spPr>
            <a:xfrm>
              <a:off x="3173730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1456690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529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5"/>
                  </a:lnTo>
                  <a:lnTo>
                    <a:pt x="1456690" y="669035"/>
                  </a:lnTo>
                  <a:lnTo>
                    <a:pt x="1500098" y="660274"/>
                  </a:lnTo>
                  <a:lnTo>
                    <a:pt x="1535541" y="636381"/>
                  </a:lnTo>
                  <a:lnTo>
                    <a:pt x="1559434" y="600938"/>
                  </a:lnTo>
                  <a:lnTo>
                    <a:pt x="1568195" y="557529"/>
                  </a:lnTo>
                  <a:lnTo>
                    <a:pt x="1568195" y="111505"/>
                  </a:lnTo>
                  <a:lnTo>
                    <a:pt x="1559434" y="68097"/>
                  </a:lnTo>
                  <a:lnTo>
                    <a:pt x="1535541" y="32654"/>
                  </a:lnTo>
                  <a:lnTo>
                    <a:pt x="1500098" y="8761"/>
                  </a:lnTo>
                  <a:lnTo>
                    <a:pt x="1456690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3730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0" y="111505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456690" y="0"/>
                  </a:lnTo>
                  <a:lnTo>
                    <a:pt x="1500098" y="8761"/>
                  </a:lnTo>
                  <a:lnTo>
                    <a:pt x="1535541" y="32654"/>
                  </a:lnTo>
                  <a:lnTo>
                    <a:pt x="1559434" y="68097"/>
                  </a:lnTo>
                  <a:lnTo>
                    <a:pt x="1568195" y="111505"/>
                  </a:lnTo>
                  <a:lnTo>
                    <a:pt x="1568195" y="557529"/>
                  </a:lnTo>
                  <a:lnTo>
                    <a:pt x="1559434" y="600938"/>
                  </a:lnTo>
                  <a:lnTo>
                    <a:pt x="1535541" y="636381"/>
                  </a:lnTo>
                  <a:lnTo>
                    <a:pt x="1500098" y="660274"/>
                  </a:lnTo>
                  <a:lnTo>
                    <a:pt x="1456690" y="669035"/>
                  </a:lnTo>
                  <a:lnTo>
                    <a:pt x="111506" y="669035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29"/>
                  </a:lnTo>
                  <a:lnTo>
                    <a:pt x="0" y="111505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20069" y="2049460"/>
            <a:ext cx="115253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18" marR="5080" indent="-312419"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нти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каци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я  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58725" y="2827412"/>
            <a:ext cx="1538420" cy="693607"/>
            <a:chOff x="4824729" y="2284222"/>
            <a:chExt cx="1526540" cy="689610"/>
          </a:xfrm>
        </p:grpSpPr>
        <p:sp>
          <p:nvSpPr>
            <p:cNvPr id="13" name="object 13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4"/>
                  </a:lnTo>
                  <a:lnTo>
                    <a:pt x="1473057" y="636381"/>
                  </a:lnTo>
                  <a:lnTo>
                    <a:pt x="1496950" y="600938"/>
                  </a:lnTo>
                  <a:lnTo>
                    <a:pt x="1505712" y="557530"/>
                  </a:lnTo>
                  <a:lnTo>
                    <a:pt x="1505712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2" y="111506"/>
                  </a:lnTo>
                  <a:lnTo>
                    <a:pt x="1505712" y="557530"/>
                  </a:lnTo>
                  <a:lnTo>
                    <a:pt x="1496950" y="600938"/>
                  </a:lnTo>
                  <a:lnTo>
                    <a:pt x="1473057" y="636381"/>
                  </a:lnTo>
                  <a:lnTo>
                    <a:pt x="1437614" y="660274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92532" y="3073686"/>
            <a:ext cx="106614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Оц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53953" y="3821060"/>
            <a:ext cx="1538420" cy="693607"/>
            <a:chOff x="3219957" y="3277870"/>
            <a:chExt cx="1526540" cy="689610"/>
          </a:xfrm>
        </p:grpSpPr>
        <p:sp>
          <p:nvSpPr>
            <p:cNvPr id="17" name="object 17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2"/>
                  </a:lnTo>
                  <a:lnTo>
                    <a:pt x="32654" y="636376"/>
                  </a:lnTo>
                  <a:lnTo>
                    <a:pt x="68097" y="660273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3"/>
                  </a:lnTo>
                  <a:lnTo>
                    <a:pt x="1473057" y="636376"/>
                  </a:lnTo>
                  <a:lnTo>
                    <a:pt x="1496950" y="600932"/>
                  </a:lnTo>
                  <a:lnTo>
                    <a:pt x="1505711" y="557530"/>
                  </a:lnTo>
                  <a:lnTo>
                    <a:pt x="1505711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1" y="111506"/>
                  </a:lnTo>
                  <a:lnTo>
                    <a:pt x="1505711" y="557530"/>
                  </a:lnTo>
                  <a:lnTo>
                    <a:pt x="1496950" y="600932"/>
                  </a:lnTo>
                  <a:lnTo>
                    <a:pt x="1473057" y="636376"/>
                  </a:lnTo>
                  <a:lnTo>
                    <a:pt x="1437614" y="660273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3"/>
                  </a:lnTo>
                  <a:lnTo>
                    <a:pt x="32654" y="636376"/>
                  </a:lnTo>
                  <a:lnTo>
                    <a:pt x="8761" y="600932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92079" y="3983422"/>
            <a:ext cx="105782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нир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ние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реагирования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49766" y="2845700"/>
            <a:ext cx="1536500" cy="693607"/>
            <a:chOff x="1715770" y="2302510"/>
            <a:chExt cx="1524635" cy="689610"/>
          </a:xfrm>
        </p:grpSpPr>
        <p:sp>
          <p:nvSpPr>
            <p:cNvPr id="21" name="object 21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1392682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2682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8" y="557530"/>
                  </a:lnTo>
                  <a:lnTo>
                    <a:pt x="1504188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2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2682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8" y="111506"/>
                  </a:lnTo>
                  <a:lnTo>
                    <a:pt x="1504188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2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1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06229" y="3007426"/>
            <a:ext cx="121844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19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Мониторинг и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контро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13828" y="1393484"/>
            <a:ext cx="5488781" cy="2826162"/>
            <a:chOff x="179831" y="862583"/>
            <a:chExt cx="5446395" cy="2809875"/>
          </a:xfrm>
        </p:grpSpPr>
        <p:sp>
          <p:nvSpPr>
            <p:cNvPr id="25" name="object 25"/>
            <p:cNvSpPr/>
            <p:nvPr/>
          </p:nvSpPr>
          <p:spPr>
            <a:xfrm>
              <a:off x="1824736" y="862583"/>
              <a:ext cx="3801110" cy="2809875"/>
            </a:xfrm>
            <a:custGeom>
              <a:avLst/>
              <a:gdLst/>
              <a:ahLst/>
              <a:cxnLst/>
              <a:rect l="l" t="t" r="r" b="b"/>
              <a:pathLst>
                <a:path w="3801110" h="2809875">
                  <a:moveTo>
                    <a:pt x="1316710" y="719836"/>
                  </a:moveTo>
                  <a:lnTo>
                    <a:pt x="1251966" y="719836"/>
                  </a:lnTo>
                  <a:lnTo>
                    <a:pt x="1233233" y="719836"/>
                  </a:lnTo>
                  <a:lnTo>
                    <a:pt x="1231138" y="756793"/>
                  </a:lnTo>
                  <a:lnTo>
                    <a:pt x="1316710" y="719836"/>
                  </a:lnTo>
                  <a:close/>
                </a:path>
                <a:path w="3801110" h="2809875">
                  <a:moveTo>
                    <a:pt x="1348486" y="706120"/>
                  </a:moveTo>
                  <a:lnTo>
                    <a:pt x="1237615" y="642620"/>
                  </a:lnTo>
                  <a:lnTo>
                    <a:pt x="1235468" y="680326"/>
                  </a:lnTo>
                  <a:lnTo>
                    <a:pt x="1225296" y="679577"/>
                  </a:lnTo>
                  <a:lnTo>
                    <a:pt x="1164717" y="670433"/>
                  </a:lnTo>
                  <a:lnTo>
                    <a:pt x="1105662" y="658241"/>
                  </a:lnTo>
                  <a:lnTo>
                    <a:pt x="1048385" y="642874"/>
                  </a:lnTo>
                  <a:lnTo>
                    <a:pt x="993775" y="624967"/>
                  </a:lnTo>
                  <a:lnTo>
                    <a:pt x="942086" y="604520"/>
                  </a:lnTo>
                  <a:lnTo>
                    <a:pt x="894080" y="582041"/>
                  </a:lnTo>
                  <a:lnTo>
                    <a:pt x="849884" y="557530"/>
                  </a:lnTo>
                  <a:lnTo>
                    <a:pt x="810387" y="531622"/>
                  </a:lnTo>
                  <a:lnTo>
                    <a:pt x="775843" y="504444"/>
                  </a:lnTo>
                  <a:lnTo>
                    <a:pt x="746760" y="476377"/>
                  </a:lnTo>
                  <a:lnTo>
                    <a:pt x="714756" y="433578"/>
                  </a:lnTo>
                  <a:lnTo>
                    <a:pt x="697103" y="391414"/>
                  </a:lnTo>
                  <a:lnTo>
                    <a:pt x="693420" y="361442"/>
                  </a:lnTo>
                  <a:lnTo>
                    <a:pt x="692150" y="343154"/>
                  </a:lnTo>
                  <a:lnTo>
                    <a:pt x="676148" y="289687"/>
                  </a:lnTo>
                  <a:lnTo>
                    <a:pt x="656336" y="255651"/>
                  </a:lnTo>
                  <a:lnTo>
                    <a:pt x="630174" y="223266"/>
                  </a:lnTo>
                  <a:lnTo>
                    <a:pt x="598043" y="192024"/>
                  </a:lnTo>
                  <a:lnTo>
                    <a:pt x="560832" y="162687"/>
                  </a:lnTo>
                  <a:lnTo>
                    <a:pt x="518668" y="135001"/>
                  </a:lnTo>
                  <a:lnTo>
                    <a:pt x="472059" y="109220"/>
                  </a:lnTo>
                  <a:lnTo>
                    <a:pt x="421767" y="85725"/>
                  </a:lnTo>
                  <a:lnTo>
                    <a:pt x="367919" y="64516"/>
                  </a:lnTo>
                  <a:lnTo>
                    <a:pt x="311150" y="45720"/>
                  </a:lnTo>
                  <a:lnTo>
                    <a:pt x="251968" y="29972"/>
                  </a:lnTo>
                  <a:lnTo>
                    <a:pt x="190754" y="17145"/>
                  </a:lnTo>
                  <a:lnTo>
                    <a:pt x="128016" y="7874"/>
                  </a:lnTo>
                  <a:lnTo>
                    <a:pt x="64262" y="2032"/>
                  </a:lnTo>
                  <a:lnTo>
                    <a:pt x="508" y="0"/>
                  </a:lnTo>
                  <a:lnTo>
                    <a:pt x="0" y="38100"/>
                  </a:lnTo>
                  <a:lnTo>
                    <a:pt x="31623" y="38608"/>
                  </a:lnTo>
                  <a:lnTo>
                    <a:pt x="62484" y="40132"/>
                  </a:lnTo>
                  <a:lnTo>
                    <a:pt x="123952" y="45720"/>
                  </a:lnTo>
                  <a:lnTo>
                    <a:pt x="184531" y="54864"/>
                  </a:lnTo>
                  <a:lnTo>
                    <a:pt x="243713" y="67183"/>
                  </a:lnTo>
                  <a:lnTo>
                    <a:pt x="300863" y="82423"/>
                  </a:lnTo>
                  <a:lnTo>
                    <a:pt x="355473" y="100457"/>
                  </a:lnTo>
                  <a:lnTo>
                    <a:pt x="407162" y="120904"/>
                  </a:lnTo>
                  <a:lnTo>
                    <a:pt x="455422" y="143510"/>
                  </a:lnTo>
                  <a:lnTo>
                    <a:pt x="499491" y="168021"/>
                  </a:lnTo>
                  <a:lnTo>
                    <a:pt x="539242" y="194183"/>
                  </a:lnTo>
                  <a:lnTo>
                    <a:pt x="573786" y="221488"/>
                  </a:lnTo>
                  <a:lnTo>
                    <a:pt x="602869" y="249809"/>
                  </a:lnTo>
                  <a:lnTo>
                    <a:pt x="634873" y="292862"/>
                  </a:lnTo>
                  <a:lnTo>
                    <a:pt x="652272" y="335915"/>
                  </a:lnTo>
                  <a:lnTo>
                    <a:pt x="656336" y="379857"/>
                  </a:lnTo>
                  <a:lnTo>
                    <a:pt x="659638" y="398272"/>
                  </a:lnTo>
                  <a:lnTo>
                    <a:pt x="680974" y="451358"/>
                  </a:lnTo>
                  <a:lnTo>
                    <a:pt x="704088" y="484886"/>
                  </a:lnTo>
                  <a:lnTo>
                    <a:pt x="733298" y="517017"/>
                  </a:lnTo>
                  <a:lnTo>
                    <a:pt x="768096" y="547497"/>
                  </a:lnTo>
                  <a:lnTo>
                    <a:pt x="807974" y="576199"/>
                  </a:lnTo>
                  <a:lnTo>
                    <a:pt x="852424" y="602996"/>
                  </a:lnTo>
                  <a:lnTo>
                    <a:pt x="900811" y="627761"/>
                  </a:lnTo>
                  <a:lnTo>
                    <a:pt x="953008" y="650240"/>
                  </a:lnTo>
                  <a:lnTo>
                    <a:pt x="1008380" y="670306"/>
                  </a:lnTo>
                  <a:lnTo>
                    <a:pt x="1066419" y="687578"/>
                  </a:lnTo>
                  <a:lnTo>
                    <a:pt x="1126744" y="701929"/>
                  </a:lnTo>
                  <a:lnTo>
                    <a:pt x="1188593" y="713105"/>
                  </a:lnTo>
                  <a:lnTo>
                    <a:pt x="1233309" y="718350"/>
                  </a:lnTo>
                  <a:lnTo>
                    <a:pt x="1252067" y="718350"/>
                  </a:lnTo>
                  <a:lnTo>
                    <a:pt x="1320165" y="718350"/>
                  </a:lnTo>
                  <a:lnTo>
                    <a:pt x="1348486" y="706120"/>
                  </a:lnTo>
                  <a:close/>
                </a:path>
                <a:path w="3801110" h="2809875">
                  <a:moveTo>
                    <a:pt x="1349502" y="826770"/>
                  </a:moveTo>
                  <a:lnTo>
                    <a:pt x="1324394" y="817118"/>
                  </a:lnTo>
                  <a:lnTo>
                    <a:pt x="1230249" y="780923"/>
                  </a:lnTo>
                  <a:lnTo>
                    <a:pt x="1233957" y="819619"/>
                  </a:lnTo>
                  <a:lnTo>
                    <a:pt x="1182497" y="830072"/>
                  </a:lnTo>
                  <a:lnTo>
                    <a:pt x="1117981" y="850519"/>
                  </a:lnTo>
                  <a:lnTo>
                    <a:pt x="1055370" y="876681"/>
                  </a:lnTo>
                  <a:lnTo>
                    <a:pt x="995172" y="908304"/>
                  </a:lnTo>
                  <a:lnTo>
                    <a:pt x="937895" y="944753"/>
                  </a:lnTo>
                  <a:lnTo>
                    <a:pt x="883920" y="985520"/>
                  </a:lnTo>
                  <a:lnTo>
                    <a:pt x="833882" y="1030478"/>
                  </a:lnTo>
                  <a:lnTo>
                    <a:pt x="788289" y="1078865"/>
                  </a:lnTo>
                  <a:lnTo>
                    <a:pt x="747522" y="1130427"/>
                  </a:lnTo>
                  <a:lnTo>
                    <a:pt x="712089" y="1184656"/>
                  </a:lnTo>
                  <a:lnTo>
                    <a:pt x="682752" y="1241171"/>
                  </a:lnTo>
                  <a:lnTo>
                    <a:pt x="659892" y="1299591"/>
                  </a:lnTo>
                  <a:lnTo>
                    <a:pt x="644144" y="1359281"/>
                  </a:lnTo>
                  <a:lnTo>
                    <a:pt x="636016" y="1419987"/>
                  </a:lnTo>
                  <a:lnTo>
                    <a:pt x="635000" y="1449070"/>
                  </a:lnTo>
                  <a:lnTo>
                    <a:pt x="673100" y="1450467"/>
                  </a:lnTo>
                  <a:lnTo>
                    <a:pt x="674116" y="1421384"/>
                  </a:lnTo>
                  <a:lnTo>
                    <a:pt x="677037" y="1393444"/>
                  </a:lnTo>
                  <a:lnTo>
                    <a:pt x="688213" y="1337945"/>
                  </a:lnTo>
                  <a:lnTo>
                    <a:pt x="706374" y="1283081"/>
                  </a:lnTo>
                  <a:lnTo>
                    <a:pt x="731012" y="1229360"/>
                  </a:lnTo>
                  <a:lnTo>
                    <a:pt x="761492" y="1177290"/>
                  </a:lnTo>
                  <a:lnTo>
                    <a:pt x="797687" y="1127252"/>
                  </a:lnTo>
                  <a:lnTo>
                    <a:pt x="838708" y="1079881"/>
                  </a:lnTo>
                  <a:lnTo>
                    <a:pt x="884428" y="1035431"/>
                  </a:lnTo>
                  <a:lnTo>
                    <a:pt x="934085" y="994549"/>
                  </a:lnTo>
                  <a:lnTo>
                    <a:pt x="987171" y="957580"/>
                  </a:lnTo>
                  <a:lnTo>
                    <a:pt x="1043305" y="925195"/>
                  </a:lnTo>
                  <a:lnTo>
                    <a:pt x="1101852" y="897763"/>
                  </a:lnTo>
                  <a:lnTo>
                    <a:pt x="1162304" y="875538"/>
                  </a:lnTo>
                  <a:lnTo>
                    <a:pt x="1224153" y="859282"/>
                  </a:lnTo>
                  <a:lnTo>
                    <a:pt x="1237589" y="857491"/>
                  </a:lnTo>
                  <a:lnTo>
                    <a:pt x="1241171" y="894715"/>
                  </a:lnTo>
                  <a:lnTo>
                    <a:pt x="1349502" y="826770"/>
                  </a:lnTo>
                  <a:close/>
                </a:path>
                <a:path w="3801110" h="2809875">
                  <a:moveTo>
                    <a:pt x="1407160" y="2741295"/>
                  </a:moveTo>
                  <a:lnTo>
                    <a:pt x="1337564" y="2737612"/>
                  </a:lnTo>
                  <a:lnTo>
                    <a:pt x="1269492" y="2727198"/>
                  </a:lnTo>
                  <a:lnTo>
                    <a:pt x="1202563" y="2710307"/>
                  </a:lnTo>
                  <a:lnTo>
                    <a:pt x="1137031" y="2687320"/>
                  </a:lnTo>
                  <a:lnTo>
                    <a:pt x="1073531" y="2658999"/>
                  </a:lnTo>
                  <a:lnTo>
                    <a:pt x="1012698" y="2625471"/>
                  </a:lnTo>
                  <a:lnTo>
                    <a:pt x="955167" y="2587371"/>
                  </a:lnTo>
                  <a:lnTo>
                    <a:pt x="901319" y="2545207"/>
                  </a:lnTo>
                  <a:lnTo>
                    <a:pt x="851789" y="2499360"/>
                  </a:lnTo>
                  <a:lnTo>
                    <a:pt x="807339" y="2450338"/>
                  </a:lnTo>
                  <a:lnTo>
                    <a:pt x="768223" y="2398776"/>
                  </a:lnTo>
                  <a:lnTo>
                    <a:pt x="735203" y="2345055"/>
                  </a:lnTo>
                  <a:lnTo>
                    <a:pt x="708533" y="2289556"/>
                  </a:lnTo>
                  <a:lnTo>
                    <a:pt x="689927" y="2235708"/>
                  </a:lnTo>
                  <a:lnTo>
                    <a:pt x="689305" y="2233041"/>
                  </a:lnTo>
                  <a:lnTo>
                    <a:pt x="688784" y="2229789"/>
                  </a:lnTo>
                  <a:lnTo>
                    <a:pt x="725932" y="2224786"/>
                  </a:lnTo>
                  <a:lnTo>
                    <a:pt x="716165" y="2210435"/>
                  </a:lnTo>
                  <a:lnTo>
                    <a:pt x="654050" y="2119122"/>
                  </a:lnTo>
                  <a:lnTo>
                    <a:pt x="612775" y="2240026"/>
                  </a:lnTo>
                  <a:lnTo>
                    <a:pt x="650989" y="2234882"/>
                  </a:lnTo>
                  <a:lnTo>
                    <a:pt x="652145" y="2241804"/>
                  </a:lnTo>
                  <a:lnTo>
                    <a:pt x="652399" y="2243582"/>
                  </a:lnTo>
                  <a:lnTo>
                    <a:pt x="652780" y="2244471"/>
                  </a:lnTo>
                  <a:lnTo>
                    <a:pt x="662305" y="2274951"/>
                  </a:lnTo>
                  <a:lnTo>
                    <a:pt x="687197" y="2334895"/>
                  </a:lnTo>
                  <a:lnTo>
                    <a:pt x="718947" y="2392934"/>
                  </a:lnTo>
                  <a:lnTo>
                    <a:pt x="757174" y="2448560"/>
                  </a:lnTo>
                  <a:lnTo>
                    <a:pt x="801243" y="2501519"/>
                  </a:lnTo>
                  <a:lnTo>
                    <a:pt x="850646" y="2551303"/>
                  </a:lnTo>
                  <a:lnTo>
                    <a:pt x="904748" y="2597277"/>
                  </a:lnTo>
                  <a:lnTo>
                    <a:pt x="963041" y="2639187"/>
                  </a:lnTo>
                  <a:lnTo>
                    <a:pt x="1025017" y="2676652"/>
                  </a:lnTo>
                  <a:lnTo>
                    <a:pt x="1090041" y="2708910"/>
                  </a:lnTo>
                  <a:lnTo>
                    <a:pt x="1157732" y="2735834"/>
                  </a:lnTo>
                  <a:lnTo>
                    <a:pt x="1227455" y="2756662"/>
                  </a:lnTo>
                  <a:lnTo>
                    <a:pt x="1298702" y="2771013"/>
                  </a:lnTo>
                  <a:lnTo>
                    <a:pt x="1370838" y="2778379"/>
                  </a:lnTo>
                  <a:lnTo>
                    <a:pt x="1406144" y="2779395"/>
                  </a:lnTo>
                  <a:lnTo>
                    <a:pt x="1407160" y="2741295"/>
                  </a:lnTo>
                  <a:close/>
                </a:path>
                <a:path w="3801110" h="2809875">
                  <a:moveTo>
                    <a:pt x="3782314" y="2101215"/>
                  </a:moveTo>
                  <a:lnTo>
                    <a:pt x="3744214" y="2100453"/>
                  </a:lnTo>
                  <a:lnTo>
                    <a:pt x="3743960" y="2115947"/>
                  </a:lnTo>
                  <a:lnTo>
                    <a:pt x="3743071" y="2130679"/>
                  </a:lnTo>
                  <a:lnTo>
                    <a:pt x="3736975" y="2174621"/>
                  </a:lnTo>
                  <a:lnTo>
                    <a:pt x="3725799" y="2218944"/>
                  </a:lnTo>
                  <a:lnTo>
                    <a:pt x="3703574" y="2276983"/>
                  </a:lnTo>
                  <a:lnTo>
                    <a:pt x="3673475" y="2333752"/>
                  </a:lnTo>
                  <a:lnTo>
                    <a:pt x="3636010" y="2388997"/>
                  </a:lnTo>
                  <a:lnTo>
                    <a:pt x="3591687" y="2442083"/>
                  </a:lnTo>
                  <a:lnTo>
                    <a:pt x="3541141" y="2492502"/>
                  </a:lnTo>
                  <a:lnTo>
                    <a:pt x="3485007" y="2539746"/>
                  </a:lnTo>
                  <a:lnTo>
                    <a:pt x="3423920" y="2583180"/>
                  </a:lnTo>
                  <a:lnTo>
                    <a:pt x="3358388" y="2622423"/>
                  </a:lnTo>
                  <a:lnTo>
                    <a:pt x="3324352" y="2640203"/>
                  </a:lnTo>
                  <a:lnTo>
                    <a:pt x="3289300" y="2656840"/>
                  </a:lnTo>
                  <a:lnTo>
                    <a:pt x="3253486" y="2672207"/>
                  </a:lnTo>
                  <a:lnTo>
                    <a:pt x="3217037" y="2686177"/>
                  </a:lnTo>
                  <a:lnTo>
                    <a:pt x="3180080" y="2698623"/>
                  </a:lnTo>
                  <a:lnTo>
                    <a:pt x="3142488" y="2709672"/>
                  </a:lnTo>
                  <a:lnTo>
                    <a:pt x="3104388" y="2719197"/>
                  </a:lnTo>
                  <a:lnTo>
                    <a:pt x="3066034" y="2727071"/>
                  </a:lnTo>
                  <a:lnTo>
                    <a:pt x="3027426" y="2733294"/>
                  </a:lnTo>
                  <a:lnTo>
                    <a:pt x="3023590" y="2733598"/>
                  </a:lnTo>
                  <a:lnTo>
                    <a:pt x="3021076" y="2695829"/>
                  </a:lnTo>
                  <a:lnTo>
                    <a:pt x="2910840" y="2760472"/>
                  </a:lnTo>
                  <a:lnTo>
                    <a:pt x="3028696" y="2809875"/>
                  </a:lnTo>
                  <a:lnTo>
                    <a:pt x="3026232" y="2773045"/>
                  </a:lnTo>
                  <a:lnTo>
                    <a:pt x="3026130" y="2771597"/>
                  </a:lnTo>
                  <a:lnTo>
                    <a:pt x="3033522" y="2771013"/>
                  </a:lnTo>
                  <a:lnTo>
                    <a:pt x="3073781" y="2764409"/>
                  </a:lnTo>
                  <a:lnTo>
                    <a:pt x="3113659" y="2756154"/>
                  </a:lnTo>
                  <a:lnTo>
                    <a:pt x="3153283" y="2746248"/>
                  </a:lnTo>
                  <a:lnTo>
                    <a:pt x="3192272" y="2734818"/>
                  </a:lnTo>
                  <a:lnTo>
                    <a:pt x="3230753" y="2721737"/>
                  </a:lnTo>
                  <a:lnTo>
                    <a:pt x="3268599" y="2707132"/>
                  </a:lnTo>
                  <a:lnTo>
                    <a:pt x="3305683" y="2691257"/>
                  </a:lnTo>
                  <a:lnTo>
                    <a:pt x="3342005" y="2673985"/>
                  </a:lnTo>
                  <a:lnTo>
                    <a:pt x="3377438" y="2655443"/>
                  </a:lnTo>
                  <a:lnTo>
                    <a:pt x="3411982" y="2635631"/>
                  </a:lnTo>
                  <a:lnTo>
                    <a:pt x="3445383" y="2614676"/>
                  </a:lnTo>
                  <a:lnTo>
                    <a:pt x="3477768" y="2592451"/>
                  </a:lnTo>
                  <a:lnTo>
                    <a:pt x="3509010" y="2569337"/>
                  </a:lnTo>
                  <a:lnTo>
                    <a:pt x="3538855" y="2545080"/>
                  </a:lnTo>
                  <a:lnTo>
                    <a:pt x="3594608" y="2494026"/>
                  </a:lnTo>
                  <a:lnTo>
                    <a:pt x="3644519" y="2439543"/>
                  </a:lnTo>
                  <a:lnTo>
                    <a:pt x="3687699" y="2382139"/>
                  </a:lnTo>
                  <a:lnTo>
                    <a:pt x="3723767" y="2322322"/>
                  </a:lnTo>
                  <a:lnTo>
                    <a:pt x="3751707" y="2260473"/>
                  </a:lnTo>
                  <a:lnTo>
                    <a:pt x="3771138" y="2197227"/>
                  </a:lnTo>
                  <a:lnTo>
                    <a:pt x="3779520" y="2149094"/>
                  </a:lnTo>
                  <a:lnTo>
                    <a:pt x="3782060" y="2116582"/>
                  </a:lnTo>
                  <a:lnTo>
                    <a:pt x="3782314" y="2101215"/>
                  </a:lnTo>
                  <a:close/>
                </a:path>
                <a:path w="3801110" h="2809875">
                  <a:moveTo>
                    <a:pt x="3801110" y="1308989"/>
                  </a:moveTo>
                  <a:lnTo>
                    <a:pt x="3763530" y="1315339"/>
                  </a:lnTo>
                  <a:lnTo>
                    <a:pt x="3763010" y="1312926"/>
                  </a:lnTo>
                  <a:lnTo>
                    <a:pt x="3762502" y="1311783"/>
                  </a:lnTo>
                  <a:lnTo>
                    <a:pt x="3738753" y="1254252"/>
                  </a:lnTo>
                  <a:lnTo>
                    <a:pt x="3706622" y="1198499"/>
                  </a:lnTo>
                  <a:lnTo>
                    <a:pt x="3667125" y="1144651"/>
                  </a:lnTo>
                  <a:lnTo>
                    <a:pt x="3620770" y="1093470"/>
                  </a:lnTo>
                  <a:lnTo>
                    <a:pt x="3568065" y="1045083"/>
                  </a:lnTo>
                  <a:lnTo>
                    <a:pt x="3509899" y="1000010"/>
                  </a:lnTo>
                  <a:lnTo>
                    <a:pt x="3446907" y="958469"/>
                  </a:lnTo>
                  <a:lnTo>
                    <a:pt x="3413633" y="939292"/>
                  </a:lnTo>
                  <a:lnTo>
                    <a:pt x="3379343" y="921131"/>
                  </a:lnTo>
                  <a:lnTo>
                    <a:pt x="3344164" y="904240"/>
                  </a:lnTo>
                  <a:lnTo>
                    <a:pt x="3308223" y="888365"/>
                  </a:lnTo>
                  <a:lnTo>
                    <a:pt x="3271266" y="873760"/>
                  </a:lnTo>
                  <a:lnTo>
                    <a:pt x="3233801" y="860552"/>
                  </a:lnTo>
                  <a:lnTo>
                    <a:pt x="3195574" y="848614"/>
                  </a:lnTo>
                  <a:lnTo>
                    <a:pt x="3156712" y="838073"/>
                  </a:lnTo>
                  <a:lnTo>
                    <a:pt x="3117469" y="829056"/>
                  </a:lnTo>
                  <a:lnTo>
                    <a:pt x="3077972" y="821563"/>
                  </a:lnTo>
                  <a:lnTo>
                    <a:pt x="3037967" y="815594"/>
                  </a:lnTo>
                  <a:lnTo>
                    <a:pt x="2997708" y="811149"/>
                  </a:lnTo>
                  <a:lnTo>
                    <a:pt x="2957195" y="808609"/>
                  </a:lnTo>
                  <a:lnTo>
                    <a:pt x="2917571" y="807720"/>
                  </a:lnTo>
                  <a:lnTo>
                    <a:pt x="2916809" y="845820"/>
                  </a:lnTo>
                  <a:lnTo>
                    <a:pt x="2956433" y="846709"/>
                  </a:lnTo>
                  <a:lnTo>
                    <a:pt x="2995168" y="849249"/>
                  </a:lnTo>
                  <a:lnTo>
                    <a:pt x="3033776" y="853440"/>
                  </a:lnTo>
                  <a:lnTo>
                    <a:pt x="3072257" y="859282"/>
                  </a:lnTo>
                  <a:lnTo>
                    <a:pt x="3110484" y="866394"/>
                  </a:lnTo>
                  <a:lnTo>
                    <a:pt x="3148203" y="875284"/>
                  </a:lnTo>
                  <a:lnTo>
                    <a:pt x="3185541" y="885317"/>
                  </a:lnTo>
                  <a:lnTo>
                    <a:pt x="3222371" y="896874"/>
                  </a:lnTo>
                  <a:lnTo>
                    <a:pt x="3258566" y="909701"/>
                  </a:lnTo>
                  <a:lnTo>
                    <a:pt x="3294126" y="923798"/>
                  </a:lnTo>
                  <a:lnTo>
                    <a:pt x="3362833" y="955421"/>
                  </a:lnTo>
                  <a:lnTo>
                    <a:pt x="3427857" y="991489"/>
                  </a:lnTo>
                  <a:lnTo>
                    <a:pt x="3488436" y="1031367"/>
                  </a:lnTo>
                  <a:lnTo>
                    <a:pt x="3544189" y="1074674"/>
                  </a:lnTo>
                  <a:lnTo>
                    <a:pt x="3594354" y="1120902"/>
                  </a:lnTo>
                  <a:lnTo>
                    <a:pt x="3638296" y="1169543"/>
                  </a:lnTo>
                  <a:lnTo>
                    <a:pt x="3675380" y="1220089"/>
                  </a:lnTo>
                  <a:lnTo>
                    <a:pt x="3705098" y="1272159"/>
                  </a:lnTo>
                  <a:lnTo>
                    <a:pt x="3725659" y="1321739"/>
                  </a:lnTo>
                  <a:lnTo>
                    <a:pt x="3688334" y="1328039"/>
                  </a:lnTo>
                  <a:lnTo>
                    <a:pt x="3763772" y="1431163"/>
                  </a:lnTo>
                  <a:lnTo>
                    <a:pt x="3791483" y="1340485"/>
                  </a:lnTo>
                  <a:lnTo>
                    <a:pt x="3801110" y="1308989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" y="1185671"/>
              <a:ext cx="1565148" cy="11018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641335"/>
              <a:ext cx="1312164" cy="6157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0" y="492125"/>
                  </a:moveTo>
                  <a:lnTo>
                    <a:pt x="7665" y="454167"/>
                  </a:lnTo>
                  <a:lnTo>
                    <a:pt x="28570" y="423163"/>
                  </a:lnTo>
                  <a:lnTo>
                    <a:pt x="59573" y="402256"/>
                  </a:lnTo>
                  <a:lnTo>
                    <a:pt x="97536" y="394588"/>
                  </a:lnTo>
                  <a:lnTo>
                    <a:pt x="841883" y="394588"/>
                  </a:lnTo>
                  <a:lnTo>
                    <a:pt x="809536" y="0"/>
                  </a:lnTo>
                  <a:lnTo>
                    <a:pt x="1202690" y="394588"/>
                  </a:lnTo>
                  <a:lnTo>
                    <a:pt x="1345692" y="394588"/>
                  </a:lnTo>
                  <a:lnTo>
                    <a:pt x="1383649" y="402256"/>
                  </a:lnTo>
                  <a:lnTo>
                    <a:pt x="1414653" y="423163"/>
                  </a:lnTo>
                  <a:lnTo>
                    <a:pt x="1435560" y="454167"/>
                  </a:lnTo>
                  <a:lnTo>
                    <a:pt x="1443228" y="492125"/>
                  </a:lnTo>
                  <a:lnTo>
                    <a:pt x="1443228" y="638428"/>
                  </a:lnTo>
                  <a:lnTo>
                    <a:pt x="1443228" y="882269"/>
                  </a:lnTo>
                  <a:lnTo>
                    <a:pt x="1435560" y="920226"/>
                  </a:lnTo>
                  <a:lnTo>
                    <a:pt x="1414653" y="951230"/>
                  </a:lnTo>
                  <a:lnTo>
                    <a:pt x="1383649" y="972137"/>
                  </a:lnTo>
                  <a:lnTo>
                    <a:pt x="1345692" y="979805"/>
                  </a:lnTo>
                  <a:lnTo>
                    <a:pt x="1202690" y="979805"/>
                  </a:lnTo>
                  <a:lnTo>
                    <a:pt x="841883" y="979805"/>
                  </a:lnTo>
                  <a:lnTo>
                    <a:pt x="97536" y="979805"/>
                  </a:lnTo>
                  <a:lnTo>
                    <a:pt x="59573" y="972137"/>
                  </a:lnTo>
                  <a:lnTo>
                    <a:pt x="28570" y="951230"/>
                  </a:lnTo>
                  <a:lnTo>
                    <a:pt x="7665" y="920226"/>
                  </a:lnTo>
                  <a:lnTo>
                    <a:pt x="0" y="882269"/>
                  </a:lnTo>
                  <a:lnTo>
                    <a:pt x="0" y="638428"/>
                  </a:lnTo>
                  <a:lnTo>
                    <a:pt x="0" y="492125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1349" y="2226693"/>
            <a:ext cx="111157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2898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Методология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Ответственные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Шкал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29439" y="1149460"/>
            <a:ext cx="2408741" cy="1009115"/>
            <a:chOff x="4695444" y="608088"/>
            <a:chExt cx="2390140" cy="100330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444" y="608088"/>
              <a:ext cx="2389631" cy="10027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696455"/>
              <a:ext cx="1874519" cy="75286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260858" y="129539"/>
                  </a:moveTo>
                  <a:lnTo>
                    <a:pt x="271043" y="79134"/>
                  </a:lnTo>
                  <a:lnTo>
                    <a:pt x="298815" y="37957"/>
                  </a:lnTo>
                  <a:lnTo>
                    <a:pt x="339992" y="10185"/>
                  </a:lnTo>
                  <a:lnTo>
                    <a:pt x="390398" y="0"/>
                  </a:lnTo>
                  <a:lnTo>
                    <a:pt x="595376" y="0"/>
                  </a:lnTo>
                  <a:lnTo>
                    <a:pt x="1097153" y="0"/>
                  </a:lnTo>
                  <a:lnTo>
                    <a:pt x="2138426" y="0"/>
                  </a:lnTo>
                  <a:lnTo>
                    <a:pt x="2188831" y="10185"/>
                  </a:lnTo>
                  <a:lnTo>
                    <a:pt x="2230008" y="37957"/>
                  </a:lnTo>
                  <a:lnTo>
                    <a:pt x="2257780" y="79134"/>
                  </a:lnTo>
                  <a:lnTo>
                    <a:pt x="2267966" y="129539"/>
                  </a:lnTo>
                  <a:lnTo>
                    <a:pt x="2267966" y="453389"/>
                  </a:lnTo>
                  <a:lnTo>
                    <a:pt x="2267966" y="647700"/>
                  </a:lnTo>
                  <a:lnTo>
                    <a:pt x="2257780" y="698105"/>
                  </a:lnTo>
                  <a:lnTo>
                    <a:pt x="2230008" y="739282"/>
                  </a:lnTo>
                  <a:lnTo>
                    <a:pt x="2188831" y="767054"/>
                  </a:lnTo>
                  <a:lnTo>
                    <a:pt x="2138426" y="777239"/>
                  </a:lnTo>
                  <a:lnTo>
                    <a:pt x="1097153" y="777239"/>
                  </a:lnTo>
                  <a:lnTo>
                    <a:pt x="0" y="881126"/>
                  </a:lnTo>
                  <a:lnTo>
                    <a:pt x="595376" y="777239"/>
                  </a:lnTo>
                  <a:lnTo>
                    <a:pt x="390398" y="777239"/>
                  </a:lnTo>
                  <a:lnTo>
                    <a:pt x="339992" y="767054"/>
                  </a:lnTo>
                  <a:lnTo>
                    <a:pt x="298815" y="739282"/>
                  </a:lnTo>
                  <a:lnTo>
                    <a:pt x="271043" y="698105"/>
                  </a:lnTo>
                  <a:lnTo>
                    <a:pt x="260858" y="647700"/>
                  </a:lnTo>
                  <a:lnTo>
                    <a:pt x="260858" y="453389"/>
                  </a:lnTo>
                  <a:lnTo>
                    <a:pt x="260858" y="129539"/>
                  </a:lnTo>
                  <a:close/>
                </a:path>
              </a:pathLst>
            </a:custGeom>
            <a:ln w="19811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551385" y="1280755"/>
            <a:ext cx="16772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3533">
              <a:spcBef>
                <a:spcPts val="100"/>
              </a:spcBef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Реестр</a:t>
            </a:r>
            <a:r>
              <a:rPr sz="9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рисков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Категории,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иерархия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Опросные</a:t>
            </a:r>
            <a:r>
              <a:rPr sz="9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листы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Шабл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оны,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иповые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списки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508074" y="3507860"/>
            <a:ext cx="2163003" cy="1137490"/>
            <a:chOff x="5974079" y="2967227"/>
            <a:chExt cx="2146300" cy="1130935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2967227"/>
              <a:ext cx="2129028" cy="11308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79" y="3355847"/>
              <a:ext cx="1737360" cy="61570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0" y="361188"/>
                  </a:moveTo>
                  <a:lnTo>
                    <a:pt x="10185" y="310782"/>
                  </a:lnTo>
                  <a:lnTo>
                    <a:pt x="37957" y="269605"/>
                  </a:lnTo>
                  <a:lnTo>
                    <a:pt x="79134" y="241833"/>
                  </a:lnTo>
                  <a:lnTo>
                    <a:pt x="129539" y="231647"/>
                  </a:lnTo>
                  <a:lnTo>
                    <a:pt x="334517" y="231647"/>
                  </a:lnTo>
                  <a:lnTo>
                    <a:pt x="9905" y="0"/>
                  </a:lnTo>
                  <a:lnTo>
                    <a:pt x="836294" y="231647"/>
                  </a:lnTo>
                  <a:lnTo>
                    <a:pt x="1877567" y="231647"/>
                  </a:lnTo>
                  <a:lnTo>
                    <a:pt x="1927973" y="241833"/>
                  </a:lnTo>
                  <a:lnTo>
                    <a:pt x="1969150" y="269605"/>
                  </a:lnTo>
                  <a:lnTo>
                    <a:pt x="1996922" y="310782"/>
                  </a:lnTo>
                  <a:lnTo>
                    <a:pt x="2007108" y="361188"/>
                  </a:lnTo>
                  <a:lnTo>
                    <a:pt x="2007108" y="555497"/>
                  </a:lnTo>
                  <a:lnTo>
                    <a:pt x="2007108" y="879347"/>
                  </a:lnTo>
                  <a:lnTo>
                    <a:pt x="1996922" y="929769"/>
                  </a:lnTo>
                  <a:lnTo>
                    <a:pt x="1969150" y="970945"/>
                  </a:lnTo>
                  <a:lnTo>
                    <a:pt x="1927973" y="998707"/>
                  </a:lnTo>
                  <a:lnTo>
                    <a:pt x="1877567" y="1008888"/>
                  </a:lnTo>
                  <a:lnTo>
                    <a:pt x="836294" y="1008888"/>
                  </a:lnTo>
                  <a:lnTo>
                    <a:pt x="334517" y="1008888"/>
                  </a:lnTo>
                  <a:lnTo>
                    <a:pt x="129539" y="1008888"/>
                  </a:lnTo>
                  <a:lnTo>
                    <a:pt x="79134" y="998707"/>
                  </a:lnTo>
                  <a:lnTo>
                    <a:pt x="37957" y="970945"/>
                  </a:lnTo>
                  <a:lnTo>
                    <a:pt x="10185" y="929769"/>
                  </a:lnTo>
                  <a:lnTo>
                    <a:pt x="0" y="879347"/>
                  </a:lnTo>
                  <a:lnTo>
                    <a:pt x="0" y="555497"/>
                  </a:lnTo>
                  <a:lnTo>
                    <a:pt x="0" y="361188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86559" y="3941826"/>
            <a:ext cx="153970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2898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Кач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Ко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ич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Ранж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ован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иск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16034" y="4277746"/>
            <a:ext cx="2195000" cy="1354002"/>
            <a:chOff x="1082039" y="3738361"/>
            <a:chExt cx="2178050" cy="1346200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7" y="3738361"/>
              <a:ext cx="2159508" cy="1333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039" y="4192522"/>
              <a:ext cx="1107960" cy="89154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0" y="563499"/>
                  </a:moveTo>
                  <a:lnTo>
                    <a:pt x="10180" y="513077"/>
                  </a:lnTo>
                  <a:lnTo>
                    <a:pt x="37942" y="471901"/>
                  </a:lnTo>
                  <a:lnTo>
                    <a:pt x="79118" y="444139"/>
                  </a:lnTo>
                  <a:lnTo>
                    <a:pt x="129540" y="433959"/>
                  </a:lnTo>
                  <a:lnTo>
                    <a:pt x="712978" y="433959"/>
                  </a:lnTo>
                  <a:lnTo>
                    <a:pt x="1018540" y="433959"/>
                  </a:lnTo>
                  <a:lnTo>
                    <a:pt x="1092708" y="433959"/>
                  </a:lnTo>
                  <a:lnTo>
                    <a:pt x="1143113" y="444139"/>
                  </a:lnTo>
                  <a:lnTo>
                    <a:pt x="1184290" y="471901"/>
                  </a:lnTo>
                  <a:lnTo>
                    <a:pt x="1212062" y="513077"/>
                  </a:lnTo>
                  <a:lnTo>
                    <a:pt x="1222248" y="563499"/>
                  </a:lnTo>
                  <a:lnTo>
                    <a:pt x="2038477" y="0"/>
                  </a:lnTo>
                  <a:lnTo>
                    <a:pt x="1222248" y="757809"/>
                  </a:lnTo>
                  <a:lnTo>
                    <a:pt x="1222248" y="1081659"/>
                  </a:lnTo>
                  <a:lnTo>
                    <a:pt x="1212062" y="1132080"/>
                  </a:lnTo>
                  <a:lnTo>
                    <a:pt x="1184290" y="1173256"/>
                  </a:lnTo>
                  <a:lnTo>
                    <a:pt x="1143113" y="1201018"/>
                  </a:lnTo>
                  <a:lnTo>
                    <a:pt x="1092708" y="1211199"/>
                  </a:lnTo>
                  <a:lnTo>
                    <a:pt x="1018540" y="1211199"/>
                  </a:lnTo>
                  <a:lnTo>
                    <a:pt x="712978" y="1211199"/>
                  </a:lnTo>
                  <a:lnTo>
                    <a:pt x="129540" y="1211199"/>
                  </a:lnTo>
                  <a:lnTo>
                    <a:pt x="79118" y="1201018"/>
                  </a:lnTo>
                  <a:lnTo>
                    <a:pt x="37942" y="1173256"/>
                  </a:lnTo>
                  <a:lnTo>
                    <a:pt x="10180" y="1132080"/>
                  </a:lnTo>
                  <a:lnTo>
                    <a:pt x="0" y="1081659"/>
                  </a:lnTo>
                  <a:lnTo>
                    <a:pt x="0" y="757809"/>
                  </a:lnTo>
                  <a:lnTo>
                    <a:pt x="0" y="563499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694470" y="4777177"/>
            <a:ext cx="90615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3533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Уклонение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Передача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Снижение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Принятие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Эскалация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93475" y="4484819"/>
            <a:ext cx="2294831" cy="1124078"/>
            <a:chOff x="3459479" y="3944110"/>
            <a:chExt cx="2277110" cy="111760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7767" y="3944110"/>
              <a:ext cx="2258567" cy="11171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9" y="4319016"/>
              <a:ext cx="2177796" cy="61570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0" y="347192"/>
                  </a:moveTo>
                  <a:lnTo>
                    <a:pt x="10185" y="296771"/>
                  </a:lnTo>
                  <a:lnTo>
                    <a:pt x="37957" y="255595"/>
                  </a:lnTo>
                  <a:lnTo>
                    <a:pt x="79134" y="227833"/>
                  </a:lnTo>
                  <a:lnTo>
                    <a:pt x="129539" y="217652"/>
                  </a:lnTo>
                  <a:lnTo>
                    <a:pt x="356107" y="217652"/>
                  </a:lnTo>
                  <a:lnTo>
                    <a:pt x="560196" y="0"/>
                  </a:lnTo>
                  <a:lnTo>
                    <a:pt x="890269" y="217652"/>
                  </a:lnTo>
                  <a:lnTo>
                    <a:pt x="2007107" y="217652"/>
                  </a:lnTo>
                  <a:lnTo>
                    <a:pt x="2057513" y="227833"/>
                  </a:lnTo>
                  <a:lnTo>
                    <a:pt x="2098690" y="255595"/>
                  </a:lnTo>
                  <a:lnTo>
                    <a:pt x="2126462" y="296771"/>
                  </a:lnTo>
                  <a:lnTo>
                    <a:pt x="2136647" y="347192"/>
                  </a:lnTo>
                  <a:lnTo>
                    <a:pt x="2136647" y="541502"/>
                  </a:lnTo>
                  <a:lnTo>
                    <a:pt x="2136647" y="865352"/>
                  </a:lnTo>
                  <a:lnTo>
                    <a:pt x="2126462" y="915773"/>
                  </a:lnTo>
                  <a:lnTo>
                    <a:pt x="2098690" y="956949"/>
                  </a:lnTo>
                  <a:lnTo>
                    <a:pt x="2057513" y="984712"/>
                  </a:lnTo>
                  <a:lnTo>
                    <a:pt x="2007107" y="994892"/>
                  </a:lnTo>
                  <a:lnTo>
                    <a:pt x="890269" y="994892"/>
                  </a:lnTo>
                  <a:lnTo>
                    <a:pt x="356107" y="994892"/>
                  </a:lnTo>
                  <a:lnTo>
                    <a:pt x="129539" y="994892"/>
                  </a:lnTo>
                  <a:lnTo>
                    <a:pt x="79134" y="984712"/>
                  </a:lnTo>
                  <a:lnTo>
                    <a:pt x="37957" y="956949"/>
                  </a:lnTo>
                  <a:lnTo>
                    <a:pt x="10185" y="915773"/>
                  </a:lnTo>
                  <a:lnTo>
                    <a:pt x="0" y="865352"/>
                  </a:lnTo>
                  <a:lnTo>
                    <a:pt x="0" y="541502"/>
                  </a:lnTo>
                  <a:lnTo>
                    <a:pt x="0" y="347192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072216" y="4904969"/>
            <a:ext cx="19819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2898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Ответственные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9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реагирование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Корректировки</a:t>
            </a:r>
            <a:r>
              <a:rPr sz="9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плана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Оценка</a:t>
            </a:r>
            <a:r>
              <a:rPr sz="9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стоимости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реагирования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0" name="object 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21135" y="4346269"/>
            <a:ext cx="2522864" cy="2483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303" y="239263"/>
            <a:ext cx="82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ЭТАПЫ </a:t>
            </a:r>
            <a:r>
              <a:rPr lang="ru-RU" sz="32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УПРАВЛЕНИЯ </a:t>
            </a:r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РИСКАМИ ПРОЕКТА</a:t>
            </a: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52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249" y="566071"/>
            <a:ext cx="38296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1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  </a:t>
            </a:r>
            <a:r>
              <a:rPr sz="1400" spc="-18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1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Е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  </a:t>
            </a:r>
            <a:r>
              <a:rPr sz="1400" spc="-1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</a:t>
            </a:r>
            <a:r>
              <a:rPr sz="1400" spc="-8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М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0188" y="938485"/>
            <a:ext cx="1524635" cy="689610"/>
            <a:chOff x="310641" y="537718"/>
            <a:chExt cx="1524635" cy="689610"/>
          </a:xfrm>
        </p:grpSpPr>
        <p:sp>
          <p:nvSpPr>
            <p:cNvPr id="5" name="object 5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1392681" y="0"/>
                  </a:moveTo>
                  <a:lnTo>
                    <a:pt x="111505" y="0"/>
                  </a:lnTo>
                  <a:lnTo>
                    <a:pt x="68103" y="8761"/>
                  </a:lnTo>
                  <a:lnTo>
                    <a:pt x="32659" y="32654"/>
                  </a:lnTo>
                  <a:lnTo>
                    <a:pt x="8762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2" y="600938"/>
                  </a:lnTo>
                  <a:lnTo>
                    <a:pt x="32659" y="636381"/>
                  </a:lnTo>
                  <a:lnTo>
                    <a:pt x="68103" y="660274"/>
                  </a:lnTo>
                  <a:lnTo>
                    <a:pt x="111505" y="669036"/>
                  </a:lnTo>
                  <a:lnTo>
                    <a:pt x="1392681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7" y="557530"/>
                  </a:lnTo>
                  <a:lnTo>
                    <a:pt x="1504187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1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6" name="object 6"/>
            <p:cNvSpPr/>
            <p:nvPr/>
          </p:nvSpPr>
          <p:spPr>
            <a:xfrm>
              <a:off x="320801" y="547878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90">
                  <a:moveTo>
                    <a:pt x="0" y="111506"/>
                  </a:moveTo>
                  <a:lnTo>
                    <a:pt x="8762" y="68097"/>
                  </a:lnTo>
                  <a:lnTo>
                    <a:pt x="32659" y="32654"/>
                  </a:lnTo>
                  <a:lnTo>
                    <a:pt x="68103" y="8761"/>
                  </a:lnTo>
                  <a:lnTo>
                    <a:pt x="111505" y="0"/>
                  </a:lnTo>
                  <a:lnTo>
                    <a:pt x="1392681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7" y="111506"/>
                  </a:lnTo>
                  <a:lnTo>
                    <a:pt x="1504187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1" y="669036"/>
                  </a:lnTo>
                  <a:lnTo>
                    <a:pt x="111505" y="669036"/>
                  </a:lnTo>
                  <a:lnTo>
                    <a:pt x="68103" y="660274"/>
                  </a:lnTo>
                  <a:lnTo>
                    <a:pt x="32659" y="636381"/>
                  </a:lnTo>
                  <a:lnTo>
                    <a:pt x="8762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1F5F8A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80598" y="1013238"/>
            <a:ext cx="98298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лан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ир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ван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управления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рисками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63117" y="1746205"/>
            <a:ext cx="1588770" cy="689610"/>
            <a:chOff x="3163570" y="1345438"/>
            <a:chExt cx="1588770" cy="689610"/>
          </a:xfrm>
        </p:grpSpPr>
        <p:sp>
          <p:nvSpPr>
            <p:cNvPr id="9" name="object 9"/>
            <p:cNvSpPr/>
            <p:nvPr/>
          </p:nvSpPr>
          <p:spPr>
            <a:xfrm>
              <a:off x="3173730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1456690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529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5"/>
                  </a:lnTo>
                  <a:lnTo>
                    <a:pt x="1456690" y="669035"/>
                  </a:lnTo>
                  <a:lnTo>
                    <a:pt x="1500098" y="660274"/>
                  </a:lnTo>
                  <a:lnTo>
                    <a:pt x="1535541" y="636381"/>
                  </a:lnTo>
                  <a:lnTo>
                    <a:pt x="1559434" y="600938"/>
                  </a:lnTo>
                  <a:lnTo>
                    <a:pt x="1568195" y="557529"/>
                  </a:lnTo>
                  <a:lnTo>
                    <a:pt x="1568195" y="111505"/>
                  </a:lnTo>
                  <a:lnTo>
                    <a:pt x="1559434" y="68097"/>
                  </a:lnTo>
                  <a:lnTo>
                    <a:pt x="1535541" y="32654"/>
                  </a:lnTo>
                  <a:lnTo>
                    <a:pt x="1500098" y="8761"/>
                  </a:lnTo>
                  <a:lnTo>
                    <a:pt x="145669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3730" y="1355598"/>
              <a:ext cx="1568450" cy="669290"/>
            </a:xfrm>
            <a:custGeom>
              <a:avLst/>
              <a:gdLst/>
              <a:ahLst/>
              <a:cxnLst/>
              <a:rect l="l" t="t" r="r" b="b"/>
              <a:pathLst>
                <a:path w="1568450" h="669289">
                  <a:moveTo>
                    <a:pt x="0" y="111505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456690" y="0"/>
                  </a:lnTo>
                  <a:lnTo>
                    <a:pt x="1500098" y="8761"/>
                  </a:lnTo>
                  <a:lnTo>
                    <a:pt x="1535541" y="32654"/>
                  </a:lnTo>
                  <a:lnTo>
                    <a:pt x="1559434" y="68097"/>
                  </a:lnTo>
                  <a:lnTo>
                    <a:pt x="1568195" y="111505"/>
                  </a:lnTo>
                  <a:lnTo>
                    <a:pt x="1568195" y="557529"/>
                  </a:lnTo>
                  <a:lnTo>
                    <a:pt x="1559434" y="600938"/>
                  </a:lnTo>
                  <a:lnTo>
                    <a:pt x="1535541" y="636381"/>
                  </a:lnTo>
                  <a:lnTo>
                    <a:pt x="1500098" y="660274"/>
                  </a:lnTo>
                  <a:lnTo>
                    <a:pt x="1456690" y="669035"/>
                  </a:lnTo>
                  <a:lnTo>
                    <a:pt x="111506" y="669035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29"/>
                  </a:lnTo>
                  <a:lnTo>
                    <a:pt x="0" y="111505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85620" y="1905082"/>
            <a:ext cx="114363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18" marR="5080" indent="-312419">
              <a:spcBef>
                <a:spcPts val="105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нти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ф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и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каци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я  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24276" y="2684989"/>
            <a:ext cx="1526540" cy="689610"/>
            <a:chOff x="4824729" y="2284222"/>
            <a:chExt cx="1526540" cy="689610"/>
          </a:xfrm>
        </p:grpSpPr>
        <p:sp>
          <p:nvSpPr>
            <p:cNvPr id="13" name="object 13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4"/>
                  </a:lnTo>
                  <a:lnTo>
                    <a:pt x="1473057" y="636381"/>
                  </a:lnTo>
                  <a:lnTo>
                    <a:pt x="1496950" y="600938"/>
                  </a:lnTo>
                  <a:lnTo>
                    <a:pt x="1505712" y="557530"/>
                  </a:lnTo>
                  <a:lnTo>
                    <a:pt x="1505712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4889" y="2294382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2" y="111506"/>
                  </a:lnTo>
                  <a:lnTo>
                    <a:pt x="1505712" y="557530"/>
                  </a:lnTo>
                  <a:lnTo>
                    <a:pt x="1496950" y="600938"/>
                  </a:lnTo>
                  <a:lnTo>
                    <a:pt x="1473057" y="636381"/>
                  </a:lnTo>
                  <a:lnTo>
                    <a:pt x="1437614" y="660274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58084" y="2928323"/>
            <a:ext cx="1057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Оц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spc="-4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19504" y="3678637"/>
            <a:ext cx="1526540" cy="689610"/>
            <a:chOff x="3219957" y="3277870"/>
            <a:chExt cx="1526540" cy="689610"/>
          </a:xfrm>
        </p:grpSpPr>
        <p:sp>
          <p:nvSpPr>
            <p:cNvPr id="17" name="object 17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1394206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2"/>
                  </a:lnTo>
                  <a:lnTo>
                    <a:pt x="32654" y="636376"/>
                  </a:lnTo>
                  <a:lnTo>
                    <a:pt x="68097" y="660273"/>
                  </a:lnTo>
                  <a:lnTo>
                    <a:pt x="111506" y="669036"/>
                  </a:lnTo>
                  <a:lnTo>
                    <a:pt x="1394206" y="669036"/>
                  </a:lnTo>
                  <a:lnTo>
                    <a:pt x="1437614" y="660273"/>
                  </a:lnTo>
                  <a:lnTo>
                    <a:pt x="1473057" y="636376"/>
                  </a:lnTo>
                  <a:lnTo>
                    <a:pt x="1496950" y="600932"/>
                  </a:lnTo>
                  <a:lnTo>
                    <a:pt x="1505711" y="557530"/>
                  </a:lnTo>
                  <a:lnTo>
                    <a:pt x="1505711" y="111506"/>
                  </a:lnTo>
                  <a:lnTo>
                    <a:pt x="1496950" y="68097"/>
                  </a:lnTo>
                  <a:lnTo>
                    <a:pt x="1473057" y="32654"/>
                  </a:lnTo>
                  <a:lnTo>
                    <a:pt x="1437614" y="8761"/>
                  </a:lnTo>
                  <a:lnTo>
                    <a:pt x="13942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117" y="3288030"/>
              <a:ext cx="1506220" cy="669290"/>
            </a:xfrm>
            <a:custGeom>
              <a:avLst/>
              <a:gdLst/>
              <a:ahLst/>
              <a:cxnLst/>
              <a:rect l="l" t="t" r="r" b="b"/>
              <a:pathLst>
                <a:path w="1506220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4206" y="0"/>
                  </a:lnTo>
                  <a:lnTo>
                    <a:pt x="1437614" y="8761"/>
                  </a:lnTo>
                  <a:lnTo>
                    <a:pt x="1473057" y="32654"/>
                  </a:lnTo>
                  <a:lnTo>
                    <a:pt x="1496950" y="68097"/>
                  </a:lnTo>
                  <a:lnTo>
                    <a:pt x="1505711" y="111506"/>
                  </a:lnTo>
                  <a:lnTo>
                    <a:pt x="1505711" y="557530"/>
                  </a:lnTo>
                  <a:lnTo>
                    <a:pt x="1496950" y="600932"/>
                  </a:lnTo>
                  <a:lnTo>
                    <a:pt x="1473057" y="636376"/>
                  </a:lnTo>
                  <a:lnTo>
                    <a:pt x="1437614" y="660273"/>
                  </a:lnTo>
                  <a:lnTo>
                    <a:pt x="1394206" y="669036"/>
                  </a:lnTo>
                  <a:lnTo>
                    <a:pt x="111506" y="669036"/>
                  </a:lnTo>
                  <a:lnTo>
                    <a:pt x="68097" y="660273"/>
                  </a:lnTo>
                  <a:lnTo>
                    <a:pt x="32654" y="636376"/>
                  </a:lnTo>
                  <a:lnTo>
                    <a:pt x="8761" y="600932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57630" y="3839039"/>
            <a:ext cx="10496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нир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в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ние 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реагирования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15317" y="2703277"/>
            <a:ext cx="1524635" cy="689610"/>
            <a:chOff x="1715770" y="2302510"/>
            <a:chExt cx="1524635" cy="689610"/>
          </a:xfrm>
        </p:grpSpPr>
        <p:sp>
          <p:nvSpPr>
            <p:cNvPr id="21" name="object 21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1392682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1392682" y="669036"/>
                  </a:lnTo>
                  <a:lnTo>
                    <a:pt x="1436090" y="660274"/>
                  </a:lnTo>
                  <a:lnTo>
                    <a:pt x="1471533" y="636381"/>
                  </a:lnTo>
                  <a:lnTo>
                    <a:pt x="1495426" y="600938"/>
                  </a:lnTo>
                  <a:lnTo>
                    <a:pt x="1504188" y="557530"/>
                  </a:lnTo>
                  <a:lnTo>
                    <a:pt x="1504188" y="111506"/>
                  </a:lnTo>
                  <a:lnTo>
                    <a:pt x="1495426" y="68097"/>
                  </a:lnTo>
                  <a:lnTo>
                    <a:pt x="1471533" y="32654"/>
                  </a:lnTo>
                  <a:lnTo>
                    <a:pt x="1436090" y="8761"/>
                  </a:lnTo>
                  <a:lnTo>
                    <a:pt x="139268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5930" y="2312670"/>
              <a:ext cx="1504315" cy="669290"/>
            </a:xfrm>
            <a:custGeom>
              <a:avLst/>
              <a:gdLst/>
              <a:ahLst/>
              <a:cxnLst/>
              <a:rect l="l" t="t" r="r" b="b"/>
              <a:pathLst>
                <a:path w="1504314" h="669289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1392682" y="0"/>
                  </a:lnTo>
                  <a:lnTo>
                    <a:pt x="1436090" y="8761"/>
                  </a:lnTo>
                  <a:lnTo>
                    <a:pt x="1471533" y="32654"/>
                  </a:lnTo>
                  <a:lnTo>
                    <a:pt x="1495426" y="68097"/>
                  </a:lnTo>
                  <a:lnTo>
                    <a:pt x="1504188" y="111506"/>
                  </a:lnTo>
                  <a:lnTo>
                    <a:pt x="1504188" y="557530"/>
                  </a:lnTo>
                  <a:lnTo>
                    <a:pt x="1495426" y="600938"/>
                  </a:lnTo>
                  <a:lnTo>
                    <a:pt x="1471533" y="636381"/>
                  </a:lnTo>
                  <a:lnTo>
                    <a:pt x="1436090" y="660274"/>
                  </a:lnTo>
                  <a:lnTo>
                    <a:pt x="1392682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71781" y="2863044"/>
            <a:ext cx="12090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19">
              <a:spcBef>
                <a:spcPts val="100"/>
              </a:spcBef>
            </a:pP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Мониторинг и </a:t>
            </a:r>
            <a:r>
              <a:rPr sz="1100" b="1" spc="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4BABE"/>
                </a:solidFill>
                <a:latin typeface="Arial"/>
                <a:cs typeface="Arial"/>
              </a:rPr>
              <a:t>контро</a:t>
            </a:r>
            <a:r>
              <a:rPr sz="1100" b="1" spc="-10" dirty="0">
                <a:solidFill>
                  <a:srgbClr val="A4BABE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ь</a:t>
            </a:r>
            <a:r>
              <a:rPr sz="1100" b="1" spc="-15" dirty="0">
                <a:solidFill>
                  <a:srgbClr val="A4BAB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4BABE"/>
                </a:solidFill>
                <a:latin typeface="Arial"/>
                <a:cs typeface="Arial"/>
              </a:rPr>
              <a:t>рисков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79379" y="1263351"/>
            <a:ext cx="5446395" cy="2809875"/>
            <a:chOff x="179831" y="862583"/>
            <a:chExt cx="5446395" cy="2809875"/>
          </a:xfrm>
        </p:grpSpPr>
        <p:sp>
          <p:nvSpPr>
            <p:cNvPr id="25" name="object 25"/>
            <p:cNvSpPr/>
            <p:nvPr/>
          </p:nvSpPr>
          <p:spPr>
            <a:xfrm>
              <a:off x="2437511" y="1643506"/>
              <a:ext cx="3188335" cy="2029460"/>
            </a:xfrm>
            <a:custGeom>
              <a:avLst/>
              <a:gdLst/>
              <a:ahLst/>
              <a:cxnLst/>
              <a:rect l="l" t="t" r="r" b="b"/>
              <a:pathLst>
                <a:path w="3188335" h="2029460">
                  <a:moveTo>
                    <a:pt x="736727" y="45847"/>
                  </a:moveTo>
                  <a:lnTo>
                    <a:pt x="711619" y="36195"/>
                  </a:lnTo>
                  <a:lnTo>
                    <a:pt x="617474" y="0"/>
                  </a:lnTo>
                  <a:lnTo>
                    <a:pt x="621182" y="38696"/>
                  </a:lnTo>
                  <a:lnTo>
                    <a:pt x="569722" y="49149"/>
                  </a:lnTo>
                  <a:lnTo>
                    <a:pt x="505206" y="69596"/>
                  </a:lnTo>
                  <a:lnTo>
                    <a:pt x="442595" y="95758"/>
                  </a:lnTo>
                  <a:lnTo>
                    <a:pt x="382397" y="127381"/>
                  </a:lnTo>
                  <a:lnTo>
                    <a:pt x="325120" y="163830"/>
                  </a:lnTo>
                  <a:lnTo>
                    <a:pt x="271145" y="204597"/>
                  </a:lnTo>
                  <a:lnTo>
                    <a:pt x="221107" y="249555"/>
                  </a:lnTo>
                  <a:lnTo>
                    <a:pt x="175514" y="297942"/>
                  </a:lnTo>
                  <a:lnTo>
                    <a:pt x="134747" y="349504"/>
                  </a:lnTo>
                  <a:lnTo>
                    <a:pt x="99314" y="403733"/>
                  </a:lnTo>
                  <a:lnTo>
                    <a:pt x="69977" y="460248"/>
                  </a:lnTo>
                  <a:lnTo>
                    <a:pt x="47117" y="518668"/>
                  </a:lnTo>
                  <a:lnTo>
                    <a:pt x="31369" y="578358"/>
                  </a:lnTo>
                  <a:lnTo>
                    <a:pt x="23241" y="639064"/>
                  </a:lnTo>
                  <a:lnTo>
                    <a:pt x="22225" y="668147"/>
                  </a:lnTo>
                  <a:lnTo>
                    <a:pt x="60325" y="669544"/>
                  </a:lnTo>
                  <a:lnTo>
                    <a:pt x="61341" y="640461"/>
                  </a:lnTo>
                  <a:lnTo>
                    <a:pt x="64262" y="612521"/>
                  </a:lnTo>
                  <a:lnTo>
                    <a:pt x="75438" y="557022"/>
                  </a:lnTo>
                  <a:lnTo>
                    <a:pt x="93599" y="502158"/>
                  </a:lnTo>
                  <a:lnTo>
                    <a:pt x="118237" y="448437"/>
                  </a:lnTo>
                  <a:lnTo>
                    <a:pt x="148717" y="396367"/>
                  </a:lnTo>
                  <a:lnTo>
                    <a:pt x="184912" y="346329"/>
                  </a:lnTo>
                  <a:lnTo>
                    <a:pt x="225933" y="298958"/>
                  </a:lnTo>
                  <a:lnTo>
                    <a:pt x="271653" y="254508"/>
                  </a:lnTo>
                  <a:lnTo>
                    <a:pt x="321310" y="213626"/>
                  </a:lnTo>
                  <a:lnTo>
                    <a:pt x="374396" y="176657"/>
                  </a:lnTo>
                  <a:lnTo>
                    <a:pt x="430530" y="144272"/>
                  </a:lnTo>
                  <a:lnTo>
                    <a:pt x="489077" y="116840"/>
                  </a:lnTo>
                  <a:lnTo>
                    <a:pt x="549529" y="94615"/>
                  </a:lnTo>
                  <a:lnTo>
                    <a:pt x="611378" y="78359"/>
                  </a:lnTo>
                  <a:lnTo>
                    <a:pt x="624814" y="76568"/>
                  </a:lnTo>
                  <a:lnTo>
                    <a:pt x="628396" y="113792"/>
                  </a:lnTo>
                  <a:lnTo>
                    <a:pt x="736727" y="45847"/>
                  </a:lnTo>
                  <a:close/>
                </a:path>
                <a:path w="3188335" h="2029460">
                  <a:moveTo>
                    <a:pt x="794385" y="1960372"/>
                  </a:moveTo>
                  <a:lnTo>
                    <a:pt x="724789" y="1956689"/>
                  </a:lnTo>
                  <a:lnTo>
                    <a:pt x="656717" y="1946275"/>
                  </a:lnTo>
                  <a:lnTo>
                    <a:pt x="589788" y="1929384"/>
                  </a:lnTo>
                  <a:lnTo>
                    <a:pt x="524256" y="1906397"/>
                  </a:lnTo>
                  <a:lnTo>
                    <a:pt x="460756" y="1878076"/>
                  </a:lnTo>
                  <a:lnTo>
                    <a:pt x="399923" y="1844548"/>
                  </a:lnTo>
                  <a:lnTo>
                    <a:pt x="342392" y="1806448"/>
                  </a:lnTo>
                  <a:lnTo>
                    <a:pt x="288544" y="1764284"/>
                  </a:lnTo>
                  <a:lnTo>
                    <a:pt x="239014" y="1718437"/>
                  </a:lnTo>
                  <a:lnTo>
                    <a:pt x="194564" y="1669415"/>
                  </a:lnTo>
                  <a:lnTo>
                    <a:pt x="155448" y="1617853"/>
                  </a:lnTo>
                  <a:lnTo>
                    <a:pt x="122428" y="1564132"/>
                  </a:lnTo>
                  <a:lnTo>
                    <a:pt x="95758" y="1508633"/>
                  </a:lnTo>
                  <a:lnTo>
                    <a:pt x="77152" y="1454785"/>
                  </a:lnTo>
                  <a:lnTo>
                    <a:pt x="76530" y="1452118"/>
                  </a:lnTo>
                  <a:lnTo>
                    <a:pt x="76009" y="1448866"/>
                  </a:lnTo>
                  <a:lnTo>
                    <a:pt x="113157" y="1443863"/>
                  </a:lnTo>
                  <a:lnTo>
                    <a:pt x="103390" y="1429512"/>
                  </a:lnTo>
                  <a:lnTo>
                    <a:pt x="41275" y="1338199"/>
                  </a:lnTo>
                  <a:lnTo>
                    <a:pt x="0" y="1459103"/>
                  </a:lnTo>
                  <a:lnTo>
                    <a:pt x="38214" y="1453959"/>
                  </a:lnTo>
                  <a:lnTo>
                    <a:pt x="39370" y="1460881"/>
                  </a:lnTo>
                  <a:lnTo>
                    <a:pt x="39624" y="1462659"/>
                  </a:lnTo>
                  <a:lnTo>
                    <a:pt x="40005" y="1463548"/>
                  </a:lnTo>
                  <a:lnTo>
                    <a:pt x="49530" y="1494028"/>
                  </a:lnTo>
                  <a:lnTo>
                    <a:pt x="74422" y="1553972"/>
                  </a:lnTo>
                  <a:lnTo>
                    <a:pt x="106172" y="1612011"/>
                  </a:lnTo>
                  <a:lnTo>
                    <a:pt x="144399" y="1667637"/>
                  </a:lnTo>
                  <a:lnTo>
                    <a:pt x="188468" y="1720596"/>
                  </a:lnTo>
                  <a:lnTo>
                    <a:pt x="237871" y="1770380"/>
                  </a:lnTo>
                  <a:lnTo>
                    <a:pt x="291973" y="1816354"/>
                  </a:lnTo>
                  <a:lnTo>
                    <a:pt x="350266" y="1858264"/>
                  </a:lnTo>
                  <a:lnTo>
                    <a:pt x="412242" y="1895729"/>
                  </a:lnTo>
                  <a:lnTo>
                    <a:pt x="477266" y="1927987"/>
                  </a:lnTo>
                  <a:lnTo>
                    <a:pt x="544957" y="1954911"/>
                  </a:lnTo>
                  <a:lnTo>
                    <a:pt x="614680" y="1975739"/>
                  </a:lnTo>
                  <a:lnTo>
                    <a:pt x="685927" y="1990090"/>
                  </a:lnTo>
                  <a:lnTo>
                    <a:pt x="758063" y="1997456"/>
                  </a:lnTo>
                  <a:lnTo>
                    <a:pt x="793369" y="1998472"/>
                  </a:lnTo>
                  <a:lnTo>
                    <a:pt x="794385" y="1960372"/>
                  </a:lnTo>
                  <a:close/>
                </a:path>
                <a:path w="3188335" h="2029460">
                  <a:moveTo>
                    <a:pt x="3169539" y="1320292"/>
                  </a:moveTo>
                  <a:lnTo>
                    <a:pt x="3131439" y="1319530"/>
                  </a:lnTo>
                  <a:lnTo>
                    <a:pt x="3131185" y="1335024"/>
                  </a:lnTo>
                  <a:lnTo>
                    <a:pt x="3130296" y="1349756"/>
                  </a:lnTo>
                  <a:lnTo>
                    <a:pt x="3124200" y="1393698"/>
                  </a:lnTo>
                  <a:lnTo>
                    <a:pt x="3113024" y="1438021"/>
                  </a:lnTo>
                  <a:lnTo>
                    <a:pt x="3090799" y="1496060"/>
                  </a:lnTo>
                  <a:lnTo>
                    <a:pt x="3060700" y="1552829"/>
                  </a:lnTo>
                  <a:lnTo>
                    <a:pt x="3023235" y="1608074"/>
                  </a:lnTo>
                  <a:lnTo>
                    <a:pt x="2978912" y="1661160"/>
                  </a:lnTo>
                  <a:lnTo>
                    <a:pt x="2928366" y="1711579"/>
                  </a:lnTo>
                  <a:lnTo>
                    <a:pt x="2872232" y="1758823"/>
                  </a:lnTo>
                  <a:lnTo>
                    <a:pt x="2811145" y="1802257"/>
                  </a:lnTo>
                  <a:lnTo>
                    <a:pt x="2745613" y="1841500"/>
                  </a:lnTo>
                  <a:lnTo>
                    <a:pt x="2711577" y="1859280"/>
                  </a:lnTo>
                  <a:lnTo>
                    <a:pt x="2676525" y="1875917"/>
                  </a:lnTo>
                  <a:lnTo>
                    <a:pt x="2640711" y="1891284"/>
                  </a:lnTo>
                  <a:lnTo>
                    <a:pt x="2604262" y="1905254"/>
                  </a:lnTo>
                  <a:lnTo>
                    <a:pt x="2567305" y="1917700"/>
                  </a:lnTo>
                  <a:lnTo>
                    <a:pt x="2529713" y="1928749"/>
                  </a:lnTo>
                  <a:lnTo>
                    <a:pt x="2491613" y="1938274"/>
                  </a:lnTo>
                  <a:lnTo>
                    <a:pt x="2453259" y="1946148"/>
                  </a:lnTo>
                  <a:lnTo>
                    <a:pt x="2414651" y="1952371"/>
                  </a:lnTo>
                  <a:lnTo>
                    <a:pt x="2410815" y="1952675"/>
                  </a:lnTo>
                  <a:lnTo>
                    <a:pt x="2408301" y="1914906"/>
                  </a:lnTo>
                  <a:lnTo>
                    <a:pt x="2298065" y="1979549"/>
                  </a:lnTo>
                  <a:lnTo>
                    <a:pt x="2415921" y="2028952"/>
                  </a:lnTo>
                  <a:lnTo>
                    <a:pt x="2413457" y="1992122"/>
                  </a:lnTo>
                  <a:lnTo>
                    <a:pt x="2413355" y="1990674"/>
                  </a:lnTo>
                  <a:lnTo>
                    <a:pt x="2420747" y="1990090"/>
                  </a:lnTo>
                  <a:lnTo>
                    <a:pt x="2461006" y="1983486"/>
                  </a:lnTo>
                  <a:lnTo>
                    <a:pt x="2500884" y="1975231"/>
                  </a:lnTo>
                  <a:lnTo>
                    <a:pt x="2540508" y="1965325"/>
                  </a:lnTo>
                  <a:lnTo>
                    <a:pt x="2579497" y="1953895"/>
                  </a:lnTo>
                  <a:lnTo>
                    <a:pt x="2617978" y="1940814"/>
                  </a:lnTo>
                  <a:lnTo>
                    <a:pt x="2655824" y="1926209"/>
                  </a:lnTo>
                  <a:lnTo>
                    <a:pt x="2692908" y="1910334"/>
                  </a:lnTo>
                  <a:lnTo>
                    <a:pt x="2729230" y="1893062"/>
                  </a:lnTo>
                  <a:lnTo>
                    <a:pt x="2764663" y="1874520"/>
                  </a:lnTo>
                  <a:lnTo>
                    <a:pt x="2799207" y="1854708"/>
                  </a:lnTo>
                  <a:lnTo>
                    <a:pt x="2832608" y="1833753"/>
                  </a:lnTo>
                  <a:lnTo>
                    <a:pt x="2864993" y="1811528"/>
                  </a:lnTo>
                  <a:lnTo>
                    <a:pt x="2896235" y="1788414"/>
                  </a:lnTo>
                  <a:lnTo>
                    <a:pt x="2926080" y="1764157"/>
                  </a:lnTo>
                  <a:lnTo>
                    <a:pt x="2981833" y="1713103"/>
                  </a:lnTo>
                  <a:lnTo>
                    <a:pt x="3031744" y="1658620"/>
                  </a:lnTo>
                  <a:lnTo>
                    <a:pt x="3074924" y="1601216"/>
                  </a:lnTo>
                  <a:lnTo>
                    <a:pt x="3110992" y="1541399"/>
                  </a:lnTo>
                  <a:lnTo>
                    <a:pt x="3138932" y="1479550"/>
                  </a:lnTo>
                  <a:lnTo>
                    <a:pt x="3158363" y="1416304"/>
                  </a:lnTo>
                  <a:lnTo>
                    <a:pt x="3166745" y="1368171"/>
                  </a:lnTo>
                  <a:lnTo>
                    <a:pt x="3169285" y="1335659"/>
                  </a:lnTo>
                  <a:lnTo>
                    <a:pt x="3169539" y="1320292"/>
                  </a:lnTo>
                  <a:close/>
                </a:path>
                <a:path w="3188335" h="2029460">
                  <a:moveTo>
                    <a:pt x="3188335" y="528066"/>
                  </a:moveTo>
                  <a:lnTo>
                    <a:pt x="3150755" y="534416"/>
                  </a:lnTo>
                  <a:lnTo>
                    <a:pt x="3150235" y="532003"/>
                  </a:lnTo>
                  <a:lnTo>
                    <a:pt x="3149727" y="530860"/>
                  </a:lnTo>
                  <a:lnTo>
                    <a:pt x="3125978" y="473329"/>
                  </a:lnTo>
                  <a:lnTo>
                    <a:pt x="3093847" y="417576"/>
                  </a:lnTo>
                  <a:lnTo>
                    <a:pt x="3054350" y="363728"/>
                  </a:lnTo>
                  <a:lnTo>
                    <a:pt x="3007995" y="312547"/>
                  </a:lnTo>
                  <a:lnTo>
                    <a:pt x="2955290" y="264160"/>
                  </a:lnTo>
                  <a:lnTo>
                    <a:pt x="2897124" y="219087"/>
                  </a:lnTo>
                  <a:lnTo>
                    <a:pt x="2834132" y="177546"/>
                  </a:lnTo>
                  <a:lnTo>
                    <a:pt x="2800858" y="158369"/>
                  </a:lnTo>
                  <a:lnTo>
                    <a:pt x="2766568" y="140208"/>
                  </a:lnTo>
                  <a:lnTo>
                    <a:pt x="2731389" y="123317"/>
                  </a:lnTo>
                  <a:lnTo>
                    <a:pt x="2695448" y="107442"/>
                  </a:lnTo>
                  <a:lnTo>
                    <a:pt x="2658491" y="92837"/>
                  </a:lnTo>
                  <a:lnTo>
                    <a:pt x="2621026" y="79629"/>
                  </a:lnTo>
                  <a:lnTo>
                    <a:pt x="2582799" y="67691"/>
                  </a:lnTo>
                  <a:lnTo>
                    <a:pt x="2543937" y="57150"/>
                  </a:lnTo>
                  <a:lnTo>
                    <a:pt x="2504694" y="48133"/>
                  </a:lnTo>
                  <a:lnTo>
                    <a:pt x="2465197" y="40640"/>
                  </a:lnTo>
                  <a:lnTo>
                    <a:pt x="2425192" y="34671"/>
                  </a:lnTo>
                  <a:lnTo>
                    <a:pt x="2384933" y="30226"/>
                  </a:lnTo>
                  <a:lnTo>
                    <a:pt x="2344420" y="27686"/>
                  </a:lnTo>
                  <a:lnTo>
                    <a:pt x="2304796" y="26797"/>
                  </a:lnTo>
                  <a:lnTo>
                    <a:pt x="2304034" y="64897"/>
                  </a:lnTo>
                  <a:lnTo>
                    <a:pt x="2343658" y="65786"/>
                  </a:lnTo>
                  <a:lnTo>
                    <a:pt x="2382393" y="68326"/>
                  </a:lnTo>
                  <a:lnTo>
                    <a:pt x="2421001" y="72517"/>
                  </a:lnTo>
                  <a:lnTo>
                    <a:pt x="2459482" y="78359"/>
                  </a:lnTo>
                  <a:lnTo>
                    <a:pt x="2497709" y="85471"/>
                  </a:lnTo>
                  <a:lnTo>
                    <a:pt x="2535428" y="94361"/>
                  </a:lnTo>
                  <a:lnTo>
                    <a:pt x="2572766" y="104394"/>
                  </a:lnTo>
                  <a:lnTo>
                    <a:pt x="2609596" y="115951"/>
                  </a:lnTo>
                  <a:lnTo>
                    <a:pt x="2645791" y="128778"/>
                  </a:lnTo>
                  <a:lnTo>
                    <a:pt x="2681351" y="142875"/>
                  </a:lnTo>
                  <a:lnTo>
                    <a:pt x="2750058" y="174498"/>
                  </a:lnTo>
                  <a:lnTo>
                    <a:pt x="2815082" y="210566"/>
                  </a:lnTo>
                  <a:lnTo>
                    <a:pt x="2875661" y="250444"/>
                  </a:lnTo>
                  <a:lnTo>
                    <a:pt x="2931414" y="293751"/>
                  </a:lnTo>
                  <a:lnTo>
                    <a:pt x="2981579" y="339979"/>
                  </a:lnTo>
                  <a:lnTo>
                    <a:pt x="3025521" y="388620"/>
                  </a:lnTo>
                  <a:lnTo>
                    <a:pt x="3062605" y="439166"/>
                  </a:lnTo>
                  <a:lnTo>
                    <a:pt x="3092323" y="491236"/>
                  </a:lnTo>
                  <a:lnTo>
                    <a:pt x="3112884" y="540816"/>
                  </a:lnTo>
                  <a:lnTo>
                    <a:pt x="3075559" y="547116"/>
                  </a:lnTo>
                  <a:lnTo>
                    <a:pt x="3150997" y="650240"/>
                  </a:lnTo>
                  <a:lnTo>
                    <a:pt x="3178708" y="559562"/>
                  </a:lnTo>
                  <a:lnTo>
                    <a:pt x="3188335" y="52806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4736" y="862583"/>
              <a:ext cx="1348740" cy="756920"/>
            </a:xfrm>
            <a:custGeom>
              <a:avLst/>
              <a:gdLst/>
              <a:ahLst/>
              <a:cxnLst/>
              <a:rect l="l" t="t" r="r" b="b"/>
              <a:pathLst>
                <a:path w="1348739" h="756919">
                  <a:moveTo>
                    <a:pt x="1237614" y="642619"/>
                  </a:moveTo>
                  <a:lnTo>
                    <a:pt x="1235476" y="680319"/>
                  </a:lnTo>
                  <a:lnTo>
                    <a:pt x="1254887" y="681736"/>
                  </a:lnTo>
                  <a:lnTo>
                    <a:pt x="1251965" y="719836"/>
                  </a:lnTo>
                  <a:lnTo>
                    <a:pt x="1233234" y="719836"/>
                  </a:lnTo>
                  <a:lnTo>
                    <a:pt x="1231138" y="756792"/>
                  </a:lnTo>
                  <a:lnTo>
                    <a:pt x="1316722" y="719836"/>
                  </a:lnTo>
                  <a:lnTo>
                    <a:pt x="1251965" y="719836"/>
                  </a:lnTo>
                  <a:lnTo>
                    <a:pt x="1233319" y="718344"/>
                  </a:lnTo>
                  <a:lnTo>
                    <a:pt x="1320177" y="718344"/>
                  </a:lnTo>
                  <a:lnTo>
                    <a:pt x="1348486" y="706119"/>
                  </a:lnTo>
                  <a:lnTo>
                    <a:pt x="1237614" y="642619"/>
                  </a:lnTo>
                  <a:close/>
                </a:path>
                <a:path w="1348739" h="756919">
                  <a:moveTo>
                    <a:pt x="1235476" y="680319"/>
                  </a:moveTo>
                  <a:lnTo>
                    <a:pt x="1233319" y="718344"/>
                  </a:lnTo>
                  <a:lnTo>
                    <a:pt x="1251965" y="719836"/>
                  </a:lnTo>
                  <a:lnTo>
                    <a:pt x="1254887" y="681736"/>
                  </a:lnTo>
                  <a:lnTo>
                    <a:pt x="1235476" y="680319"/>
                  </a:lnTo>
                  <a:close/>
                </a:path>
                <a:path w="1348739" h="756919">
                  <a:moveTo>
                    <a:pt x="507" y="0"/>
                  </a:moveTo>
                  <a:lnTo>
                    <a:pt x="0" y="38100"/>
                  </a:lnTo>
                  <a:lnTo>
                    <a:pt x="31622" y="38607"/>
                  </a:lnTo>
                  <a:lnTo>
                    <a:pt x="62483" y="40131"/>
                  </a:lnTo>
                  <a:lnTo>
                    <a:pt x="123951" y="45719"/>
                  </a:lnTo>
                  <a:lnTo>
                    <a:pt x="184531" y="54863"/>
                  </a:lnTo>
                  <a:lnTo>
                    <a:pt x="243712" y="67182"/>
                  </a:lnTo>
                  <a:lnTo>
                    <a:pt x="300863" y="82423"/>
                  </a:lnTo>
                  <a:lnTo>
                    <a:pt x="355472" y="100456"/>
                  </a:lnTo>
                  <a:lnTo>
                    <a:pt x="407162" y="120903"/>
                  </a:lnTo>
                  <a:lnTo>
                    <a:pt x="455421" y="143510"/>
                  </a:lnTo>
                  <a:lnTo>
                    <a:pt x="499490" y="168020"/>
                  </a:lnTo>
                  <a:lnTo>
                    <a:pt x="539241" y="194182"/>
                  </a:lnTo>
                  <a:lnTo>
                    <a:pt x="573786" y="221487"/>
                  </a:lnTo>
                  <a:lnTo>
                    <a:pt x="602869" y="249808"/>
                  </a:lnTo>
                  <a:lnTo>
                    <a:pt x="634872" y="292862"/>
                  </a:lnTo>
                  <a:lnTo>
                    <a:pt x="652271" y="335914"/>
                  </a:lnTo>
                  <a:lnTo>
                    <a:pt x="656336" y="379856"/>
                  </a:lnTo>
                  <a:lnTo>
                    <a:pt x="659638" y="398271"/>
                  </a:lnTo>
                  <a:lnTo>
                    <a:pt x="680974" y="451357"/>
                  </a:lnTo>
                  <a:lnTo>
                    <a:pt x="704088" y="484886"/>
                  </a:lnTo>
                  <a:lnTo>
                    <a:pt x="733297" y="517016"/>
                  </a:lnTo>
                  <a:lnTo>
                    <a:pt x="768095" y="547496"/>
                  </a:lnTo>
                  <a:lnTo>
                    <a:pt x="807974" y="576199"/>
                  </a:lnTo>
                  <a:lnTo>
                    <a:pt x="852424" y="602995"/>
                  </a:lnTo>
                  <a:lnTo>
                    <a:pt x="900811" y="627761"/>
                  </a:lnTo>
                  <a:lnTo>
                    <a:pt x="953007" y="650239"/>
                  </a:lnTo>
                  <a:lnTo>
                    <a:pt x="1008380" y="670305"/>
                  </a:lnTo>
                  <a:lnTo>
                    <a:pt x="1066419" y="687577"/>
                  </a:lnTo>
                  <a:lnTo>
                    <a:pt x="1126744" y="701928"/>
                  </a:lnTo>
                  <a:lnTo>
                    <a:pt x="1188593" y="713104"/>
                  </a:lnTo>
                  <a:lnTo>
                    <a:pt x="1233319" y="718344"/>
                  </a:lnTo>
                  <a:lnTo>
                    <a:pt x="1235476" y="680319"/>
                  </a:lnTo>
                  <a:lnTo>
                    <a:pt x="1225295" y="679576"/>
                  </a:lnTo>
                  <a:lnTo>
                    <a:pt x="1194943" y="675513"/>
                  </a:lnTo>
                  <a:lnTo>
                    <a:pt x="1134999" y="664717"/>
                  </a:lnTo>
                  <a:lnTo>
                    <a:pt x="1076833" y="650875"/>
                  </a:lnTo>
                  <a:lnTo>
                    <a:pt x="1020826" y="634238"/>
                  </a:lnTo>
                  <a:lnTo>
                    <a:pt x="967613" y="615061"/>
                  </a:lnTo>
                  <a:lnTo>
                    <a:pt x="917575" y="593470"/>
                  </a:lnTo>
                  <a:lnTo>
                    <a:pt x="871346" y="569976"/>
                  </a:lnTo>
                  <a:lnTo>
                    <a:pt x="829437" y="544702"/>
                  </a:lnTo>
                  <a:lnTo>
                    <a:pt x="792352" y="518032"/>
                  </a:lnTo>
                  <a:lnTo>
                    <a:pt x="760602" y="490346"/>
                  </a:lnTo>
                  <a:lnTo>
                    <a:pt x="734568" y="462025"/>
                  </a:lnTo>
                  <a:lnTo>
                    <a:pt x="707136" y="419480"/>
                  </a:lnTo>
                  <a:lnTo>
                    <a:pt x="694436" y="377570"/>
                  </a:lnTo>
                  <a:lnTo>
                    <a:pt x="693419" y="361441"/>
                  </a:lnTo>
                  <a:lnTo>
                    <a:pt x="692150" y="343153"/>
                  </a:lnTo>
                  <a:lnTo>
                    <a:pt x="676147" y="289687"/>
                  </a:lnTo>
                  <a:lnTo>
                    <a:pt x="656336" y="255650"/>
                  </a:lnTo>
                  <a:lnTo>
                    <a:pt x="630174" y="223265"/>
                  </a:lnTo>
                  <a:lnTo>
                    <a:pt x="598043" y="192024"/>
                  </a:lnTo>
                  <a:lnTo>
                    <a:pt x="560832" y="162687"/>
                  </a:lnTo>
                  <a:lnTo>
                    <a:pt x="518668" y="135000"/>
                  </a:lnTo>
                  <a:lnTo>
                    <a:pt x="472058" y="109219"/>
                  </a:lnTo>
                  <a:lnTo>
                    <a:pt x="421766" y="85725"/>
                  </a:lnTo>
                  <a:lnTo>
                    <a:pt x="367919" y="64515"/>
                  </a:lnTo>
                  <a:lnTo>
                    <a:pt x="311150" y="45719"/>
                  </a:lnTo>
                  <a:lnTo>
                    <a:pt x="251968" y="29971"/>
                  </a:lnTo>
                  <a:lnTo>
                    <a:pt x="190753" y="17144"/>
                  </a:lnTo>
                  <a:lnTo>
                    <a:pt x="128015" y="7874"/>
                  </a:lnTo>
                  <a:lnTo>
                    <a:pt x="64262" y="2031"/>
                  </a:lnTo>
                  <a:lnTo>
                    <a:pt x="32131" y="50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1F5F8A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" y="1185671"/>
              <a:ext cx="1565148" cy="11018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641335"/>
              <a:ext cx="1312164" cy="61570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1553" y="1221612"/>
              <a:ext cx="1443355" cy="979805"/>
            </a:xfrm>
            <a:custGeom>
              <a:avLst/>
              <a:gdLst/>
              <a:ahLst/>
              <a:cxnLst/>
              <a:rect l="l" t="t" r="r" b="b"/>
              <a:pathLst>
                <a:path w="1443355" h="979805">
                  <a:moveTo>
                    <a:pt x="0" y="492125"/>
                  </a:moveTo>
                  <a:lnTo>
                    <a:pt x="7665" y="454167"/>
                  </a:lnTo>
                  <a:lnTo>
                    <a:pt x="28570" y="423163"/>
                  </a:lnTo>
                  <a:lnTo>
                    <a:pt x="59573" y="402256"/>
                  </a:lnTo>
                  <a:lnTo>
                    <a:pt x="97536" y="394588"/>
                  </a:lnTo>
                  <a:lnTo>
                    <a:pt x="841883" y="394588"/>
                  </a:lnTo>
                  <a:lnTo>
                    <a:pt x="809536" y="0"/>
                  </a:lnTo>
                  <a:lnTo>
                    <a:pt x="1202690" y="394588"/>
                  </a:lnTo>
                  <a:lnTo>
                    <a:pt x="1345692" y="394588"/>
                  </a:lnTo>
                  <a:lnTo>
                    <a:pt x="1383649" y="402256"/>
                  </a:lnTo>
                  <a:lnTo>
                    <a:pt x="1414653" y="423163"/>
                  </a:lnTo>
                  <a:lnTo>
                    <a:pt x="1435560" y="454167"/>
                  </a:lnTo>
                  <a:lnTo>
                    <a:pt x="1443228" y="492125"/>
                  </a:lnTo>
                  <a:lnTo>
                    <a:pt x="1443228" y="638428"/>
                  </a:lnTo>
                  <a:lnTo>
                    <a:pt x="1443228" y="882269"/>
                  </a:lnTo>
                  <a:lnTo>
                    <a:pt x="1435560" y="920226"/>
                  </a:lnTo>
                  <a:lnTo>
                    <a:pt x="1414653" y="951230"/>
                  </a:lnTo>
                  <a:lnTo>
                    <a:pt x="1383649" y="972137"/>
                  </a:lnTo>
                  <a:lnTo>
                    <a:pt x="1345692" y="979805"/>
                  </a:lnTo>
                  <a:lnTo>
                    <a:pt x="1202690" y="979805"/>
                  </a:lnTo>
                  <a:lnTo>
                    <a:pt x="841883" y="979805"/>
                  </a:lnTo>
                  <a:lnTo>
                    <a:pt x="97536" y="979805"/>
                  </a:lnTo>
                  <a:lnTo>
                    <a:pt x="59573" y="972137"/>
                  </a:lnTo>
                  <a:lnTo>
                    <a:pt x="28570" y="951230"/>
                  </a:lnTo>
                  <a:lnTo>
                    <a:pt x="7665" y="920226"/>
                  </a:lnTo>
                  <a:lnTo>
                    <a:pt x="0" y="882269"/>
                  </a:lnTo>
                  <a:lnTo>
                    <a:pt x="0" y="638428"/>
                  </a:lnTo>
                  <a:lnTo>
                    <a:pt x="0" y="492125"/>
                  </a:lnTo>
                  <a:close/>
                </a:path>
              </a:pathLst>
            </a:custGeom>
            <a:ln w="19812">
              <a:solidFill>
                <a:srgbClr val="7087A6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6900" y="2082756"/>
            <a:ext cx="110299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2898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Методология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Ответственные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Шкал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нки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94991" y="1008856"/>
            <a:ext cx="2390140" cy="1003300"/>
            <a:chOff x="4695444" y="608088"/>
            <a:chExt cx="2390140" cy="10033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444" y="608088"/>
              <a:ext cx="2389631" cy="10027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696455"/>
              <a:ext cx="1874519" cy="752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1097153" y="777239"/>
                  </a:moveTo>
                  <a:lnTo>
                    <a:pt x="595376" y="777239"/>
                  </a:lnTo>
                  <a:lnTo>
                    <a:pt x="0" y="881126"/>
                  </a:lnTo>
                  <a:lnTo>
                    <a:pt x="1097153" y="777239"/>
                  </a:lnTo>
                  <a:close/>
                </a:path>
                <a:path w="2268220" h="881380">
                  <a:moveTo>
                    <a:pt x="2138426" y="0"/>
                  </a:moveTo>
                  <a:lnTo>
                    <a:pt x="390398" y="0"/>
                  </a:lnTo>
                  <a:lnTo>
                    <a:pt x="339992" y="10185"/>
                  </a:lnTo>
                  <a:lnTo>
                    <a:pt x="298815" y="37957"/>
                  </a:lnTo>
                  <a:lnTo>
                    <a:pt x="271043" y="79134"/>
                  </a:lnTo>
                  <a:lnTo>
                    <a:pt x="260858" y="129539"/>
                  </a:lnTo>
                  <a:lnTo>
                    <a:pt x="260858" y="647700"/>
                  </a:lnTo>
                  <a:lnTo>
                    <a:pt x="271043" y="698105"/>
                  </a:lnTo>
                  <a:lnTo>
                    <a:pt x="298815" y="739282"/>
                  </a:lnTo>
                  <a:lnTo>
                    <a:pt x="339992" y="767054"/>
                  </a:lnTo>
                  <a:lnTo>
                    <a:pt x="390398" y="777239"/>
                  </a:lnTo>
                  <a:lnTo>
                    <a:pt x="2138426" y="777239"/>
                  </a:lnTo>
                  <a:lnTo>
                    <a:pt x="2188831" y="767054"/>
                  </a:lnTo>
                  <a:lnTo>
                    <a:pt x="2230008" y="739282"/>
                  </a:lnTo>
                  <a:lnTo>
                    <a:pt x="2257780" y="698105"/>
                  </a:lnTo>
                  <a:lnTo>
                    <a:pt x="2267966" y="647700"/>
                  </a:lnTo>
                  <a:lnTo>
                    <a:pt x="2267966" y="129539"/>
                  </a:lnTo>
                  <a:lnTo>
                    <a:pt x="2257780" y="79134"/>
                  </a:lnTo>
                  <a:lnTo>
                    <a:pt x="2230008" y="37957"/>
                  </a:lnTo>
                  <a:lnTo>
                    <a:pt x="2188831" y="10185"/>
                  </a:lnTo>
                  <a:lnTo>
                    <a:pt x="21384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35" name="object 35"/>
            <p:cNvSpPr/>
            <p:nvPr/>
          </p:nvSpPr>
          <p:spPr>
            <a:xfrm>
              <a:off x="4731004" y="643890"/>
              <a:ext cx="2268220" cy="881380"/>
            </a:xfrm>
            <a:custGeom>
              <a:avLst/>
              <a:gdLst/>
              <a:ahLst/>
              <a:cxnLst/>
              <a:rect l="l" t="t" r="r" b="b"/>
              <a:pathLst>
                <a:path w="2268220" h="881380">
                  <a:moveTo>
                    <a:pt x="260858" y="129539"/>
                  </a:moveTo>
                  <a:lnTo>
                    <a:pt x="271043" y="79134"/>
                  </a:lnTo>
                  <a:lnTo>
                    <a:pt x="298815" y="37957"/>
                  </a:lnTo>
                  <a:lnTo>
                    <a:pt x="339992" y="10185"/>
                  </a:lnTo>
                  <a:lnTo>
                    <a:pt x="390398" y="0"/>
                  </a:lnTo>
                  <a:lnTo>
                    <a:pt x="595376" y="0"/>
                  </a:lnTo>
                  <a:lnTo>
                    <a:pt x="1097153" y="0"/>
                  </a:lnTo>
                  <a:lnTo>
                    <a:pt x="2138426" y="0"/>
                  </a:lnTo>
                  <a:lnTo>
                    <a:pt x="2188831" y="10185"/>
                  </a:lnTo>
                  <a:lnTo>
                    <a:pt x="2230008" y="37957"/>
                  </a:lnTo>
                  <a:lnTo>
                    <a:pt x="2257780" y="79134"/>
                  </a:lnTo>
                  <a:lnTo>
                    <a:pt x="2267966" y="129539"/>
                  </a:lnTo>
                  <a:lnTo>
                    <a:pt x="2267966" y="453389"/>
                  </a:lnTo>
                  <a:lnTo>
                    <a:pt x="2267966" y="647700"/>
                  </a:lnTo>
                  <a:lnTo>
                    <a:pt x="2257780" y="698105"/>
                  </a:lnTo>
                  <a:lnTo>
                    <a:pt x="2230008" y="739282"/>
                  </a:lnTo>
                  <a:lnTo>
                    <a:pt x="2188831" y="767054"/>
                  </a:lnTo>
                  <a:lnTo>
                    <a:pt x="2138426" y="777239"/>
                  </a:lnTo>
                  <a:lnTo>
                    <a:pt x="1097153" y="777239"/>
                  </a:lnTo>
                  <a:lnTo>
                    <a:pt x="0" y="881126"/>
                  </a:lnTo>
                  <a:lnTo>
                    <a:pt x="595376" y="777239"/>
                  </a:lnTo>
                  <a:lnTo>
                    <a:pt x="390398" y="777239"/>
                  </a:lnTo>
                  <a:lnTo>
                    <a:pt x="339992" y="767054"/>
                  </a:lnTo>
                  <a:lnTo>
                    <a:pt x="298815" y="739282"/>
                  </a:lnTo>
                  <a:lnTo>
                    <a:pt x="271043" y="698105"/>
                  </a:lnTo>
                  <a:lnTo>
                    <a:pt x="260858" y="647700"/>
                  </a:lnTo>
                  <a:lnTo>
                    <a:pt x="260858" y="453389"/>
                  </a:lnTo>
                  <a:lnTo>
                    <a:pt x="260858" y="129539"/>
                  </a:lnTo>
                  <a:close/>
                </a:path>
              </a:pathLst>
            </a:custGeom>
            <a:ln w="198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516937" y="1137620"/>
            <a:ext cx="16643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3533">
              <a:spcBef>
                <a:spcPts val="100"/>
              </a:spcBef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Реестр</a:t>
            </a:r>
            <a:r>
              <a:rPr sz="900" spc="-4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рисков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Категории,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иерархия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Опросные</a:t>
            </a:r>
            <a:r>
              <a:rPr sz="900" spc="-4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листы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5598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Шабл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оны,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иповые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списки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73626" y="3367995"/>
            <a:ext cx="2146300" cy="1130935"/>
            <a:chOff x="5974079" y="2967227"/>
            <a:chExt cx="2146300" cy="1130935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2967227"/>
              <a:ext cx="2129028" cy="11308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79" y="3355847"/>
              <a:ext cx="1737360" cy="6157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1877567" y="231647"/>
                  </a:moveTo>
                  <a:lnTo>
                    <a:pt x="129539" y="231647"/>
                  </a:lnTo>
                  <a:lnTo>
                    <a:pt x="79134" y="241833"/>
                  </a:lnTo>
                  <a:lnTo>
                    <a:pt x="37957" y="269605"/>
                  </a:lnTo>
                  <a:lnTo>
                    <a:pt x="10185" y="310782"/>
                  </a:lnTo>
                  <a:lnTo>
                    <a:pt x="0" y="361188"/>
                  </a:lnTo>
                  <a:lnTo>
                    <a:pt x="0" y="879347"/>
                  </a:lnTo>
                  <a:lnTo>
                    <a:pt x="10185" y="929769"/>
                  </a:lnTo>
                  <a:lnTo>
                    <a:pt x="37957" y="970945"/>
                  </a:lnTo>
                  <a:lnTo>
                    <a:pt x="79134" y="998707"/>
                  </a:lnTo>
                  <a:lnTo>
                    <a:pt x="129539" y="1008888"/>
                  </a:lnTo>
                  <a:lnTo>
                    <a:pt x="1877567" y="1008888"/>
                  </a:lnTo>
                  <a:lnTo>
                    <a:pt x="1927973" y="998707"/>
                  </a:lnTo>
                  <a:lnTo>
                    <a:pt x="1969150" y="970945"/>
                  </a:lnTo>
                  <a:lnTo>
                    <a:pt x="1996922" y="929769"/>
                  </a:lnTo>
                  <a:lnTo>
                    <a:pt x="2007108" y="879347"/>
                  </a:lnTo>
                  <a:lnTo>
                    <a:pt x="2007108" y="361188"/>
                  </a:lnTo>
                  <a:lnTo>
                    <a:pt x="1996922" y="310782"/>
                  </a:lnTo>
                  <a:lnTo>
                    <a:pt x="1969150" y="269605"/>
                  </a:lnTo>
                  <a:lnTo>
                    <a:pt x="1927973" y="241833"/>
                  </a:lnTo>
                  <a:lnTo>
                    <a:pt x="1877567" y="231647"/>
                  </a:lnTo>
                  <a:close/>
                </a:path>
                <a:path w="2007234" h="1009014">
                  <a:moveTo>
                    <a:pt x="9905" y="0"/>
                  </a:moveTo>
                  <a:lnTo>
                    <a:pt x="334517" y="231647"/>
                  </a:lnTo>
                  <a:lnTo>
                    <a:pt x="836294" y="231647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41" name="object 41"/>
            <p:cNvSpPr/>
            <p:nvPr/>
          </p:nvSpPr>
          <p:spPr>
            <a:xfrm>
              <a:off x="6026657" y="3003041"/>
              <a:ext cx="2007235" cy="1009015"/>
            </a:xfrm>
            <a:custGeom>
              <a:avLst/>
              <a:gdLst/>
              <a:ahLst/>
              <a:cxnLst/>
              <a:rect l="l" t="t" r="r" b="b"/>
              <a:pathLst>
                <a:path w="2007234" h="1009014">
                  <a:moveTo>
                    <a:pt x="0" y="361188"/>
                  </a:moveTo>
                  <a:lnTo>
                    <a:pt x="10185" y="310782"/>
                  </a:lnTo>
                  <a:lnTo>
                    <a:pt x="37957" y="269605"/>
                  </a:lnTo>
                  <a:lnTo>
                    <a:pt x="79134" y="241833"/>
                  </a:lnTo>
                  <a:lnTo>
                    <a:pt x="129539" y="231647"/>
                  </a:lnTo>
                  <a:lnTo>
                    <a:pt x="334517" y="231647"/>
                  </a:lnTo>
                  <a:lnTo>
                    <a:pt x="9905" y="0"/>
                  </a:lnTo>
                  <a:lnTo>
                    <a:pt x="836294" y="231647"/>
                  </a:lnTo>
                  <a:lnTo>
                    <a:pt x="1877567" y="231647"/>
                  </a:lnTo>
                  <a:lnTo>
                    <a:pt x="1927973" y="241833"/>
                  </a:lnTo>
                  <a:lnTo>
                    <a:pt x="1969150" y="269605"/>
                  </a:lnTo>
                  <a:lnTo>
                    <a:pt x="1996922" y="310782"/>
                  </a:lnTo>
                  <a:lnTo>
                    <a:pt x="2007108" y="361188"/>
                  </a:lnTo>
                  <a:lnTo>
                    <a:pt x="2007108" y="555497"/>
                  </a:lnTo>
                  <a:lnTo>
                    <a:pt x="2007108" y="879347"/>
                  </a:lnTo>
                  <a:lnTo>
                    <a:pt x="1996922" y="929769"/>
                  </a:lnTo>
                  <a:lnTo>
                    <a:pt x="1969150" y="970945"/>
                  </a:lnTo>
                  <a:lnTo>
                    <a:pt x="1927973" y="998707"/>
                  </a:lnTo>
                  <a:lnTo>
                    <a:pt x="1877567" y="1008888"/>
                  </a:lnTo>
                  <a:lnTo>
                    <a:pt x="836294" y="1008888"/>
                  </a:lnTo>
                  <a:lnTo>
                    <a:pt x="334517" y="1008888"/>
                  </a:lnTo>
                  <a:lnTo>
                    <a:pt x="129539" y="1008888"/>
                  </a:lnTo>
                  <a:lnTo>
                    <a:pt x="79134" y="998707"/>
                  </a:lnTo>
                  <a:lnTo>
                    <a:pt x="37957" y="970945"/>
                  </a:lnTo>
                  <a:lnTo>
                    <a:pt x="10185" y="929769"/>
                  </a:lnTo>
                  <a:lnTo>
                    <a:pt x="0" y="879347"/>
                  </a:lnTo>
                  <a:lnTo>
                    <a:pt x="0" y="555497"/>
                  </a:lnTo>
                  <a:lnTo>
                    <a:pt x="0" y="361188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552112" y="3797890"/>
            <a:ext cx="152781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2898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Кач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Ко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л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ич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с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тве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ая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оц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нка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Ранж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ован</a:t>
            </a:r>
            <a:r>
              <a:rPr sz="900" spc="-10" dirty="0">
                <a:solidFill>
                  <a:srgbClr val="A4BABE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е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иск</a:t>
            </a:r>
            <a:r>
              <a:rPr sz="900" spc="5" dirty="0">
                <a:solidFill>
                  <a:srgbClr val="A4BABE"/>
                </a:solidFill>
                <a:latin typeface="Calibri"/>
                <a:cs typeface="Calibri"/>
              </a:rPr>
              <a:t>о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81586" y="4139129"/>
            <a:ext cx="2178050" cy="1346200"/>
            <a:chOff x="1082039" y="3738361"/>
            <a:chExt cx="2178050" cy="1346200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327" y="3738361"/>
              <a:ext cx="2159508" cy="13335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039" y="4192522"/>
              <a:ext cx="1107960" cy="8915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1092708" y="433959"/>
                  </a:moveTo>
                  <a:lnTo>
                    <a:pt x="129540" y="433959"/>
                  </a:lnTo>
                  <a:lnTo>
                    <a:pt x="79118" y="444139"/>
                  </a:lnTo>
                  <a:lnTo>
                    <a:pt x="37942" y="471901"/>
                  </a:lnTo>
                  <a:lnTo>
                    <a:pt x="10180" y="513077"/>
                  </a:lnTo>
                  <a:lnTo>
                    <a:pt x="0" y="563499"/>
                  </a:lnTo>
                  <a:lnTo>
                    <a:pt x="0" y="1081659"/>
                  </a:lnTo>
                  <a:lnTo>
                    <a:pt x="10180" y="1132080"/>
                  </a:lnTo>
                  <a:lnTo>
                    <a:pt x="37942" y="1173256"/>
                  </a:lnTo>
                  <a:lnTo>
                    <a:pt x="79118" y="1201018"/>
                  </a:lnTo>
                  <a:lnTo>
                    <a:pt x="129540" y="1211199"/>
                  </a:lnTo>
                  <a:lnTo>
                    <a:pt x="1092708" y="1211199"/>
                  </a:lnTo>
                  <a:lnTo>
                    <a:pt x="1143113" y="1201018"/>
                  </a:lnTo>
                  <a:lnTo>
                    <a:pt x="1184290" y="1173256"/>
                  </a:lnTo>
                  <a:lnTo>
                    <a:pt x="1212062" y="1132080"/>
                  </a:lnTo>
                  <a:lnTo>
                    <a:pt x="1222248" y="1081659"/>
                  </a:lnTo>
                  <a:lnTo>
                    <a:pt x="1222248" y="757809"/>
                  </a:lnTo>
                  <a:lnTo>
                    <a:pt x="1431537" y="563499"/>
                  </a:lnTo>
                  <a:lnTo>
                    <a:pt x="1222248" y="563499"/>
                  </a:lnTo>
                  <a:lnTo>
                    <a:pt x="1212062" y="513077"/>
                  </a:lnTo>
                  <a:lnTo>
                    <a:pt x="1184290" y="471901"/>
                  </a:lnTo>
                  <a:lnTo>
                    <a:pt x="1143113" y="444139"/>
                  </a:lnTo>
                  <a:lnTo>
                    <a:pt x="1092708" y="433959"/>
                  </a:lnTo>
                  <a:close/>
                </a:path>
                <a:path w="2038985" h="1211579">
                  <a:moveTo>
                    <a:pt x="2038477" y="0"/>
                  </a:moveTo>
                  <a:lnTo>
                    <a:pt x="1222248" y="563499"/>
                  </a:lnTo>
                  <a:lnTo>
                    <a:pt x="1431537" y="563499"/>
                  </a:lnTo>
                  <a:lnTo>
                    <a:pt x="20384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6141" y="3774566"/>
              <a:ext cx="2038985" cy="1211580"/>
            </a:xfrm>
            <a:custGeom>
              <a:avLst/>
              <a:gdLst/>
              <a:ahLst/>
              <a:cxnLst/>
              <a:rect l="l" t="t" r="r" b="b"/>
              <a:pathLst>
                <a:path w="2038985" h="1211579">
                  <a:moveTo>
                    <a:pt x="0" y="563499"/>
                  </a:moveTo>
                  <a:lnTo>
                    <a:pt x="10180" y="513077"/>
                  </a:lnTo>
                  <a:lnTo>
                    <a:pt x="37942" y="471901"/>
                  </a:lnTo>
                  <a:lnTo>
                    <a:pt x="79118" y="444139"/>
                  </a:lnTo>
                  <a:lnTo>
                    <a:pt x="129540" y="433959"/>
                  </a:lnTo>
                  <a:lnTo>
                    <a:pt x="712978" y="433959"/>
                  </a:lnTo>
                  <a:lnTo>
                    <a:pt x="1018540" y="433959"/>
                  </a:lnTo>
                  <a:lnTo>
                    <a:pt x="1092708" y="433959"/>
                  </a:lnTo>
                  <a:lnTo>
                    <a:pt x="1143113" y="444139"/>
                  </a:lnTo>
                  <a:lnTo>
                    <a:pt x="1184290" y="471901"/>
                  </a:lnTo>
                  <a:lnTo>
                    <a:pt x="1212062" y="513077"/>
                  </a:lnTo>
                  <a:lnTo>
                    <a:pt x="1222248" y="563499"/>
                  </a:lnTo>
                  <a:lnTo>
                    <a:pt x="2038477" y="0"/>
                  </a:lnTo>
                  <a:lnTo>
                    <a:pt x="1222248" y="757809"/>
                  </a:lnTo>
                  <a:lnTo>
                    <a:pt x="1222248" y="1081659"/>
                  </a:lnTo>
                  <a:lnTo>
                    <a:pt x="1212062" y="1132080"/>
                  </a:lnTo>
                  <a:lnTo>
                    <a:pt x="1184290" y="1173256"/>
                  </a:lnTo>
                  <a:lnTo>
                    <a:pt x="1143113" y="1201018"/>
                  </a:lnTo>
                  <a:lnTo>
                    <a:pt x="1092708" y="1211199"/>
                  </a:lnTo>
                  <a:lnTo>
                    <a:pt x="1018540" y="1211199"/>
                  </a:lnTo>
                  <a:lnTo>
                    <a:pt x="712978" y="1211199"/>
                  </a:lnTo>
                  <a:lnTo>
                    <a:pt x="129540" y="1211199"/>
                  </a:lnTo>
                  <a:lnTo>
                    <a:pt x="79118" y="1201018"/>
                  </a:lnTo>
                  <a:lnTo>
                    <a:pt x="37942" y="1173256"/>
                  </a:lnTo>
                  <a:lnTo>
                    <a:pt x="10180" y="1132080"/>
                  </a:lnTo>
                  <a:lnTo>
                    <a:pt x="0" y="1081659"/>
                  </a:lnTo>
                  <a:lnTo>
                    <a:pt x="0" y="757809"/>
                  </a:lnTo>
                  <a:lnTo>
                    <a:pt x="0" y="563499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60022" y="4634846"/>
            <a:ext cx="89916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3533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Уклонение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Передача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Снижение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Принятие</a:t>
            </a:r>
            <a:endParaRPr sz="900">
              <a:latin typeface="Calibri"/>
              <a:cs typeface="Calibri"/>
            </a:endParaRPr>
          </a:p>
          <a:p>
            <a:pPr marL="355598" indent="-343533">
              <a:buFont typeface="Microsoft Sans Serif"/>
              <a:buChar char="•"/>
              <a:tabLst>
                <a:tab pos="354963" algn="l"/>
                <a:tab pos="356233" algn="l"/>
              </a:tabLst>
            </a:pP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Эскалация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959027" y="4344878"/>
            <a:ext cx="2277110" cy="1117600"/>
            <a:chOff x="3459479" y="3944110"/>
            <a:chExt cx="2277110" cy="1117600"/>
          </a:xfrm>
        </p:grpSpPr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7767" y="3944110"/>
              <a:ext cx="2258567" cy="11171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9" y="4319016"/>
              <a:ext cx="2177796" cy="61570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2007107" y="217652"/>
                  </a:moveTo>
                  <a:lnTo>
                    <a:pt x="129539" y="217652"/>
                  </a:lnTo>
                  <a:lnTo>
                    <a:pt x="79134" y="227833"/>
                  </a:lnTo>
                  <a:lnTo>
                    <a:pt x="37957" y="255595"/>
                  </a:lnTo>
                  <a:lnTo>
                    <a:pt x="10185" y="296771"/>
                  </a:lnTo>
                  <a:lnTo>
                    <a:pt x="0" y="347192"/>
                  </a:lnTo>
                  <a:lnTo>
                    <a:pt x="0" y="865352"/>
                  </a:lnTo>
                  <a:lnTo>
                    <a:pt x="10185" y="915773"/>
                  </a:lnTo>
                  <a:lnTo>
                    <a:pt x="37957" y="956949"/>
                  </a:lnTo>
                  <a:lnTo>
                    <a:pt x="79134" y="984712"/>
                  </a:lnTo>
                  <a:lnTo>
                    <a:pt x="129539" y="994892"/>
                  </a:lnTo>
                  <a:lnTo>
                    <a:pt x="2007107" y="994892"/>
                  </a:lnTo>
                  <a:lnTo>
                    <a:pt x="2057513" y="984712"/>
                  </a:lnTo>
                  <a:lnTo>
                    <a:pt x="2098690" y="956949"/>
                  </a:lnTo>
                  <a:lnTo>
                    <a:pt x="2126462" y="915773"/>
                  </a:lnTo>
                  <a:lnTo>
                    <a:pt x="2136647" y="865352"/>
                  </a:lnTo>
                  <a:lnTo>
                    <a:pt x="2136647" y="347192"/>
                  </a:lnTo>
                  <a:lnTo>
                    <a:pt x="2126462" y="296771"/>
                  </a:lnTo>
                  <a:lnTo>
                    <a:pt x="2098690" y="255595"/>
                  </a:lnTo>
                  <a:lnTo>
                    <a:pt x="2057513" y="227833"/>
                  </a:lnTo>
                  <a:lnTo>
                    <a:pt x="2007107" y="217652"/>
                  </a:lnTo>
                  <a:close/>
                </a:path>
                <a:path w="2136775" h="995045">
                  <a:moveTo>
                    <a:pt x="560196" y="0"/>
                  </a:moveTo>
                  <a:lnTo>
                    <a:pt x="356107" y="217652"/>
                  </a:lnTo>
                  <a:lnTo>
                    <a:pt x="890269" y="217652"/>
                  </a:lnTo>
                  <a:lnTo>
                    <a:pt x="5601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53" name="object 53"/>
            <p:cNvSpPr/>
            <p:nvPr/>
          </p:nvSpPr>
          <p:spPr>
            <a:xfrm>
              <a:off x="3513581" y="3980205"/>
              <a:ext cx="2136775" cy="995044"/>
            </a:xfrm>
            <a:custGeom>
              <a:avLst/>
              <a:gdLst/>
              <a:ahLst/>
              <a:cxnLst/>
              <a:rect l="l" t="t" r="r" b="b"/>
              <a:pathLst>
                <a:path w="2136775" h="995045">
                  <a:moveTo>
                    <a:pt x="0" y="347192"/>
                  </a:moveTo>
                  <a:lnTo>
                    <a:pt x="10185" y="296771"/>
                  </a:lnTo>
                  <a:lnTo>
                    <a:pt x="37957" y="255595"/>
                  </a:lnTo>
                  <a:lnTo>
                    <a:pt x="79134" y="227833"/>
                  </a:lnTo>
                  <a:lnTo>
                    <a:pt x="129539" y="217652"/>
                  </a:lnTo>
                  <a:lnTo>
                    <a:pt x="356107" y="217652"/>
                  </a:lnTo>
                  <a:lnTo>
                    <a:pt x="560196" y="0"/>
                  </a:lnTo>
                  <a:lnTo>
                    <a:pt x="890269" y="217652"/>
                  </a:lnTo>
                  <a:lnTo>
                    <a:pt x="2007107" y="217652"/>
                  </a:lnTo>
                  <a:lnTo>
                    <a:pt x="2057513" y="227833"/>
                  </a:lnTo>
                  <a:lnTo>
                    <a:pt x="2098690" y="255595"/>
                  </a:lnTo>
                  <a:lnTo>
                    <a:pt x="2126462" y="296771"/>
                  </a:lnTo>
                  <a:lnTo>
                    <a:pt x="2136647" y="347192"/>
                  </a:lnTo>
                  <a:lnTo>
                    <a:pt x="2136647" y="541502"/>
                  </a:lnTo>
                  <a:lnTo>
                    <a:pt x="2136647" y="865352"/>
                  </a:lnTo>
                  <a:lnTo>
                    <a:pt x="2126462" y="915773"/>
                  </a:lnTo>
                  <a:lnTo>
                    <a:pt x="2098690" y="956949"/>
                  </a:lnTo>
                  <a:lnTo>
                    <a:pt x="2057513" y="984712"/>
                  </a:lnTo>
                  <a:lnTo>
                    <a:pt x="2007107" y="994892"/>
                  </a:lnTo>
                  <a:lnTo>
                    <a:pt x="890269" y="994892"/>
                  </a:lnTo>
                  <a:lnTo>
                    <a:pt x="356107" y="994892"/>
                  </a:lnTo>
                  <a:lnTo>
                    <a:pt x="129539" y="994892"/>
                  </a:lnTo>
                  <a:lnTo>
                    <a:pt x="79134" y="984712"/>
                  </a:lnTo>
                  <a:lnTo>
                    <a:pt x="37957" y="956949"/>
                  </a:lnTo>
                  <a:lnTo>
                    <a:pt x="10185" y="915773"/>
                  </a:lnTo>
                  <a:lnTo>
                    <a:pt x="0" y="865352"/>
                  </a:lnTo>
                  <a:lnTo>
                    <a:pt x="0" y="541502"/>
                  </a:lnTo>
                  <a:lnTo>
                    <a:pt x="0" y="347192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037767" y="4761033"/>
            <a:ext cx="196659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98" indent="-342898">
              <a:spcBef>
                <a:spcPts val="100"/>
              </a:spcBef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Ответственные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4BABE"/>
                </a:solidFill>
                <a:latin typeface="Calibri"/>
                <a:cs typeface="Calibri"/>
              </a:rPr>
              <a:t>за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реагирование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Корректировки</a:t>
            </a:r>
            <a:r>
              <a:rPr sz="900" spc="-3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плана</a:t>
            </a:r>
            <a:endParaRPr sz="900">
              <a:latin typeface="Calibri"/>
              <a:cs typeface="Calibri"/>
            </a:endParaRPr>
          </a:p>
          <a:p>
            <a:pPr marL="355598" indent="-342898">
              <a:buFont typeface="Microsoft Sans Serif"/>
              <a:buChar char="•"/>
              <a:tabLst>
                <a:tab pos="354963" algn="l"/>
                <a:tab pos="355598" algn="l"/>
              </a:tabLst>
            </a:pP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Оценка</a:t>
            </a:r>
            <a:r>
              <a:rPr sz="900" spc="-25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стоимости</a:t>
            </a:r>
            <a:r>
              <a:rPr sz="900" spc="-30" dirty="0">
                <a:solidFill>
                  <a:srgbClr val="A4BAB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4BABE"/>
                </a:solidFill>
                <a:latin typeface="Calibri"/>
                <a:cs typeface="Calibri"/>
              </a:rPr>
              <a:t>реагирования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5" name="object 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21135" y="4346269"/>
            <a:ext cx="2522864" cy="2483739"/>
          </a:xfrm>
          <a:prstGeom prst="rect">
            <a:avLst/>
          </a:prstGeom>
        </p:spPr>
      </p:pic>
      <p:sp>
        <p:nvSpPr>
          <p:cNvPr id="57" name="Номер слайда 5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8</a:t>
            </a:fld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69303" y="239263"/>
            <a:ext cx="82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ЭТАПЫ </a:t>
            </a:r>
            <a:r>
              <a:rPr lang="ru-RU" sz="32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УПРАВЛЕНИЯ </a:t>
            </a:r>
            <a:r>
              <a:rPr lang="ru-RU" sz="32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РИСКАМИ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482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189" y="474785"/>
            <a:ext cx="8215630" cy="4806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Л А Н И Р О В А Н И </a:t>
            </a:r>
            <a:r>
              <a:rPr sz="20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Е </a:t>
            </a:r>
            <a:r>
              <a:rPr lang="ru-RU"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У </a:t>
            </a:r>
            <a:r>
              <a:rPr sz="2000" b="1" spc="-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П Р А В Л Е Н </a:t>
            </a:r>
            <a:r>
              <a:rPr sz="2000" b="1" spc="-5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И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Я</a:t>
            </a:r>
            <a:r>
              <a:rPr lang="ru-RU"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5" smtClean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 </a:t>
            </a:r>
            <a:r>
              <a:rPr sz="2000" b="1" spc="-5" dirty="0">
                <a:solidFill>
                  <a:srgbClr val="185F9D"/>
                </a:solidFill>
                <a:latin typeface="Calibri"/>
                <a:ea typeface="+mj-ea"/>
                <a:cs typeface="Calibri"/>
              </a:rPr>
              <a:t>Р И С К А М И</a:t>
            </a:r>
            <a:endParaRPr sz="2000" b="1" spc="-5">
              <a:solidFill>
                <a:srgbClr val="185F9D"/>
              </a:solidFill>
              <a:latin typeface="Calibri"/>
              <a:ea typeface="+mj-ea"/>
              <a:cs typeface="Calibri"/>
            </a:endParaRPr>
          </a:p>
          <a:p>
            <a:pPr>
              <a:spcBef>
                <a:spcPts val="60"/>
              </a:spcBef>
            </a:pPr>
            <a:endParaRPr sz="1662">
              <a:latin typeface="Segoe UI"/>
              <a:cs typeface="Segoe UI"/>
            </a:endParaRPr>
          </a:p>
          <a:p>
            <a:pPr marL="444498" marR="5080" indent="-287019">
              <a:buFont typeface="Microsoft Sans Serif"/>
              <a:buChar char="•"/>
              <a:tabLst>
                <a:tab pos="444498" algn="l"/>
                <a:tab pos="445132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Цель - разработать общий подход (процесс) к управления рисками проекта,  соответствующий уровню рисков, значимости проекта, внешним и внутренним  условиям существования организации и проекта.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spcBef>
                <a:spcPts val="10"/>
              </a:spcBef>
              <a:buClr>
                <a:srgbClr val="2B3D4F"/>
              </a:buClr>
              <a:buFont typeface="Microsoft Sans Serif"/>
              <a:buChar char="•"/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444498" indent="-287654">
              <a:buFont typeface="Microsoft Sans Serif"/>
              <a:buChar char="•"/>
              <a:tabLst>
                <a:tab pos="444498" algn="l"/>
                <a:tab pos="445132" algn="l"/>
              </a:tabLst>
            </a:pPr>
            <a:r>
              <a:rPr b="1" spc="-5" dirty="0">
                <a:solidFill>
                  <a:srgbClr val="585858"/>
                </a:solidFill>
                <a:latin typeface="Calibri"/>
                <a:cs typeface="Calibri"/>
              </a:rPr>
              <a:t>Ключевые решения:</a:t>
            </a:r>
            <a:endParaRPr b="1"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787395" lvl="1" indent="-287654">
              <a:spcBef>
                <a:spcPts val="840"/>
              </a:spcBef>
              <a:buFont typeface="Microsoft Sans Serif"/>
              <a:buChar char="•"/>
              <a:tabLst>
                <a:tab pos="787395" algn="l"/>
                <a:tab pos="788030" algn="l"/>
              </a:tabLst>
            </a:pP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Цели </a:t>
            </a:r>
            <a:r>
              <a:rPr spc="-5" smtClean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объем работ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управлению рисками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787395" lvl="1" indent="-287654">
              <a:spcBef>
                <a:spcPts val="840"/>
              </a:spcBef>
              <a:buFont typeface="Microsoft Sans Serif"/>
              <a:buChar char="•"/>
              <a:tabLst>
                <a:tab pos="787395" algn="l"/>
                <a:tab pos="788030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Организация и ответственность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управлению рисками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787395" lvl="1" indent="-287654">
              <a:spcBef>
                <a:spcPts val="840"/>
              </a:spcBef>
              <a:buFont typeface="Microsoft Sans Serif"/>
              <a:buChar char="•"/>
              <a:tabLst>
                <a:tab pos="787395" algn="l"/>
                <a:tab pos="788030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Методология, инструменты и </a:t>
            </a:r>
            <a:r>
              <a:rPr spc="-5">
                <a:solidFill>
                  <a:srgbClr val="585858"/>
                </a:solidFill>
                <a:latin typeface="Calibri"/>
                <a:cs typeface="Calibri"/>
              </a:rPr>
              <a:t>техники </a:t>
            </a:r>
            <a:r>
              <a:rPr lang="ru-RU" spc="-5" smtClean="0">
                <a:solidFill>
                  <a:srgbClr val="585858"/>
                </a:solidFill>
                <a:latin typeface="Calibri"/>
                <a:cs typeface="Calibri"/>
              </a:rPr>
              <a:t>управления рисками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Clr>
                <a:srgbClr val="2B3D4F"/>
              </a:buClr>
              <a:buFont typeface="Microsoft Sans Serif"/>
              <a:buChar char="•"/>
            </a:pP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444498" indent="-287654">
              <a:buFont typeface="Microsoft Sans Serif"/>
              <a:buChar char="•"/>
              <a:tabLst>
                <a:tab pos="444498" algn="l"/>
                <a:tab pos="445132" algn="l"/>
              </a:tabLst>
            </a:pPr>
            <a:r>
              <a:rPr b="1" spc="-5" dirty="0">
                <a:solidFill>
                  <a:srgbClr val="585858"/>
                </a:solidFill>
                <a:latin typeface="Calibri"/>
                <a:cs typeface="Calibri"/>
              </a:rPr>
              <a:t>Инструменты:</a:t>
            </a:r>
            <a:endParaRPr b="1"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787395" lvl="1" indent="-287654">
              <a:spcBef>
                <a:spcPts val="840"/>
              </a:spcBef>
              <a:buFont typeface="Microsoft Sans Serif"/>
              <a:buChar char="•"/>
              <a:tabLst>
                <a:tab pos="787395" algn="l"/>
                <a:tab pos="788030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Совещания по планированию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787395" lvl="1" indent="-287654">
              <a:spcBef>
                <a:spcPts val="840"/>
              </a:spcBef>
              <a:buFont typeface="Microsoft Sans Serif"/>
              <a:buChar char="•"/>
              <a:tabLst>
                <a:tab pos="787395" algn="l"/>
                <a:tab pos="788030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Анализ предыдущего опыта и лучших практик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  <a:p>
            <a:pPr marL="787395" lvl="1" indent="-287654">
              <a:spcBef>
                <a:spcPts val="840"/>
              </a:spcBef>
              <a:buFont typeface="Microsoft Sans Serif"/>
              <a:buChar char="•"/>
              <a:tabLst>
                <a:tab pos="787395" algn="l"/>
                <a:tab pos="788030" algn="l"/>
              </a:tabLst>
            </a:pPr>
            <a:r>
              <a:rPr spc="-5" dirty="0">
                <a:solidFill>
                  <a:srgbClr val="585858"/>
                </a:solidFill>
                <a:latin typeface="Calibri"/>
                <a:cs typeface="Calibri"/>
              </a:rPr>
              <a:t>Использование существующих шаблонов</a:t>
            </a:r>
            <a:endParaRPr spc="-5">
              <a:solidFill>
                <a:srgbClr val="585858"/>
              </a:solidFill>
              <a:latin typeface="Calibri"/>
              <a:cs typeface="Calibri"/>
            </a:endParaRPr>
          </a:p>
        </p:txBody>
      </p:sp>
      <p:pic>
        <p:nvPicPr>
          <p:cNvPr id="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135" y="4346269"/>
            <a:ext cx="2522864" cy="248373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ts val="1240"/>
              </a:lnSpc>
            </a:pPr>
            <a:fld id="{81D60167-4931-47E6-BA6A-407CBD079E47}" type="slidenum">
              <a:rPr lang="ru-RU" smtClean="0"/>
              <a:pPr marL="109855">
                <a:lnSpc>
                  <a:spcPts val="1240"/>
                </a:lnSpc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13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3383</Words>
  <Application>Microsoft Office PowerPoint</Application>
  <PresentationFormat>Экран (4:3)</PresentationFormat>
  <Paragraphs>841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Лекция 4  Управление рисками проекта</vt:lpstr>
      <vt:lpstr>Слайд 2</vt:lpstr>
      <vt:lpstr>Понятие риска. Основные термины и определения</vt:lpstr>
      <vt:lpstr>Слайд 4</vt:lpstr>
      <vt:lpstr>Слайд 5</vt:lpstr>
      <vt:lpstr>Возможности управления рисками  и ущерб от рисков</vt:lpstr>
      <vt:lpstr>П Р О Ц Е С С   У П Р А В Л Е Н И Я   Р И С К А М И</vt:lpstr>
      <vt:lpstr>П Р О Ц Е С С   У П Р А В Л Е Н И Я   Р И С К А М И</vt:lpstr>
      <vt:lpstr>Слайд 9</vt:lpstr>
      <vt:lpstr>Слайд 10</vt:lpstr>
      <vt:lpstr>Слайд 11</vt:lpstr>
      <vt:lpstr>Слайд 12</vt:lpstr>
      <vt:lpstr>П Р О Ц Е С С   У П Р А В Л Е Н И Я   Р И С К А М И</vt:lpstr>
      <vt:lpstr>Идентификация и анализ рисков.  Инструменты и методы</vt:lpstr>
      <vt:lpstr>Слайд 15</vt:lpstr>
      <vt:lpstr>Инструмент идентификации риска «Галстук-бабочка»</vt:lpstr>
      <vt:lpstr>Формулировка риска</vt:lpstr>
      <vt:lpstr>Слайд 18</vt:lpstr>
      <vt:lpstr>В Е Р Н Е М С Я К П Л А Н И Р О В А Н И Ю  - С Б О Р Т Р Е Б О В А Н И Й</vt:lpstr>
      <vt:lpstr>У П Р А В Л Е Н И Е З А И Н Т Е Р Е С О В А Н Н Ы М И С Т О Р О Н А М И</vt:lpstr>
      <vt:lpstr>А Н А Л И З З А И Н Т Е Р Е С О В А Н Н Ы Х С Т О Р О Н</vt:lpstr>
      <vt:lpstr>Д И А Г Р А М М А   И Ш И К А В Ы</vt:lpstr>
      <vt:lpstr>П Р О Ц Е С С   У П Р А В Л Е Н И Я   Р И С К А М И</vt:lpstr>
      <vt:lpstr>Слайд 24</vt:lpstr>
      <vt:lpstr>Анализ чувствительности</vt:lpstr>
      <vt:lpstr>Оценка рисков. Анализ чувствительности</vt:lpstr>
      <vt:lpstr>Оценка рисков</vt:lpstr>
      <vt:lpstr>Оценка рисков</vt:lpstr>
      <vt:lpstr>Оценка рисков. Матрица оценки рисков</vt:lpstr>
      <vt:lpstr>Слайд 30</vt:lpstr>
      <vt:lpstr>Недостатки</vt:lpstr>
      <vt:lpstr>Преимущества</vt:lpstr>
      <vt:lpstr>П Р О Ц Е С С   У П Р А В Л Е Н И Я   Р И С К А М И</vt:lpstr>
      <vt:lpstr>Реагирование на риски</vt:lpstr>
      <vt:lpstr>Слайд 35</vt:lpstr>
      <vt:lpstr>Реагирование на риски</vt:lpstr>
      <vt:lpstr>Слайд 37</vt:lpstr>
      <vt:lpstr>Слайд 38</vt:lpstr>
      <vt:lpstr>Слайд 39</vt:lpstr>
      <vt:lpstr>НОВЫЙ ВЗГЛЯД НА</vt:lpstr>
      <vt:lpstr>Слайд 41</vt:lpstr>
      <vt:lpstr>П Р И Н Ц И П Ы   A G I L E</vt:lpstr>
      <vt:lpstr>U S E R   S T O R Y   M A P P I N G</vt:lpstr>
      <vt:lpstr>Слайд 44</vt:lpstr>
      <vt:lpstr>Слайд 45</vt:lpstr>
      <vt:lpstr>П Р О Ц Е С С   У П Р А В Л Е Н И Я   Р И С К А М И</vt:lpstr>
      <vt:lpstr>Управление рисками. Мониторинг рисков</vt:lpstr>
      <vt:lpstr>Слайд 48</vt:lpstr>
      <vt:lpstr>У П Р А В Л Е Н И Е К О М М У Н И К А Ц И Я М И – О С Н О В Н Ы Е И Н С Т Р У М Е Н Т 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Е. Некрасова</dc:creator>
  <cp:lastModifiedBy>kodentseva_yv</cp:lastModifiedBy>
  <cp:revision>3</cp:revision>
  <dcterms:created xsi:type="dcterms:W3CDTF">2023-11-04T03:50:53Z</dcterms:created>
  <dcterms:modified xsi:type="dcterms:W3CDTF">2023-11-25T06:15:29Z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2023-11-04T00:00:00Z</vt:filetime>
  </property>
</Properties>
</file>