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18"/>
  </p:notesMasterIdLst>
  <p:sldIdLst>
    <p:sldId id="273" r:id="rId2"/>
    <p:sldId id="259" r:id="rId3"/>
    <p:sldId id="257" r:id="rId4"/>
    <p:sldId id="258" r:id="rId5"/>
    <p:sldId id="260" r:id="rId6"/>
    <p:sldId id="262" r:id="rId7"/>
    <p:sldId id="263" r:id="rId8"/>
    <p:sldId id="265" r:id="rId9"/>
    <p:sldId id="266" r:id="rId10"/>
    <p:sldId id="276" r:id="rId11"/>
    <p:sldId id="267" r:id="rId12"/>
    <p:sldId id="268" r:id="rId13"/>
    <p:sldId id="274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algn="r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FFFF"/>
    <a:srgbClr val="FF33CC"/>
    <a:srgbClr val="FF3300"/>
    <a:srgbClr val="AE86D6"/>
    <a:srgbClr val="000000"/>
    <a:srgbClr val="F5F56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94832" autoAdjust="0"/>
  </p:normalViewPr>
  <p:slideViewPr>
    <p:cSldViewPr>
      <p:cViewPr>
        <p:scale>
          <a:sx n="150" d="100"/>
          <a:sy n="150" d="100"/>
        </p:scale>
        <p:origin x="-5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u="none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u="none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20C7059-7155-462F-98CC-845CEA5072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F99F2A-A30D-4ED8-BE43-A680FA26EB8C}" type="slidenum">
              <a:rPr lang="ru-RU"/>
              <a:pPr/>
              <a:t>1</a:t>
            </a:fld>
            <a:endParaRPr lang="ru-RU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3872A9-15A9-4214-A5A3-68408A405D57}" type="slidenum">
              <a:rPr lang="ru-RU"/>
              <a:pPr/>
              <a:t>10</a:t>
            </a:fld>
            <a:endParaRPr lang="ru-RU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3872A9-15A9-4214-A5A3-68408A405D57}" type="slidenum">
              <a:rPr lang="ru-RU"/>
              <a:pPr/>
              <a:t>11</a:t>
            </a:fld>
            <a:endParaRPr lang="ru-RU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4108EF-FD14-4F39-BCD7-C6A4B8D2A9D3}" type="slidenum">
              <a:rPr lang="ru-RU"/>
              <a:pPr/>
              <a:t>12</a:t>
            </a:fld>
            <a:endParaRPr lang="ru-RU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AAFEE3-8049-47B9-87E4-AB6465AEDE9A}" type="slidenum">
              <a:rPr lang="ru-RU"/>
              <a:pPr/>
              <a:t>13</a:t>
            </a:fld>
            <a:endParaRPr lang="ru-RU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36FD10-C350-406C-A49E-87FB18E89FFB}" type="slidenum">
              <a:rPr lang="ru-RU"/>
              <a:pPr/>
              <a:t>14</a:t>
            </a:fld>
            <a:endParaRPr lang="ru-RU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278F87-3BC4-46B1-AB84-2E3E35FB185F}" type="slidenum">
              <a:rPr lang="ru-RU"/>
              <a:pPr/>
              <a:t>15</a:t>
            </a:fld>
            <a:endParaRPr lang="ru-RU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8C4D3C-5DF0-439D-BE09-B44819AAB31A}" type="slidenum">
              <a:rPr lang="ru-RU"/>
              <a:pPr/>
              <a:t>16</a:t>
            </a:fld>
            <a:endParaRPr lang="ru-RU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DA7D5D-6BAB-4251-B1FE-4DFCFDDDBF4C}" type="slidenum">
              <a:rPr lang="ru-RU"/>
              <a:pPr/>
              <a:t>2</a:t>
            </a:fld>
            <a:endParaRPr lang="ru-RU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C4D856-F5C3-4FFC-804E-DC23E4D92A8A}" type="slidenum">
              <a:rPr lang="ru-RU"/>
              <a:pPr/>
              <a:t>3</a:t>
            </a:fld>
            <a:endParaRPr lang="ru-RU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638FFA-DF42-469A-A8EC-375FB1BA25F9}" type="slidenum">
              <a:rPr lang="ru-RU"/>
              <a:pPr/>
              <a:t>4</a:t>
            </a:fld>
            <a:endParaRPr lang="ru-RU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4A356E-47B9-4C80-8303-EE0ABCFE1DE6}" type="slidenum">
              <a:rPr lang="ru-RU"/>
              <a:pPr/>
              <a:t>5</a:t>
            </a:fld>
            <a:endParaRPr lang="ru-RU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68369C-C878-45C8-AF29-D952248E8BED}" type="slidenum">
              <a:rPr lang="ru-RU"/>
              <a:pPr/>
              <a:t>6</a:t>
            </a:fld>
            <a:endParaRPr lang="ru-RU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607DAD-5941-4EBE-B0CF-20DFCDFE53B8}" type="slidenum">
              <a:rPr lang="ru-RU"/>
              <a:pPr/>
              <a:t>7</a:t>
            </a:fld>
            <a:endParaRPr lang="ru-RU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C95F9E-8313-48F7-9339-DB7206A0A503}" type="slidenum">
              <a:rPr lang="ru-RU"/>
              <a:pPr/>
              <a:t>8</a:t>
            </a:fld>
            <a:endParaRPr lang="ru-RU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6C2DA4-DE5A-4A66-8B5C-1AE660124B43}" type="slidenum">
              <a:rPr lang="ru-RU"/>
              <a:pPr/>
              <a:t>9</a:t>
            </a:fld>
            <a:endParaRPr lang="ru-RU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0D888E-A659-44A2-80D6-D6FE63802AC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C0B02-BC47-4481-9BAE-D5D162C6438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83718-09D7-40C6-AFC0-1AECCBA66AA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E5E5F-87E0-4EFF-AC4F-A56324D7DD5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B2CE1-A2E0-460E-BB29-0DF9F110E47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A09D3-77F6-47C1-B51F-6C03FAD5C99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A54F6-2401-4B8E-AF9B-4D3F9B43DE1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8F019-9C5B-40D7-BC16-248DDD0D51E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9061B-621E-450B-98EA-9D42E372E7E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57611-1F13-4231-AB3C-E51412232EB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B6C60-369E-4CDF-8C1C-CE7218AE4B2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u="none" smtClean="0"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u="none" smtClean="0"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 smtClean="0">
                <a:latin typeface="+mj-lt"/>
              </a:defRPr>
            </a:lvl1pPr>
          </a:lstStyle>
          <a:p>
            <a:pPr>
              <a:defRPr/>
            </a:pPr>
            <a:fld id="{F0B26CDF-D565-4BC6-A0D5-FFF731C3D29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8397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397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title"/>
          </p:nvPr>
        </p:nvSpPr>
        <p:spPr>
          <a:xfrm>
            <a:off x="900113" y="692150"/>
            <a:ext cx="7427912" cy="3311525"/>
          </a:xfrm>
        </p:spPr>
        <p:txBody>
          <a:bodyPr/>
          <a:lstStyle/>
          <a:p>
            <a:pPr algn="ctr" eaLnBrk="1" hangingPunct="1"/>
            <a:r>
              <a:rPr lang="ru-RU" sz="5000" b="1" i="1" smtClean="0">
                <a:solidFill>
                  <a:schemeClr val="tx1"/>
                </a:solidFill>
                <a:latin typeface="Arial" charset="0"/>
              </a:rPr>
              <a:t>Допуски и посадки цилиндрических соединений.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>
          <a:xfrm>
            <a:off x="395536" y="620688"/>
            <a:ext cx="8342735" cy="2857080"/>
          </a:xfrm>
          <a:prstGeom prst="rect">
            <a:avLst/>
          </a:prstGeom>
        </p:spPr>
        <p:txBody>
          <a:bodyPr/>
          <a:lstStyle/>
          <a:p>
            <a:pPr marL="0" marR="0" lvl="0" indent="289746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Посадки разделяются на три группы: с зазором, с натягом и переходные посадки.</a:t>
            </a:r>
          </a:p>
          <a:p>
            <a:pPr marL="0" marR="0" lvl="0" indent="289746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1. Посадка с зазором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 - посадка, при которой обеспечивается зазор в соединении (поле допуска отверстия расположено над полем допуска вала)</a:t>
            </a:r>
          </a:p>
          <a:p>
            <a:pPr marL="0" marR="0" lvl="0" indent="289746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2. Посадка с натягом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 - посадка, при которой обеспечивается натяг в соединении (поле допуска отверстия расположено под полем допуска вала)</a:t>
            </a:r>
          </a:p>
          <a:p>
            <a:pPr marL="0" marR="0" lvl="0" indent="289746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3. Переходная посадка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 - </a:t>
            </a:r>
            <a:r>
              <a:rPr kumimoji="0" lang="ru-RU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посадка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при которой возможно получение как зазора, так и натяга (поля допусков отверстия и вала перекрываются частично или полностью)</a:t>
            </a:r>
          </a:p>
          <a:p>
            <a:pPr marL="0" marR="0" lvl="0" indent="289746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  <a:defRPr/>
            </a:pPr>
            <a:endParaRPr kumimoji="0" lang="ru-RU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2411413" y="115888"/>
            <a:ext cx="4897437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u="none" dirty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ru-RU" sz="3200" u="none" dirty="0">
                <a:solidFill>
                  <a:srgbClr val="000000"/>
                </a:solidFill>
                <a:latin typeface="Times New Roman" pitchFamily="18" charset="0"/>
              </a:rPr>
              <a:t>Понятие зазора.</a:t>
            </a:r>
            <a:endParaRPr lang="en-US" sz="3200" u="none" dirty="0">
              <a:solidFill>
                <a:srgbClr val="000000"/>
              </a:solidFill>
              <a:latin typeface="Times New Roman" pitchFamily="18" charset="0"/>
            </a:endParaRPr>
          </a:p>
          <a:p>
            <a:pPr algn="l">
              <a:spcBef>
                <a:spcPct val="50000"/>
              </a:spcBef>
            </a:pPr>
            <a:r>
              <a:rPr lang="ru-RU" sz="3200" u="none" dirty="0">
                <a:solidFill>
                  <a:srgbClr val="000000"/>
                </a:solidFill>
                <a:latin typeface="Times New Roman" pitchFamily="18" charset="0"/>
              </a:rPr>
              <a:t>    Зазор </a:t>
            </a:r>
            <a:r>
              <a:rPr lang="en-US" sz="3200" u="none" dirty="0">
                <a:solidFill>
                  <a:srgbClr val="000000"/>
                </a:solidFill>
                <a:latin typeface="Times New Roman" pitchFamily="18" charset="0"/>
              </a:rPr>
              <a:t>S  </a:t>
            </a:r>
            <a:r>
              <a:rPr lang="ru-RU" sz="3200" u="none" dirty="0">
                <a:solidFill>
                  <a:srgbClr val="000000"/>
                </a:solidFill>
                <a:latin typeface="Times New Roman" pitchFamily="18" charset="0"/>
              </a:rPr>
              <a:t>;</a:t>
            </a:r>
            <a:r>
              <a:rPr lang="en-US" sz="3200" u="none" dirty="0">
                <a:solidFill>
                  <a:srgbClr val="000000"/>
                </a:solidFill>
                <a:latin typeface="Times New Roman" pitchFamily="18" charset="0"/>
              </a:rPr>
              <a:t> S= D – d , D</a:t>
            </a:r>
            <a:r>
              <a:rPr lang="en-US" sz="320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&gt;d</a:t>
            </a:r>
            <a:r>
              <a:rPr lang="en-US" sz="3200" u="none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u="none" dirty="0">
                <a:latin typeface="Verdana" pitchFamily="34" charset="0"/>
              </a:rPr>
              <a:t> </a:t>
            </a:r>
            <a:endParaRPr lang="ru-RU" sz="3200" u="none" dirty="0">
              <a:latin typeface="Verdana" pitchFamily="34" charset="0"/>
            </a:endParaRP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468313" y="2636838"/>
            <a:ext cx="2159000" cy="2520950"/>
          </a:xfrm>
          <a:prstGeom prst="rect">
            <a:avLst/>
          </a:prstGeom>
          <a:solidFill>
            <a:schemeClr val="accent1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 flipV="1">
            <a:off x="468313" y="1341438"/>
            <a:ext cx="0" cy="12954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 flipV="1">
            <a:off x="2627313" y="1412875"/>
            <a:ext cx="0" cy="1223963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>
            <a:off x="468313" y="5157788"/>
            <a:ext cx="0" cy="1150937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>
            <a:off x="2627313" y="5157788"/>
            <a:ext cx="0" cy="1223962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>
            <a:off x="468313" y="5157788"/>
            <a:ext cx="2159000" cy="12239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>
            <a:off x="1692275" y="5157788"/>
            <a:ext cx="935038" cy="5762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>
            <a:off x="468313" y="5876925"/>
            <a:ext cx="935037" cy="5762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 flipH="1" flipV="1">
            <a:off x="468313" y="1341438"/>
            <a:ext cx="2159000" cy="1295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58" name="Line 18"/>
          <p:cNvSpPr>
            <a:spLocks noChangeShapeType="1"/>
          </p:cNvSpPr>
          <p:nvPr/>
        </p:nvSpPr>
        <p:spPr bwMode="auto">
          <a:xfrm>
            <a:off x="468313" y="2060575"/>
            <a:ext cx="1008062" cy="5762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59" name="Line 19"/>
          <p:cNvSpPr>
            <a:spLocks noChangeShapeType="1"/>
          </p:cNvSpPr>
          <p:nvPr/>
        </p:nvSpPr>
        <p:spPr bwMode="auto">
          <a:xfrm>
            <a:off x="1908175" y="1268413"/>
            <a:ext cx="719138" cy="504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60" name="Rectangle 20"/>
          <p:cNvSpPr>
            <a:spLocks noChangeArrowheads="1"/>
          </p:cNvSpPr>
          <p:nvPr/>
        </p:nvSpPr>
        <p:spPr bwMode="auto">
          <a:xfrm>
            <a:off x="1258888" y="3284538"/>
            <a:ext cx="4321175" cy="1873250"/>
          </a:xfrm>
          <a:prstGeom prst="rect">
            <a:avLst/>
          </a:prstGeom>
          <a:solidFill>
            <a:srgbClr val="FF3300"/>
          </a:solidFill>
          <a:ln w="5715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61" name="Line 21"/>
          <p:cNvSpPr>
            <a:spLocks noChangeShapeType="1"/>
          </p:cNvSpPr>
          <p:nvPr/>
        </p:nvSpPr>
        <p:spPr bwMode="auto">
          <a:xfrm>
            <a:off x="323850" y="3860800"/>
            <a:ext cx="23764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63" name="Line 23"/>
          <p:cNvSpPr>
            <a:spLocks noChangeShapeType="1"/>
          </p:cNvSpPr>
          <p:nvPr/>
        </p:nvSpPr>
        <p:spPr bwMode="auto">
          <a:xfrm>
            <a:off x="1116013" y="4221163"/>
            <a:ext cx="4824412" cy="0"/>
          </a:xfrm>
          <a:prstGeom prst="line">
            <a:avLst/>
          </a:prstGeom>
          <a:noFill/>
          <a:ln w="28575">
            <a:solidFill>
              <a:srgbClr val="000000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64" name="Line 24"/>
          <p:cNvSpPr>
            <a:spLocks noChangeShapeType="1"/>
          </p:cNvSpPr>
          <p:nvPr/>
        </p:nvSpPr>
        <p:spPr bwMode="auto">
          <a:xfrm>
            <a:off x="1116013" y="3500438"/>
            <a:ext cx="0" cy="144145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65" name="Line 25"/>
          <p:cNvSpPr>
            <a:spLocks noChangeShapeType="1"/>
          </p:cNvSpPr>
          <p:nvPr/>
        </p:nvSpPr>
        <p:spPr bwMode="auto">
          <a:xfrm>
            <a:off x="1116013" y="4941888"/>
            <a:ext cx="142875" cy="2159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66" name="Line 26"/>
          <p:cNvSpPr>
            <a:spLocks noChangeShapeType="1"/>
          </p:cNvSpPr>
          <p:nvPr/>
        </p:nvSpPr>
        <p:spPr bwMode="auto">
          <a:xfrm flipV="1">
            <a:off x="1116013" y="3284538"/>
            <a:ext cx="142875" cy="21748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67" name="Line 27"/>
          <p:cNvSpPr>
            <a:spLocks noChangeShapeType="1"/>
          </p:cNvSpPr>
          <p:nvPr/>
        </p:nvSpPr>
        <p:spPr bwMode="auto">
          <a:xfrm>
            <a:off x="5580063" y="5157788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68" name="Line 28"/>
          <p:cNvSpPr>
            <a:spLocks noChangeShapeType="1"/>
          </p:cNvSpPr>
          <p:nvPr/>
        </p:nvSpPr>
        <p:spPr bwMode="auto">
          <a:xfrm>
            <a:off x="5580063" y="3284538"/>
            <a:ext cx="1512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69" name="Line 29"/>
          <p:cNvSpPr>
            <a:spLocks noChangeShapeType="1"/>
          </p:cNvSpPr>
          <p:nvPr/>
        </p:nvSpPr>
        <p:spPr bwMode="auto">
          <a:xfrm>
            <a:off x="2627313" y="2636838"/>
            <a:ext cx="5545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70" name="Line 30"/>
          <p:cNvSpPr>
            <a:spLocks noChangeShapeType="1"/>
          </p:cNvSpPr>
          <p:nvPr/>
        </p:nvSpPr>
        <p:spPr bwMode="auto">
          <a:xfrm>
            <a:off x="8027988" y="2636838"/>
            <a:ext cx="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5871" name="Line 31"/>
          <p:cNvSpPr>
            <a:spLocks noChangeShapeType="1"/>
          </p:cNvSpPr>
          <p:nvPr/>
        </p:nvSpPr>
        <p:spPr bwMode="auto">
          <a:xfrm>
            <a:off x="6516688" y="3284538"/>
            <a:ext cx="0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5872" name="Line 32"/>
          <p:cNvSpPr>
            <a:spLocks noChangeShapeType="1"/>
          </p:cNvSpPr>
          <p:nvPr/>
        </p:nvSpPr>
        <p:spPr bwMode="auto">
          <a:xfrm>
            <a:off x="6516688" y="2636838"/>
            <a:ext cx="0" cy="6477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5873" name="Text Box 33"/>
          <p:cNvSpPr txBox="1">
            <a:spLocks noChangeArrowheads="1"/>
          </p:cNvSpPr>
          <p:nvPr/>
        </p:nvSpPr>
        <p:spPr bwMode="auto">
          <a:xfrm rot="-5400000">
            <a:off x="5911850" y="3724275"/>
            <a:ext cx="885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 u="none">
                <a:solidFill>
                  <a:srgbClr val="000000"/>
                </a:solidFill>
                <a:latin typeface="Times New Roman" pitchFamily="18" charset="0"/>
              </a:rPr>
              <a:t>d</a:t>
            </a:r>
            <a:endParaRPr lang="ru-RU" sz="2000" b="1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5874" name="Text Box 34"/>
          <p:cNvSpPr txBox="1">
            <a:spLocks noChangeArrowheads="1"/>
          </p:cNvSpPr>
          <p:nvPr/>
        </p:nvSpPr>
        <p:spPr bwMode="auto">
          <a:xfrm rot="-5400000">
            <a:off x="6003926" y="2659062"/>
            <a:ext cx="55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 u="none">
                <a:solidFill>
                  <a:srgbClr val="000000"/>
                </a:solidFill>
                <a:latin typeface="Times New Roman" pitchFamily="18" charset="0"/>
              </a:rPr>
              <a:t>S</a:t>
            </a:r>
            <a:endParaRPr lang="ru-RU" sz="2000" b="1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5875" name="Text Box 35"/>
          <p:cNvSpPr txBox="1">
            <a:spLocks noChangeArrowheads="1"/>
          </p:cNvSpPr>
          <p:nvPr/>
        </p:nvSpPr>
        <p:spPr bwMode="auto">
          <a:xfrm rot="-5400000">
            <a:off x="7541419" y="3423444"/>
            <a:ext cx="649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 u="none">
                <a:solidFill>
                  <a:srgbClr val="000000"/>
                </a:solidFill>
                <a:latin typeface="Times New Roman" pitchFamily="18" charset="0"/>
              </a:rPr>
              <a:t>D</a:t>
            </a:r>
            <a:endParaRPr lang="ru-RU" sz="2000" b="1" u="none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35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5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35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3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8" dur="500"/>
                                        <p:tgtEl>
                                          <p:spTgt spid="35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500"/>
                                        <p:tgtEl>
                                          <p:spTgt spid="35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4" dur="500"/>
                                        <p:tgtEl>
                                          <p:spTgt spid="35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35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2" dur="500"/>
                                        <p:tgtEl>
                                          <p:spTgt spid="35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5" dur="500"/>
                                        <p:tgtEl>
                                          <p:spTgt spid="35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8" dur="500"/>
                                        <p:tgtEl>
                                          <p:spTgt spid="35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35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35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9" dur="500"/>
                                        <p:tgtEl>
                                          <p:spTgt spid="35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2" dur="500"/>
                                        <p:tgtEl>
                                          <p:spTgt spid="35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35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0" dur="500"/>
                                        <p:tgtEl>
                                          <p:spTgt spid="35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animBg="1"/>
      <p:bldP spid="35849" grpId="0" animBg="1"/>
      <p:bldP spid="35850" grpId="0" animBg="1"/>
      <p:bldP spid="35852" grpId="0" animBg="1"/>
      <p:bldP spid="35853" grpId="0" animBg="1"/>
      <p:bldP spid="35854" grpId="0" animBg="1"/>
      <p:bldP spid="35855" grpId="0" animBg="1"/>
      <p:bldP spid="35856" grpId="0" animBg="1"/>
      <p:bldP spid="35857" grpId="0" animBg="1"/>
      <p:bldP spid="35858" grpId="0" animBg="1"/>
      <p:bldP spid="35859" grpId="0" animBg="1"/>
      <p:bldP spid="35860" grpId="0" animBg="1"/>
      <p:bldP spid="35861" grpId="0" animBg="1"/>
      <p:bldP spid="35863" grpId="0" animBg="1"/>
      <p:bldP spid="35864" grpId="0" animBg="1"/>
      <p:bldP spid="35865" grpId="0" animBg="1"/>
      <p:bldP spid="35866" grpId="0" animBg="1"/>
      <p:bldP spid="35867" grpId="0" animBg="1"/>
      <p:bldP spid="35868" grpId="0" animBg="1"/>
      <p:bldP spid="35869" grpId="0" animBg="1"/>
      <p:bldP spid="35870" grpId="0" animBg="1"/>
      <p:bldP spid="35871" grpId="0" animBg="1"/>
      <p:bldP spid="35872" grpId="0" animBg="1"/>
      <p:bldP spid="35873" grpId="0"/>
      <p:bldP spid="35874" grpId="0"/>
      <p:bldP spid="3587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1908175" y="260350"/>
            <a:ext cx="554355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u="none">
                <a:solidFill>
                  <a:srgbClr val="000000"/>
                </a:solidFill>
                <a:latin typeface="Times New Roman" pitchFamily="18" charset="0"/>
              </a:rPr>
              <a:t>Понятие натяга.</a:t>
            </a:r>
          </a:p>
          <a:p>
            <a:pPr algn="ctr">
              <a:spcBef>
                <a:spcPct val="50000"/>
              </a:spcBef>
            </a:pPr>
            <a:r>
              <a:rPr lang="ru-RU" sz="2800" u="none">
                <a:solidFill>
                  <a:srgbClr val="000000"/>
                </a:solidFill>
                <a:latin typeface="Times New Roman" pitchFamily="18" charset="0"/>
              </a:rPr>
              <a:t>До сборки.</a:t>
            </a:r>
          </a:p>
          <a:p>
            <a:pPr algn="ctr">
              <a:spcBef>
                <a:spcPct val="50000"/>
              </a:spcBef>
            </a:pPr>
            <a:r>
              <a:rPr lang="ru-RU" sz="2800" u="none">
                <a:solidFill>
                  <a:srgbClr val="000000"/>
                </a:solidFill>
                <a:latin typeface="Times New Roman" pitchFamily="18" charset="0"/>
              </a:rPr>
              <a:t>Натяг </a:t>
            </a:r>
            <a:r>
              <a:rPr lang="en-US" sz="2800" u="none">
                <a:solidFill>
                  <a:srgbClr val="000000"/>
                </a:solidFill>
                <a:latin typeface="Times New Roman" pitchFamily="18" charset="0"/>
              </a:rPr>
              <a:t>N ; N = d – D, d</a:t>
            </a:r>
            <a:r>
              <a:rPr lang="en-US" sz="2800" u="non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&gt;D.</a:t>
            </a: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611188" y="2565400"/>
            <a:ext cx="1368425" cy="2808288"/>
          </a:xfrm>
          <a:prstGeom prst="rect">
            <a:avLst/>
          </a:prstGeom>
          <a:solidFill>
            <a:schemeClr val="accent1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468313" y="4005263"/>
            <a:ext cx="1655762" cy="0"/>
          </a:xfrm>
          <a:prstGeom prst="line">
            <a:avLst/>
          </a:prstGeom>
          <a:noFill/>
          <a:ln w="38100">
            <a:solidFill>
              <a:srgbClr val="000000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 flipV="1">
            <a:off x="611188" y="1412875"/>
            <a:ext cx="0" cy="115252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 flipV="1">
            <a:off x="1979613" y="1412875"/>
            <a:ext cx="0" cy="115252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47" name="Line 11"/>
          <p:cNvSpPr>
            <a:spLocks noChangeShapeType="1"/>
          </p:cNvSpPr>
          <p:nvPr/>
        </p:nvSpPr>
        <p:spPr bwMode="auto">
          <a:xfrm>
            <a:off x="611188" y="5373688"/>
            <a:ext cx="0" cy="935037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1979613" y="5373688"/>
            <a:ext cx="0" cy="1008062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 flipV="1">
            <a:off x="611188" y="1484313"/>
            <a:ext cx="1368425" cy="10810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 flipV="1">
            <a:off x="1403350" y="2133600"/>
            <a:ext cx="576263" cy="431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 flipV="1">
            <a:off x="611188" y="1412875"/>
            <a:ext cx="792162" cy="5762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 flipH="1">
            <a:off x="611188" y="5373688"/>
            <a:ext cx="1368425" cy="9350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 flipH="1">
            <a:off x="611188" y="5373688"/>
            <a:ext cx="504825" cy="3603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 flipH="1">
            <a:off x="1403350" y="5876925"/>
            <a:ext cx="576263" cy="431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55" name="Line 19"/>
          <p:cNvSpPr>
            <a:spLocks noChangeShapeType="1"/>
          </p:cNvSpPr>
          <p:nvPr/>
        </p:nvSpPr>
        <p:spPr bwMode="auto">
          <a:xfrm>
            <a:off x="1979613" y="5373688"/>
            <a:ext cx="6192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56" name="Rectangle 20"/>
          <p:cNvSpPr>
            <a:spLocks noChangeArrowheads="1"/>
          </p:cNvSpPr>
          <p:nvPr/>
        </p:nvSpPr>
        <p:spPr bwMode="auto">
          <a:xfrm>
            <a:off x="6588125" y="2060575"/>
            <a:ext cx="1584325" cy="3313113"/>
          </a:xfrm>
          <a:prstGeom prst="rect">
            <a:avLst/>
          </a:prstGeom>
          <a:solidFill>
            <a:srgbClr val="FF3300"/>
          </a:solidFill>
          <a:ln w="5715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58" name="Line 22"/>
          <p:cNvSpPr>
            <a:spLocks noChangeShapeType="1"/>
          </p:cNvSpPr>
          <p:nvPr/>
        </p:nvSpPr>
        <p:spPr bwMode="auto">
          <a:xfrm>
            <a:off x="6372225" y="2349500"/>
            <a:ext cx="0" cy="2735263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59" name="Line 23"/>
          <p:cNvSpPr>
            <a:spLocks noChangeShapeType="1"/>
          </p:cNvSpPr>
          <p:nvPr/>
        </p:nvSpPr>
        <p:spPr bwMode="auto">
          <a:xfrm>
            <a:off x="6372225" y="5084763"/>
            <a:ext cx="215900" cy="28892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60" name="Line 24"/>
          <p:cNvSpPr>
            <a:spLocks noChangeShapeType="1"/>
          </p:cNvSpPr>
          <p:nvPr/>
        </p:nvSpPr>
        <p:spPr bwMode="auto">
          <a:xfrm flipV="1">
            <a:off x="6372225" y="2060575"/>
            <a:ext cx="215900" cy="28892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61" name="Line 25"/>
          <p:cNvSpPr>
            <a:spLocks noChangeShapeType="1"/>
          </p:cNvSpPr>
          <p:nvPr/>
        </p:nvSpPr>
        <p:spPr bwMode="auto">
          <a:xfrm flipH="1">
            <a:off x="3995738" y="2060575"/>
            <a:ext cx="2663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62" name="Line 26"/>
          <p:cNvSpPr>
            <a:spLocks noChangeShapeType="1"/>
          </p:cNvSpPr>
          <p:nvPr/>
        </p:nvSpPr>
        <p:spPr bwMode="auto">
          <a:xfrm>
            <a:off x="1979613" y="2565400"/>
            <a:ext cx="2520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63" name="Line 27"/>
          <p:cNvSpPr>
            <a:spLocks noChangeShapeType="1"/>
          </p:cNvSpPr>
          <p:nvPr/>
        </p:nvSpPr>
        <p:spPr bwMode="auto">
          <a:xfrm>
            <a:off x="6156325" y="3716338"/>
            <a:ext cx="2160588" cy="0"/>
          </a:xfrm>
          <a:prstGeom prst="line">
            <a:avLst/>
          </a:prstGeom>
          <a:noFill/>
          <a:ln w="38100">
            <a:solidFill>
              <a:srgbClr val="000000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64" name="Line 28"/>
          <p:cNvSpPr>
            <a:spLocks noChangeShapeType="1"/>
          </p:cNvSpPr>
          <p:nvPr/>
        </p:nvSpPr>
        <p:spPr bwMode="auto">
          <a:xfrm>
            <a:off x="2987675" y="2565400"/>
            <a:ext cx="0" cy="2808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9965" name="Line 29"/>
          <p:cNvSpPr>
            <a:spLocks noChangeShapeType="1"/>
          </p:cNvSpPr>
          <p:nvPr/>
        </p:nvSpPr>
        <p:spPr bwMode="auto">
          <a:xfrm>
            <a:off x="5651500" y="2060575"/>
            <a:ext cx="0" cy="3313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9966" name="Line 30"/>
          <p:cNvSpPr>
            <a:spLocks noChangeShapeType="1"/>
          </p:cNvSpPr>
          <p:nvPr/>
        </p:nvSpPr>
        <p:spPr bwMode="auto">
          <a:xfrm>
            <a:off x="4284663" y="2060575"/>
            <a:ext cx="0" cy="50482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9967" name="Text Box 31"/>
          <p:cNvSpPr txBox="1">
            <a:spLocks noChangeArrowheads="1"/>
          </p:cNvSpPr>
          <p:nvPr/>
        </p:nvSpPr>
        <p:spPr bwMode="auto">
          <a:xfrm rot="-5400000">
            <a:off x="2081213" y="3779837"/>
            <a:ext cx="1492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none">
                <a:solidFill>
                  <a:srgbClr val="000000"/>
                </a:solidFill>
                <a:latin typeface="Times New Roman" pitchFamily="18" charset="0"/>
              </a:rPr>
              <a:t>D</a:t>
            </a:r>
            <a:endParaRPr lang="ru-RU" sz="2000" b="1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968" name="Text Box 32"/>
          <p:cNvSpPr txBox="1">
            <a:spLocks noChangeArrowheads="1"/>
          </p:cNvSpPr>
          <p:nvPr/>
        </p:nvSpPr>
        <p:spPr bwMode="auto">
          <a:xfrm rot="-5400000">
            <a:off x="3952081" y="2105819"/>
            <a:ext cx="341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none">
                <a:solidFill>
                  <a:srgbClr val="000000"/>
                </a:solidFill>
                <a:latin typeface="Times New Roman" pitchFamily="18" charset="0"/>
              </a:rPr>
              <a:t>N</a:t>
            </a:r>
            <a:endParaRPr lang="ru-RU" sz="2000" b="1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969" name="Text Box 33"/>
          <p:cNvSpPr txBox="1">
            <a:spLocks noChangeArrowheads="1"/>
          </p:cNvSpPr>
          <p:nvPr/>
        </p:nvSpPr>
        <p:spPr bwMode="auto">
          <a:xfrm rot="-5400000">
            <a:off x="4734719" y="3626644"/>
            <a:ext cx="1366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none">
                <a:solidFill>
                  <a:srgbClr val="000000"/>
                </a:solidFill>
                <a:latin typeface="Times New Roman" pitchFamily="18" charset="0"/>
              </a:rPr>
              <a:t>d</a:t>
            </a:r>
            <a:endParaRPr lang="ru-RU" sz="2000" b="1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970" name="Rectangle 34"/>
          <p:cNvSpPr>
            <a:spLocks noChangeArrowheads="1"/>
          </p:cNvSpPr>
          <p:nvPr/>
        </p:nvSpPr>
        <p:spPr bwMode="auto">
          <a:xfrm>
            <a:off x="1331913" y="2565400"/>
            <a:ext cx="2808287" cy="2808288"/>
          </a:xfrm>
          <a:prstGeom prst="rect">
            <a:avLst/>
          </a:prstGeom>
          <a:solidFill>
            <a:srgbClr val="FF3300"/>
          </a:solidFill>
          <a:ln w="5715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71" name="Line 35"/>
          <p:cNvSpPr>
            <a:spLocks noChangeShapeType="1"/>
          </p:cNvSpPr>
          <p:nvPr/>
        </p:nvSpPr>
        <p:spPr bwMode="auto">
          <a:xfrm>
            <a:off x="1258888" y="4005263"/>
            <a:ext cx="302577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72" name="Line 36"/>
          <p:cNvSpPr>
            <a:spLocks noChangeShapeType="1"/>
          </p:cNvSpPr>
          <p:nvPr/>
        </p:nvSpPr>
        <p:spPr bwMode="auto">
          <a:xfrm>
            <a:off x="1042988" y="2924175"/>
            <a:ext cx="0" cy="2160588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73" name="Line 37"/>
          <p:cNvSpPr>
            <a:spLocks noChangeShapeType="1"/>
          </p:cNvSpPr>
          <p:nvPr/>
        </p:nvSpPr>
        <p:spPr bwMode="auto">
          <a:xfrm>
            <a:off x="1042988" y="5084763"/>
            <a:ext cx="215900" cy="28892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74" name="Line 38"/>
          <p:cNvSpPr>
            <a:spLocks noChangeShapeType="1"/>
          </p:cNvSpPr>
          <p:nvPr/>
        </p:nvSpPr>
        <p:spPr bwMode="auto">
          <a:xfrm flipV="1">
            <a:off x="1042988" y="2565400"/>
            <a:ext cx="288925" cy="35877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75" name="Line 39"/>
          <p:cNvSpPr>
            <a:spLocks noChangeShapeType="1"/>
          </p:cNvSpPr>
          <p:nvPr/>
        </p:nvSpPr>
        <p:spPr bwMode="auto">
          <a:xfrm>
            <a:off x="4140200" y="537368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76" name="Line 40"/>
          <p:cNvSpPr>
            <a:spLocks noChangeShapeType="1"/>
          </p:cNvSpPr>
          <p:nvPr/>
        </p:nvSpPr>
        <p:spPr bwMode="auto">
          <a:xfrm>
            <a:off x="4140200" y="2565400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77" name="Line 41"/>
          <p:cNvSpPr>
            <a:spLocks noChangeShapeType="1"/>
          </p:cNvSpPr>
          <p:nvPr/>
        </p:nvSpPr>
        <p:spPr bwMode="auto">
          <a:xfrm>
            <a:off x="4932363" y="2565400"/>
            <a:ext cx="0" cy="2808288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9978" name="Text Box 42"/>
          <p:cNvSpPr txBox="1">
            <a:spLocks noChangeArrowheads="1"/>
          </p:cNvSpPr>
          <p:nvPr/>
        </p:nvSpPr>
        <p:spPr bwMode="auto">
          <a:xfrm rot="-5400000">
            <a:off x="4267201" y="3805237"/>
            <a:ext cx="1009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none">
                <a:solidFill>
                  <a:srgbClr val="00FF00"/>
                </a:solidFill>
                <a:latin typeface="Times New Roman" pitchFamily="18" charset="0"/>
              </a:rPr>
              <a:t>D = d</a:t>
            </a:r>
            <a:endParaRPr lang="ru-RU" sz="2000" b="1" u="none">
              <a:solidFill>
                <a:srgbClr val="00FF00"/>
              </a:solidFill>
              <a:latin typeface="Times New Roman" pitchFamily="18" charset="0"/>
            </a:endParaRPr>
          </a:p>
        </p:txBody>
      </p:sp>
      <p:sp>
        <p:nvSpPr>
          <p:cNvPr id="39979" name="Text Box 43"/>
          <p:cNvSpPr txBox="1">
            <a:spLocks noChangeArrowheads="1"/>
          </p:cNvSpPr>
          <p:nvPr/>
        </p:nvSpPr>
        <p:spPr bwMode="auto">
          <a:xfrm>
            <a:off x="2484438" y="836613"/>
            <a:ext cx="40322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u="none">
                <a:latin typeface="Times New Roman" pitchFamily="18" charset="0"/>
              </a:rPr>
              <a:t>После сборки </a:t>
            </a:r>
            <a:r>
              <a:rPr lang="en-US" sz="3200" b="1" u="none">
                <a:latin typeface="Times New Roman" pitchFamily="18" charset="0"/>
              </a:rPr>
              <a:t>D = d</a:t>
            </a:r>
            <a:endParaRPr lang="ru-RU" sz="3200" b="1" u="none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39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3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500"/>
                                        <p:tgtEl>
                                          <p:spTgt spid="3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4" dur="500"/>
                                        <p:tgtEl>
                                          <p:spTgt spid="39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39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0" dur="500"/>
                                        <p:tgtEl>
                                          <p:spTgt spid="39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3" dur="500"/>
                                        <p:tgtEl>
                                          <p:spTgt spid="3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8" dur="500"/>
                                        <p:tgtEl>
                                          <p:spTgt spid="39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39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6" dur="500"/>
                                        <p:tgtEl>
                                          <p:spTgt spid="39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1" dur="500"/>
                                        <p:tgtEl>
                                          <p:spTgt spid="39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39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39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2" dur="500"/>
                                        <p:tgtEl>
                                          <p:spTgt spid="39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6" dur="500"/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9" dur="500"/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02" dur="500"/>
                                        <p:tgtEl>
                                          <p:spTgt spid="399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05" dur="500"/>
                                        <p:tgtEl>
                                          <p:spTgt spid="399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10" dur="500"/>
                                        <p:tgtEl>
                                          <p:spTgt spid="399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13" dur="500"/>
                                        <p:tgtEl>
                                          <p:spTgt spid="399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6" dur="500"/>
                                        <p:tgtEl>
                                          <p:spTgt spid="399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19" dur="500"/>
                                        <p:tgtEl>
                                          <p:spTgt spid="399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22" dur="500"/>
                                        <p:tgtEl>
                                          <p:spTgt spid="399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25" dur="500"/>
                                        <p:tgtEl>
                                          <p:spTgt spid="399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28" dur="500"/>
                                        <p:tgtEl>
                                          <p:spTgt spid="399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33" dur="500"/>
                                        <p:tgtEl>
                                          <p:spTgt spid="399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36" dur="500"/>
                                        <p:tgtEl>
                                          <p:spTgt spid="399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39" dur="500"/>
                                        <p:tgtEl>
                                          <p:spTgt spid="399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42" dur="500"/>
                                        <p:tgtEl>
                                          <p:spTgt spid="399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6" presetClass="exit" presetSubtype="2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45" dur="500"/>
                                        <p:tgtEl>
                                          <p:spTgt spid="399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48" dur="500"/>
                                        <p:tgtEl>
                                          <p:spTgt spid="399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6" presetClass="exit" presetSubtype="2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51" dur="500"/>
                                        <p:tgtEl>
                                          <p:spTgt spid="399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7" dur="500"/>
                                        <p:tgtEl>
                                          <p:spTgt spid="39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2" dur="500"/>
                                        <p:tgtEl>
                                          <p:spTgt spid="39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5" dur="500"/>
                                        <p:tgtEl>
                                          <p:spTgt spid="39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8" dur="500"/>
                                        <p:tgtEl>
                                          <p:spTgt spid="39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1" dur="500"/>
                                        <p:tgtEl>
                                          <p:spTgt spid="39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4" dur="500"/>
                                        <p:tgtEl>
                                          <p:spTgt spid="39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9" dur="500"/>
                                        <p:tgtEl>
                                          <p:spTgt spid="39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2" dur="500"/>
                                        <p:tgtEl>
                                          <p:spTgt spid="39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7" dur="500"/>
                                        <p:tgtEl>
                                          <p:spTgt spid="39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0" dur="500"/>
                                        <p:tgtEl>
                                          <p:spTgt spid="39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3" grpId="0" animBg="1"/>
      <p:bldP spid="39944" grpId="0" animBg="1"/>
      <p:bldP spid="39945" grpId="0" animBg="1"/>
      <p:bldP spid="39946" grpId="0" animBg="1"/>
      <p:bldP spid="39947" grpId="0" animBg="1"/>
      <p:bldP spid="39948" grpId="0" animBg="1"/>
      <p:bldP spid="39949" grpId="0" animBg="1"/>
      <p:bldP spid="39950" grpId="0" animBg="1"/>
      <p:bldP spid="39951" grpId="0" animBg="1"/>
      <p:bldP spid="39952" grpId="0" animBg="1"/>
      <p:bldP spid="39953" grpId="0" animBg="1"/>
      <p:bldP spid="39954" grpId="0" animBg="1"/>
      <p:bldP spid="39955" grpId="0" animBg="1"/>
      <p:bldP spid="39955" grpId="1" animBg="1"/>
      <p:bldP spid="39956" grpId="0" animBg="1"/>
      <p:bldP spid="39956" grpId="1" animBg="1"/>
      <p:bldP spid="39958" grpId="0" animBg="1"/>
      <p:bldP spid="39958" grpId="1" animBg="1"/>
      <p:bldP spid="39959" grpId="0" animBg="1"/>
      <p:bldP spid="39959" grpId="1" animBg="1"/>
      <p:bldP spid="39960" grpId="0" animBg="1"/>
      <p:bldP spid="39960" grpId="1" animBg="1"/>
      <p:bldP spid="39961" grpId="0" animBg="1"/>
      <p:bldP spid="39961" grpId="1" animBg="1"/>
      <p:bldP spid="39961" grpId="2" animBg="1"/>
      <p:bldP spid="39961" grpId="3" animBg="1"/>
      <p:bldP spid="39962" grpId="0" animBg="1"/>
      <p:bldP spid="39962" grpId="1" animBg="1"/>
      <p:bldP spid="39963" grpId="0" animBg="1"/>
      <p:bldP spid="39963" grpId="1" animBg="1"/>
      <p:bldP spid="39964" grpId="0" animBg="1"/>
      <p:bldP spid="39964" grpId="1" animBg="1"/>
      <p:bldP spid="39965" grpId="0" animBg="1"/>
      <p:bldP spid="39965" grpId="1" animBg="1"/>
      <p:bldP spid="39966" grpId="0" animBg="1"/>
      <p:bldP spid="39966" grpId="1" animBg="1"/>
      <p:bldP spid="39967" grpId="0"/>
      <p:bldP spid="39967" grpId="1"/>
      <p:bldP spid="39968" grpId="0"/>
      <p:bldP spid="39968" grpId="1"/>
      <p:bldP spid="39969" grpId="0"/>
      <p:bldP spid="39969" grpId="1"/>
      <p:bldP spid="39970" grpId="0" animBg="1"/>
      <p:bldP spid="39971" grpId="0" animBg="1"/>
      <p:bldP spid="39972" grpId="0" animBg="1"/>
      <p:bldP spid="39973" grpId="0" animBg="1"/>
      <p:bldP spid="39974" grpId="0" animBg="1"/>
      <p:bldP spid="39975" grpId="0" animBg="1"/>
      <p:bldP spid="39976" grpId="0" animBg="1"/>
      <p:bldP spid="39977" grpId="0" animBg="1"/>
      <p:bldP spid="3997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468313" y="2997200"/>
            <a:ext cx="1008062" cy="2447925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0117" name="Line 5"/>
          <p:cNvSpPr>
            <a:spLocks noChangeShapeType="1"/>
          </p:cNvSpPr>
          <p:nvPr/>
        </p:nvSpPr>
        <p:spPr bwMode="auto">
          <a:xfrm>
            <a:off x="468313" y="5445125"/>
            <a:ext cx="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18" name="Line 6"/>
          <p:cNvSpPr>
            <a:spLocks noChangeShapeType="1"/>
          </p:cNvSpPr>
          <p:nvPr/>
        </p:nvSpPr>
        <p:spPr bwMode="auto">
          <a:xfrm>
            <a:off x="1476375" y="5445125"/>
            <a:ext cx="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19" name="Line 7"/>
          <p:cNvSpPr>
            <a:spLocks noChangeShapeType="1"/>
          </p:cNvSpPr>
          <p:nvPr/>
        </p:nvSpPr>
        <p:spPr bwMode="auto">
          <a:xfrm flipV="1">
            <a:off x="468313" y="1989138"/>
            <a:ext cx="0" cy="10080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20" name="Line 8"/>
          <p:cNvSpPr>
            <a:spLocks noChangeShapeType="1"/>
          </p:cNvSpPr>
          <p:nvPr/>
        </p:nvSpPr>
        <p:spPr bwMode="auto">
          <a:xfrm flipV="1">
            <a:off x="1476375" y="1989138"/>
            <a:ext cx="0" cy="10080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21" name="Line 9"/>
          <p:cNvSpPr>
            <a:spLocks noChangeShapeType="1"/>
          </p:cNvSpPr>
          <p:nvPr/>
        </p:nvSpPr>
        <p:spPr bwMode="auto">
          <a:xfrm flipV="1">
            <a:off x="468313" y="1989138"/>
            <a:ext cx="1008062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22" name="Line 10"/>
          <p:cNvSpPr>
            <a:spLocks noChangeShapeType="1"/>
          </p:cNvSpPr>
          <p:nvPr/>
        </p:nvSpPr>
        <p:spPr bwMode="auto">
          <a:xfrm flipV="1">
            <a:off x="1042988" y="2565400"/>
            <a:ext cx="4333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23" name="Line 11"/>
          <p:cNvSpPr>
            <a:spLocks noChangeShapeType="1"/>
          </p:cNvSpPr>
          <p:nvPr/>
        </p:nvSpPr>
        <p:spPr bwMode="auto">
          <a:xfrm flipV="1">
            <a:off x="468313" y="1989138"/>
            <a:ext cx="503237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24" name="Line 12"/>
          <p:cNvSpPr>
            <a:spLocks noChangeShapeType="1"/>
          </p:cNvSpPr>
          <p:nvPr/>
        </p:nvSpPr>
        <p:spPr bwMode="auto">
          <a:xfrm flipH="1">
            <a:off x="468313" y="5445125"/>
            <a:ext cx="1008062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25" name="Line 13"/>
          <p:cNvSpPr>
            <a:spLocks noChangeShapeType="1"/>
          </p:cNvSpPr>
          <p:nvPr/>
        </p:nvSpPr>
        <p:spPr bwMode="auto">
          <a:xfrm flipH="1">
            <a:off x="1042988" y="5876925"/>
            <a:ext cx="433387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26" name="Line 14"/>
          <p:cNvSpPr>
            <a:spLocks noChangeShapeType="1"/>
          </p:cNvSpPr>
          <p:nvPr/>
        </p:nvSpPr>
        <p:spPr bwMode="auto">
          <a:xfrm flipH="1">
            <a:off x="395288" y="5445125"/>
            <a:ext cx="360362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28" name="Line 16"/>
          <p:cNvSpPr>
            <a:spLocks noChangeShapeType="1"/>
          </p:cNvSpPr>
          <p:nvPr/>
        </p:nvSpPr>
        <p:spPr bwMode="auto">
          <a:xfrm>
            <a:off x="395288" y="4221163"/>
            <a:ext cx="1223962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29" name="Rectangle 17"/>
          <p:cNvSpPr>
            <a:spLocks noChangeArrowheads="1"/>
          </p:cNvSpPr>
          <p:nvPr/>
        </p:nvSpPr>
        <p:spPr bwMode="auto">
          <a:xfrm>
            <a:off x="2916238" y="2636838"/>
            <a:ext cx="1368425" cy="2808287"/>
          </a:xfrm>
          <a:prstGeom prst="rect">
            <a:avLst/>
          </a:prstGeom>
          <a:solidFill>
            <a:srgbClr val="FF3300"/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0130" name="Line 18"/>
          <p:cNvSpPr>
            <a:spLocks noChangeShapeType="1"/>
          </p:cNvSpPr>
          <p:nvPr/>
        </p:nvSpPr>
        <p:spPr bwMode="auto">
          <a:xfrm>
            <a:off x="1476375" y="5445125"/>
            <a:ext cx="1582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31" name="Line 19"/>
          <p:cNvSpPr>
            <a:spLocks noChangeShapeType="1"/>
          </p:cNvSpPr>
          <p:nvPr/>
        </p:nvSpPr>
        <p:spPr bwMode="auto">
          <a:xfrm>
            <a:off x="2627313" y="2852738"/>
            <a:ext cx="0" cy="2376487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32" name="Line 20"/>
          <p:cNvSpPr>
            <a:spLocks noChangeShapeType="1"/>
          </p:cNvSpPr>
          <p:nvPr/>
        </p:nvSpPr>
        <p:spPr bwMode="auto">
          <a:xfrm>
            <a:off x="2627313" y="5229225"/>
            <a:ext cx="288925" cy="2159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34" name="Line 22"/>
          <p:cNvSpPr>
            <a:spLocks noChangeShapeType="1"/>
          </p:cNvSpPr>
          <p:nvPr/>
        </p:nvSpPr>
        <p:spPr bwMode="auto">
          <a:xfrm flipV="1">
            <a:off x="2627313" y="2636838"/>
            <a:ext cx="288925" cy="2159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35" name="Line 23"/>
          <p:cNvSpPr>
            <a:spLocks noChangeShapeType="1"/>
          </p:cNvSpPr>
          <p:nvPr/>
        </p:nvSpPr>
        <p:spPr bwMode="auto">
          <a:xfrm>
            <a:off x="2555875" y="4005263"/>
            <a:ext cx="201612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36" name="Line 24"/>
          <p:cNvSpPr>
            <a:spLocks noChangeShapeType="1"/>
          </p:cNvSpPr>
          <p:nvPr/>
        </p:nvSpPr>
        <p:spPr bwMode="auto">
          <a:xfrm flipH="1">
            <a:off x="1619250" y="2636838"/>
            <a:ext cx="1296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37" name="Line 25"/>
          <p:cNvSpPr>
            <a:spLocks noChangeShapeType="1"/>
          </p:cNvSpPr>
          <p:nvPr/>
        </p:nvSpPr>
        <p:spPr bwMode="auto">
          <a:xfrm>
            <a:off x="1476375" y="2997200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38" name="Line 26"/>
          <p:cNvSpPr>
            <a:spLocks noChangeShapeType="1"/>
          </p:cNvSpPr>
          <p:nvPr/>
        </p:nvSpPr>
        <p:spPr bwMode="auto">
          <a:xfrm>
            <a:off x="2339975" y="2636838"/>
            <a:ext cx="0" cy="280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0139" name="Line 27"/>
          <p:cNvSpPr>
            <a:spLocks noChangeShapeType="1"/>
          </p:cNvSpPr>
          <p:nvPr/>
        </p:nvSpPr>
        <p:spPr bwMode="auto">
          <a:xfrm>
            <a:off x="1835150" y="2997200"/>
            <a:ext cx="0" cy="2447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0140" name="Line 28"/>
          <p:cNvSpPr>
            <a:spLocks noChangeShapeType="1"/>
          </p:cNvSpPr>
          <p:nvPr/>
        </p:nvSpPr>
        <p:spPr bwMode="auto">
          <a:xfrm>
            <a:off x="1835150" y="2636838"/>
            <a:ext cx="0" cy="360362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361" name="Text Box 29"/>
          <p:cNvSpPr txBox="1">
            <a:spLocks noChangeArrowheads="1"/>
          </p:cNvSpPr>
          <p:nvPr/>
        </p:nvSpPr>
        <p:spPr bwMode="auto">
          <a:xfrm>
            <a:off x="1258888" y="3644900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u="none"/>
          </a:p>
        </p:txBody>
      </p:sp>
      <p:sp>
        <p:nvSpPr>
          <p:cNvPr id="90142" name="Text Box 30"/>
          <p:cNvSpPr txBox="1">
            <a:spLocks noChangeArrowheads="1"/>
          </p:cNvSpPr>
          <p:nvPr/>
        </p:nvSpPr>
        <p:spPr bwMode="auto">
          <a:xfrm rot="-5400000">
            <a:off x="1550987" y="4073526"/>
            <a:ext cx="36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none">
                <a:latin typeface="Times New Roman" pitchFamily="18" charset="0"/>
              </a:rPr>
              <a:t>D</a:t>
            </a:r>
            <a:endParaRPr lang="ru-RU" b="1" u="none">
              <a:latin typeface="Times New Roman" pitchFamily="18" charset="0"/>
            </a:endParaRPr>
          </a:p>
        </p:txBody>
      </p:sp>
      <p:sp>
        <p:nvSpPr>
          <p:cNvPr id="90143" name="Text Box 31"/>
          <p:cNvSpPr txBox="1">
            <a:spLocks noChangeArrowheads="1"/>
          </p:cNvSpPr>
          <p:nvPr/>
        </p:nvSpPr>
        <p:spPr bwMode="auto">
          <a:xfrm rot="-5400000">
            <a:off x="1982787" y="3930651"/>
            <a:ext cx="36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none">
                <a:latin typeface="Times New Roman" pitchFamily="18" charset="0"/>
              </a:rPr>
              <a:t>d</a:t>
            </a:r>
            <a:endParaRPr lang="ru-RU" b="1" u="none">
              <a:latin typeface="Times New Roman" pitchFamily="18" charset="0"/>
            </a:endParaRPr>
          </a:p>
        </p:txBody>
      </p:sp>
      <p:sp>
        <p:nvSpPr>
          <p:cNvPr id="14364" name="Text Box 32"/>
          <p:cNvSpPr txBox="1">
            <a:spLocks noChangeArrowheads="1"/>
          </p:cNvSpPr>
          <p:nvPr/>
        </p:nvSpPr>
        <p:spPr bwMode="auto">
          <a:xfrm>
            <a:off x="1403350" y="2565400"/>
            <a:ext cx="288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u="none"/>
          </a:p>
        </p:txBody>
      </p:sp>
      <p:sp>
        <p:nvSpPr>
          <p:cNvPr id="90145" name="Text Box 33"/>
          <p:cNvSpPr txBox="1">
            <a:spLocks noChangeArrowheads="1"/>
          </p:cNvSpPr>
          <p:nvPr/>
        </p:nvSpPr>
        <p:spPr bwMode="auto">
          <a:xfrm rot="-5400000">
            <a:off x="1552576" y="2636837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none">
                <a:latin typeface="Times New Roman" pitchFamily="18" charset="0"/>
              </a:rPr>
              <a:t>N</a:t>
            </a:r>
            <a:endParaRPr lang="ru-RU" u="none">
              <a:latin typeface="Times New Roman" pitchFamily="18" charset="0"/>
            </a:endParaRPr>
          </a:p>
        </p:txBody>
      </p:sp>
      <p:sp>
        <p:nvSpPr>
          <p:cNvPr id="90146" name="Text Box 34"/>
          <p:cNvSpPr txBox="1">
            <a:spLocks noChangeArrowheads="1"/>
          </p:cNvSpPr>
          <p:nvPr/>
        </p:nvSpPr>
        <p:spPr bwMode="auto">
          <a:xfrm>
            <a:off x="468313" y="692150"/>
            <a:ext cx="3598862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u="none">
                <a:latin typeface="Times New Roman" pitchFamily="18" charset="0"/>
              </a:rPr>
              <a:t>До сборки:</a:t>
            </a:r>
          </a:p>
          <a:p>
            <a:pPr algn="ctr">
              <a:spcBef>
                <a:spcPct val="50000"/>
              </a:spcBef>
            </a:pPr>
            <a:r>
              <a:rPr lang="en-US" sz="2800" b="1" u="none">
                <a:latin typeface="Times New Roman" pitchFamily="18" charset="0"/>
              </a:rPr>
              <a:t>d</a:t>
            </a:r>
            <a:r>
              <a:rPr lang="en-US" sz="2800" b="1" u="none">
                <a:latin typeface="Times New Roman" pitchFamily="18" charset="0"/>
                <a:cs typeface="Arial" charset="0"/>
              </a:rPr>
              <a:t>&gt;D</a:t>
            </a:r>
          </a:p>
        </p:txBody>
      </p:sp>
      <p:sp>
        <p:nvSpPr>
          <p:cNvPr id="90147" name="Line 35"/>
          <p:cNvSpPr>
            <a:spLocks noChangeShapeType="1"/>
          </p:cNvSpPr>
          <p:nvPr/>
        </p:nvSpPr>
        <p:spPr bwMode="auto">
          <a:xfrm>
            <a:off x="2916238" y="5445125"/>
            <a:ext cx="6048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48" name="Rectangle 36"/>
          <p:cNvSpPr>
            <a:spLocks noChangeArrowheads="1"/>
          </p:cNvSpPr>
          <p:nvPr/>
        </p:nvSpPr>
        <p:spPr bwMode="auto">
          <a:xfrm>
            <a:off x="5003800" y="2781300"/>
            <a:ext cx="1152525" cy="266382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0149" name="Line 37"/>
          <p:cNvSpPr>
            <a:spLocks noChangeShapeType="1"/>
          </p:cNvSpPr>
          <p:nvPr/>
        </p:nvSpPr>
        <p:spPr bwMode="auto">
          <a:xfrm>
            <a:off x="5003800" y="5445125"/>
            <a:ext cx="0" cy="792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50" name="Line 38"/>
          <p:cNvSpPr>
            <a:spLocks noChangeShapeType="1"/>
          </p:cNvSpPr>
          <p:nvPr/>
        </p:nvSpPr>
        <p:spPr bwMode="auto">
          <a:xfrm>
            <a:off x="6156325" y="5445125"/>
            <a:ext cx="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51" name="Line 39"/>
          <p:cNvSpPr>
            <a:spLocks noChangeShapeType="1"/>
          </p:cNvSpPr>
          <p:nvPr/>
        </p:nvSpPr>
        <p:spPr bwMode="auto">
          <a:xfrm flipV="1">
            <a:off x="5003800" y="1844675"/>
            <a:ext cx="0" cy="936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52" name="Line 40"/>
          <p:cNvSpPr>
            <a:spLocks noChangeShapeType="1"/>
          </p:cNvSpPr>
          <p:nvPr/>
        </p:nvSpPr>
        <p:spPr bwMode="auto">
          <a:xfrm flipV="1">
            <a:off x="6156325" y="1773238"/>
            <a:ext cx="0" cy="10080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53" name="Line 41"/>
          <p:cNvSpPr>
            <a:spLocks noChangeShapeType="1"/>
          </p:cNvSpPr>
          <p:nvPr/>
        </p:nvSpPr>
        <p:spPr bwMode="auto">
          <a:xfrm flipH="1">
            <a:off x="5076825" y="5445125"/>
            <a:ext cx="107950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54" name="Line 42"/>
          <p:cNvSpPr>
            <a:spLocks noChangeShapeType="1"/>
          </p:cNvSpPr>
          <p:nvPr/>
        </p:nvSpPr>
        <p:spPr bwMode="auto">
          <a:xfrm flipH="1">
            <a:off x="5003800" y="5445125"/>
            <a:ext cx="4318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55" name="Line 43"/>
          <p:cNvSpPr>
            <a:spLocks noChangeShapeType="1"/>
          </p:cNvSpPr>
          <p:nvPr/>
        </p:nvSpPr>
        <p:spPr bwMode="auto">
          <a:xfrm flipH="1">
            <a:off x="5651500" y="5876925"/>
            <a:ext cx="5048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56" name="Line 44"/>
          <p:cNvSpPr>
            <a:spLocks noChangeShapeType="1"/>
          </p:cNvSpPr>
          <p:nvPr/>
        </p:nvSpPr>
        <p:spPr bwMode="auto">
          <a:xfrm flipV="1">
            <a:off x="5003800" y="1844675"/>
            <a:ext cx="1152525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57" name="Line 45"/>
          <p:cNvSpPr>
            <a:spLocks noChangeShapeType="1"/>
          </p:cNvSpPr>
          <p:nvPr/>
        </p:nvSpPr>
        <p:spPr bwMode="auto">
          <a:xfrm flipV="1">
            <a:off x="5651500" y="2420938"/>
            <a:ext cx="50482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58" name="Line 46"/>
          <p:cNvSpPr>
            <a:spLocks noChangeShapeType="1"/>
          </p:cNvSpPr>
          <p:nvPr/>
        </p:nvSpPr>
        <p:spPr bwMode="auto">
          <a:xfrm flipV="1">
            <a:off x="5003800" y="1628775"/>
            <a:ext cx="6477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60" name="Rectangle 48"/>
          <p:cNvSpPr>
            <a:spLocks noChangeArrowheads="1"/>
          </p:cNvSpPr>
          <p:nvPr/>
        </p:nvSpPr>
        <p:spPr bwMode="auto">
          <a:xfrm>
            <a:off x="5724525" y="2781300"/>
            <a:ext cx="2160588" cy="2663825"/>
          </a:xfrm>
          <a:prstGeom prst="rect">
            <a:avLst/>
          </a:prstGeom>
          <a:solidFill>
            <a:srgbClr val="FF3300"/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0163" name="Line 51"/>
          <p:cNvSpPr>
            <a:spLocks noChangeShapeType="1"/>
          </p:cNvSpPr>
          <p:nvPr/>
        </p:nvSpPr>
        <p:spPr bwMode="auto">
          <a:xfrm>
            <a:off x="4859338" y="4076700"/>
            <a:ext cx="3313112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64" name="Line 52"/>
          <p:cNvSpPr>
            <a:spLocks noChangeShapeType="1"/>
          </p:cNvSpPr>
          <p:nvPr/>
        </p:nvSpPr>
        <p:spPr bwMode="auto">
          <a:xfrm>
            <a:off x="5508625" y="2997200"/>
            <a:ext cx="0" cy="223202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65" name="Line 53"/>
          <p:cNvSpPr>
            <a:spLocks noChangeShapeType="1"/>
          </p:cNvSpPr>
          <p:nvPr/>
        </p:nvSpPr>
        <p:spPr bwMode="auto">
          <a:xfrm>
            <a:off x="5508625" y="5229225"/>
            <a:ext cx="215900" cy="2159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66" name="Line 54"/>
          <p:cNvSpPr>
            <a:spLocks noChangeShapeType="1"/>
          </p:cNvSpPr>
          <p:nvPr/>
        </p:nvSpPr>
        <p:spPr bwMode="auto">
          <a:xfrm flipH="1">
            <a:off x="5508625" y="2781300"/>
            <a:ext cx="215900" cy="2159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67" name="Line 55"/>
          <p:cNvSpPr>
            <a:spLocks noChangeShapeType="1"/>
          </p:cNvSpPr>
          <p:nvPr/>
        </p:nvSpPr>
        <p:spPr bwMode="auto">
          <a:xfrm>
            <a:off x="7885113" y="2781300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0168" name="Line 56"/>
          <p:cNvSpPr>
            <a:spLocks noChangeShapeType="1"/>
          </p:cNvSpPr>
          <p:nvPr/>
        </p:nvSpPr>
        <p:spPr bwMode="auto">
          <a:xfrm>
            <a:off x="8748713" y="2781300"/>
            <a:ext cx="0" cy="26638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0169" name="Text Box 57"/>
          <p:cNvSpPr txBox="1">
            <a:spLocks noChangeArrowheads="1"/>
          </p:cNvSpPr>
          <p:nvPr/>
        </p:nvSpPr>
        <p:spPr bwMode="auto">
          <a:xfrm rot="-5400000">
            <a:off x="8078788" y="3956050"/>
            <a:ext cx="107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>
                <a:solidFill>
                  <a:srgbClr val="00FF00"/>
                </a:solidFill>
                <a:latin typeface="Times New Roman" pitchFamily="18" charset="0"/>
              </a:rPr>
              <a:t>D = d</a:t>
            </a:r>
            <a:endParaRPr lang="ru-RU" sz="2400" b="1" u="none">
              <a:solidFill>
                <a:srgbClr val="00FF00"/>
              </a:solidFill>
              <a:latin typeface="Times New Roman" pitchFamily="18" charset="0"/>
            </a:endParaRPr>
          </a:p>
        </p:txBody>
      </p:sp>
      <p:sp>
        <p:nvSpPr>
          <p:cNvPr id="90170" name="Text Box 58"/>
          <p:cNvSpPr txBox="1">
            <a:spLocks noChangeArrowheads="1"/>
          </p:cNvSpPr>
          <p:nvPr/>
        </p:nvSpPr>
        <p:spPr bwMode="auto">
          <a:xfrm>
            <a:off x="4787900" y="692150"/>
            <a:ext cx="3671888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u="none">
                <a:latin typeface="Times New Roman" pitchFamily="18" charset="0"/>
              </a:rPr>
              <a:t>После сборки</a:t>
            </a:r>
          </a:p>
          <a:p>
            <a:pPr algn="ctr">
              <a:spcBef>
                <a:spcPct val="50000"/>
              </a:spcBef>
            </a:pPr>
            <a:r>
              <a:rPr lang="en-US" sz="2800" b="1" u="none">
                <a:latin typeface="Times New Roman" pitchFamily="18" charset="0"/>
              </a:rPr>
              <a:t>D = d</a:t>
            </a:r>
            <a:endParaRPr lang="ru-RU" sz="2800" b="1" u="none">
              <a:latin typeface="Times New Roman" pitchFamily="18" charset="0"/>
            </a:endParaRPr>
          </a:p>
        </p:txBody>
      </p:sp>
      <p:sp>
        <p:nvSpPr>
          <p:cNvPr id="14388" name="Text Box 59"/>
          <p:cNvSpPr txBox="1">
            <a:spLocks noChangeArrowheads="1"/>
          </p:cNvSpPr>
          <p:nvPr/>
        </p:nvSpPr>
        <p:spPr bwMode="auto">
          <a:xfrm>
            <a:off x="2124075" y="0"/>
            <a:ext cx="4105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latin typeface="Times New Roman" pitchFamily="18" charset="0"/>
              </a:rPr>
              <a:t>Понятие натяга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0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90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90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90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90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90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90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90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90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90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90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5" dur="500"/>
                                        <p:tgtEl>
                                          <p:spTgt spid="90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0" dur="500"/>
                                        <p:tgtEl>
                                          <p:spTgt spid="90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3" dur="500"/>
                                        <p:tgtEl>
                                          <p:spTgt spid="90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6" dur="500"/>
                                        <p:tgtEl>
                                          <p:spTgt spid="90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9" dur="500"/>
                                        <p:tgtEl>
                                          <p:spTgt spid="90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2" dur="500"/>
                                        <p:tgtEl>
                                          <p:spTgt spid="90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7" dur="500"/>
                                        <p:tgtEl>
                                          <p:spTgt spid="90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0" dur="500"/>
                                        <p:tgtEl>
                                          <p:spTgt spid="90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3" dur="500"/>
                                        <p:tgtEl>
                                          <p:spTgt spid="90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8" dur="500"/>
                                        <p:tgtEl>
                                          <p:spTgt spid="90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1" dur="500"/>
                                        <p:tgtEl>
                                          <p:spTgt spid="90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4" dur="500"/>
                                        <p:tgtEl>
                                          <p:spTgt spid="90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9" dur="500"/>
                                        <p:tgtEl>
                                          <p:spTgt spid="90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2" dur="500"/>
                                        <p:tgtEl>
                                          <p:spTgt spid="90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7" dur="500"/>
                                        <p:tgtEl>
                                          <p:spTgt spid="90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2" dur="500"/>
                                        <p:tgtEl>
                                          <p:spTgt spid="90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7" dur="500"/>
                                        <p:tgtEl>
                                          <p:spTgt spid="90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2" dur="500"/>
                                        <p:tgtEl>
                                          <p:spTgt spid="90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5" dur="500"/>
                                        <p:tgtEl>
                                          <p:spTgt spid="90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8" dur="500"/>
                                        <p:tgtEl>
                                          <p:spTgt spid="90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1" dur="500"/>
                                        <p:tgtEl>
                                          <p:spTgt spid="90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4" dur="500"/>
                                        <p:tgtEl>
                                          <p:spTgt spid="90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7" dur="500"/>
                                        <p:tgtEl>
                                          <p:spTgt spid="90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0" dur="500"/>
                                        <p:tgtEl>
                                          <p:spTgt spid="90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3" dur="500"/>
                                        <p:tgtEl>
                                          <p:spTgt spid="90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6" dur="500"/>
                                        <p:tgtEl>
                                          <p:spTgt spid="90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9" dur="500"/>
                                        <p:tgtEl>
                                          <p:spTgt spid="90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2" dur="500"/>
                                        <p:tgtEl>
                                          <p:spTgt spid="90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5" dur="500"/>
                                        <p:tgtEl>
                                          <p:spTgt spid="90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0" dur="500"/>
                                        <p:tgtEl>
                                          <p:spTgt spid="90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3" dur="500"/>
                                        <p:tgtEl>
                                          <p:spTgt spid="90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6" dur="500"/>
                                        <p:tgtEl>
                                          <p:spTgt spid="90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9" dur="500"/>
                                        <p:tgtEl>
                                          <p:spTgt spid="90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4" dur="500"/>
                                        <p:tgtEl>
                                          <p:spTgt spid="90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9" dur="500"/>
                                        <p:tgtEl>
                                          <p:spTgt spid="90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2" dur="500"/>
                                        <p:tgtEl>
                                          <p:spTgt spid="90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 animBg="1"/>
      <p:bldP spid="90117" grpId="0" animBg="1"/>
      <p:bldP spid="90118" grpId="0" animBg="1"/>
      <p:bldP spid="90119" grpId="0" animBg="1"/>
      <p:bldP spid="90120" grpId="0" animBg="1"/>
      <p:bldP spid="90121" grpId="0" animBg="1"/>
      <p:bldP spid="90122" grpId="0" animBg="1"/>
      <p:bldP spid="90123" grpId="0" animBg="1"/>
      <p:bldP spid="90124" grpId="0" animBg="1"/>
      <p:bldP spid="90125" grpId="0" animBg="1"/>
      <p:bldP spid="90126" grpId="0" animBg="1"/>
      <p:bldP spid="90128" grpId="0" animBg="1"/>
      <p:bldP spid="90129" grpId="0" animBg="1"/>
      <p:bldP spid="90130" grpId="0" animBg="1"/>
      <p:bldP spid="90131" grpId="0" animBg="1"/>
      <p:bldP spid="90132" grpId="0" animBg="1"/>
      <p:bldP spid="90134" grpId="0" animBg="1"/>
      <p:bldP spid="90135" grpId="0" animBg="1"/>
      <p:bldP spid="90136" grpId="0" animBg="1"/>
      <p:bldP spid="90137" grpId="0" animBg="1"/>
      <p:bldP spid="90138" grpId="0" animBg="1"/>
      <p:bldP spid="90139" grpId="0" animBg="1"/>
      <p:bldP spid="90140" grpId="0" animBg="1"/>
      <p:bldP spid="90142" grpId="0"/>
      <p:bldP spid="90143" grpId="0"/>
      <p:bldP spid="90145" grpId="0"/>
      <p:bldP spid="90146" grpId="0"/>
      <p:bldP spid="90147" grpId="0" animBg="1"/>
      <p:bldP spid="90148" grpId="0" animBg="1"/>
      <p:bldP spid="90149" grpId="0" animBg="1"/>
      <p:bldP spid="90150" grpId="0" animBg="1"/>
      <p:bldP spid="90151" grpId="0" animBg="1"/>
      <p:bldP spid="90152" grpId="0" animBg="1"/>
      <p:bldP spid="90153" grpId="0" animBg="1"/>
      <p:bldP spid="90154" grpId="0" animBg="1"/>
      <p:bldP spid="90155" grpId="0" animBg="1"/>
      <p:bldP spid="90156" grpId="0" animBg="1"/>
      <p:bldP spid="90157" grpId="0" animBg="1"/>
      <p:bldP spid="90158" grpId="0" animBg="1"/>
      <p:bldP spid="90160" grpId="0" animBg="1"/>
      <p:bldP spid="90163" grpId="0" animBg="1"/>
      <p:bldP spid="90164" grpId="0" animBg="1"/>
      <p:bldP spid="90165" grpId="0" animBg="1"/>
      <p:bldP spid="90166" grpId="0" animBg="1"/>
      <p:bldP spid="90167" grpId="0" animBg="1"/>
      <p:bldP spid="90168" grpId="0" animBg="1"/>
      <p:bldP spid="90169" grpId="0"/>
      <p:bldP spid="9017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5"/>
          <p:cNvSpPr>
            <a:spLocks noChangeArrowheads="1"/>
          </p:cNvSpPr>
          <p:nvPr/>
        </p:nvSpPr>
        <p:spPr bwMode="auto">
          <a:xfrm>
            <a:off x="684213" y="2060575"/>
            <a:ext cx="8064500" cy="504825"/>
          </a:xfrm>
          <a:prstGeom prst="rect">
            <a:avLst/>
          </a:prstGeom>
          <a:solidFill>
            <a:srgbClr val="F5F56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684213" y="2565400"/>
            <a:ext cx="647700" cy="1800225"/>
          </a:xfrm>
          <a:prstGeom prst="rect">
            <a:avLst/>
          </a:prstGeom>
          <a:solidFill>
            <a:schemeClr val="accent1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 flipH="1">
            <a:off x="179388" y="4365625"/>
            <a:ext cx="5048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auto">
          <a:xfrm flipH="1">
            <a:off x="179388" y="2565400"/>
            <a:ext cx="5048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>
            <a:off x="395288" y="2565400"/>
            <a:ext cx="0" cy="1800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 flipV="1">
            <a:off x="684213" y="1268413"/>
            <a:ext cx="0" cy="1296987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 flipV="1">
            <a:off x="1331913" y="1484313"/>
            <a:ext cx="0" cy="1081087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19" name="Line 11"/>
          <p:cNvSpPr>
            <a:spLocks noChangeShapeType="1"/>
          </p:cNvSpPr>
          <p:nvPr/>
        </p:nvSpPr>
        <p:spPr bwMode="auto">
          <a:xfrm>
            <a:off x="684213" y="4365625"/>
            <a:ext cx="0" cy="719138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20" name="Line 12"/>
          <p:cNvSpPr>
            <a:spLocks noChangeShapeType="1"/>
          </p:cNvSpPr>
          <p:nvPr/>
        </p:nvSpPr>
        <p:spPr bwMode="auto">
          <a:xfrm>
            <a:off x="1331913" y="4365625"/>
            <a:ext cx="0" cy="8636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21" name="Line 13"/>
          <p:cNvSpPr>
            <a:spLocks noChangeShapeType="1"/>
          </p:cNvSpPr>
          <p:nvPr/>
        </p:nvSpPr>
        <p:spPr bwMode="auto">
          <a:xfrm>
            <a:off x="684213" y="4292600"/>
            <a:ext cx="431800" cy="1008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22" name="Line 14"/>
          <p:cNvSpPr>
            <a:spLocks noChangeShapeType="1"/>
          </p:cNvSpPr>
          <p:nvPr/>
        </p:nvSpPr>
        <p:spPr bwMode="auto">
          <a:xfrm>
            <a:off x="1042988" y="4365625"/>
            <a:ext cx="288925" cy="7191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23" name="Line 15"/>
          <p:cNvSpPr>
            <a:spLocks noChangeShapeType="1"/>
          </p:cNvSpPr>
          <p:nvPr/>
        </p:nvSpPr>
        <p:spPr bwMode="auto">
          <a:xfrm>
            <a:off x="684213" y="53006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24" name="Line 16"/>
          <p:cNvSpPr>
            <a:spLocks noChangeShapeType="1"/>
          </p:cNvSpPr>
          <p:nvPr/>
        </p:nvSpPr>
        <p:spPr bwMode="auto">
          <a:xfrm flipH="1" flipV="1">
            <a:off x="684213" y="1412875"/>
            <a:ext cx="647700" cy="1152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25" name="Line 17"/>
          <p:cNvSpPr>
            <a:spLocks noChangeShapeType="1"/>
          </p:cNvSpPr>
          <p:nvPr/>
        </p:nvSpPr>
        <p:spPr bwMode="auto">
          <a:xfrm flipH="1" flipV="1">
            <a:off x="684213" y="2133600"/>
            <a:ext cx="287337" cy="431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26" name="Line 18"/>
          <p:cNvSpPr>
            <a:spLocks noChangeShapeType="1"/>
          </p:cNvSpPr>
          <p:nvPr/>
        </p:nvSpPr>
        <p:spPr bwMode="auto">
          <a:xfrm flipH="1" flipV="1">
            <a:off x="971550" y="1196975"/>
            <a:ext cx="360363" cy="5762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27" name="Line 19"/>
          <p:cNvSpPr>
            <a:spLocks noChangeShapeType="1"/>
          </p:cNvSpPr>
          <p:nvPr/>
        </p:nvSpPr>
        <p:spPr bwMode="auto">
          <a:xfrm>
            <a:off x="1331913" y="4365625"/>
            <a:ext cx="77041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28" name="Line 20"/>
          <p:cNvSpPr>
            <a:spLocks noChangeShapeType="1"/>
          </p:cNvSpPr>
          <p:nvPr/>
        </p:nvSpPr>
        <p:spPr bwMode="auto">
          <a:xfrm>
            <a:off x="539750" y="3500438"/>
            <a:ext cx="863600" cy="0"/>
          </a:xfrm>
          <a:prstGeom prst="line">
            <a:avLst/>
          </a:prstGeom>
          <a:noFill/>
          <a:ln w="38100">
            <a:solidFill>
              <a:srgbClr val="000000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33" name="Line 25"/>
          <p:cNvSpPr>
            <a:spLocks noChangeShapeType="1"/>
          </p:cNvSpPr>
          <p:nvPr/>
        </p:nvSpPr>
        <p:spPr bwMode="auto">
          <a:xfrm>
            <a:off x="1835150" y="2060575"/>
            <a:ext cx="0" cy="23050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3034" name="Line 26"/>
          <p:cNvSpPr>
            <a:spLocks noChangeShapeType="1"/>
          </p:cNvSpPr>
          <p:nvPr/>
        </p:nvSpPr>
        <p:spPr bwMode="auto">
          <a:xfrm>
            <a:off x="2051050" y="2565400"/>
            <a:ext cx="0" cy="1800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3035" name="Line 27"/>
          <p:cNvSpPr>
            <a:spLocks noChangeShapeType="1"/>
          </p:cNvSpPr>
          <p:nvPr/>
        </p:nvSpPr>
        <p:spPr bwMode="auto">
          <a:xfrm>
            <a:off x="2771775" y="2565400"/>
            <a:ext cx="0" cy="1800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3036" name="Rectangle 28"/>
          <p:cNvSpPr>
            <a:spLocks noChangeArrowheads="1"/>
          </p:cNvSpPr>
          <p:nvPr/>
        </p:nvSpPr>
        <p:spPr bwMode="auto">
          <a:xfrm>
            <a:off x="3348038" y="2852738"/>
            <a:ext cx="503237" cy="1512887"/>
          </a:xfrm>
          <a:prstGeom prst="rect">
            <a:avLst/>
          </a:prstGeom>
          <a:solidFill>
            <a:srgbClr val="FF3300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600" u="none">
              <a:latin typeface="Times New Roman" pitchFamily="18" charset="0"/>
            </a:endParaRPr>
          </a:p>
        </p:txBody>
      </p:sp>
      <p:sp>
        <p:nvSpPr>
          <p:cNvPr id="43037" name="Line 29"/>
          <p:cNvSpPr>
            <a:spLocks noChangeShapeType="1"/>
          </p:cNvSpPr>
          <p:nvPr/>
        </p:nvSpPr>
        <p:spPr bwMode="auto">
          <a:xfrm>
            <a:off x="3203575" y="2708275"/>
            <a:ext cx="0" cy="151288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38" name="Line 30"/>
          <p:cNvSpPr>
            <a:spLocks noChangeShapeType="1"/>
          </p:cNvSpPr>
          <p:nvPr/>
        </p:nvSpPr>
        <p:spPr bwMode="auto">
          <a:xfrm>
            <a:off x="3203575" y="4221163"/>
            <a:ext cx="144463" cy="1444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39" name="Line 31"/>
          <p:cNvSpPr>
            <a:spLocks noChangeShapeType="1"/>
          </p:cNvSpPr>
          <p:nvPr/>
        </p:nvSpPr>
        <p:spPr bwMode="auto">
          <a:xfrm flipV="1">
            <a:off x="3203575" y="2565400"/>
            <a:ext cx="144463" cy="142875"/>
          </a:xfrm>
          <a:prstGeom prst="line">
            <a:avLst/>
          </a:prstGeom>
          <a:noFill/>
          <a:ln w="38100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41" name="Line 33"/>
          <p:cNvSpPr>
            <a:spLocks noChangeShapeType="1"/>
          </p:cNvSpPr>
          <p:nvPr/>
        </p:nvSpPr>
        <p:spPr bwMode="auto">
          <a:xfrm flipV="1">
            <a:off x="3203575" y="2852738"/>
            <a:ext cx="144463" cy="144462"/>
          </a:xfrm>
          <a:prstGeom prst="line">
            <a:avLst/>
          </a:prstGeom>
          <a:noFill/>
          <a:ln w="38100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44" name="Line 36"/>
          <p:cNvSpPr>
            <a:spLocks noChangeShapeType="1"/>
          </p:cNvSpPr>
          <p:nvPr/>
        </p:nvSpPr>
        <p:spPr bwMode="auto">
          <a:xfrm flipH="1">
            <a:off x="2771775" y="2852738"/>
            <a:ext cx="5762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45" name="Line 37"/>
          <p:cNvSpPr>
            <a:spLocks noChangeShapeType="1"/>
          </p:cNvSpPr>
          <p:nvPr/>
        </p:nvSpPr>
        <p:spPr bwMode="auto">
          <a:xfrm>
            <a:off x="3059113" y="2852738"/>
            <a:ext cx="0" cy="151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3046" name="Line 38"/>
          <p:cNvSpPr>
            <a:spLocks noChangeShapeType="1"/>
          </p:cNvSpPr>
          <p:nvPr/>
        </p:nvSpPr>
        <p:spPr bwMode="auto">
          <a:xfrm>
            <a:off x="3203575" y="3500438"/>
            <a:ext cx="720725" cy="0"/>
          </a:xfrm>
          <a:prstGeom prst="line">
            <a:avLst/>
          </a:prstGeom>
          <a:noFill/>
          <a:ln w="28575">
            <a:solidFill>
              <a:srgbClr val="000000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47" name="Rectangle 39"/>
          <p:cNvSpPr>
            <a:spLocks noChangeArrowheads="1"/>
          </p:cNvSpPr>
          <p:nvPr/>
        </p:nvSpPr>
        <p:spPr bwMode="auto">
          <a:xfrm>
            <a:off x="5076825" y="2565400"/>
            <a:ext cx="719138" cy="1800225"/>
          </a:xfrm>
          <a:prstGeom prst="rect">
            <a:avLst/>
          </a:prstGeom>
          <a:solidFill>
            <a:srgbClr val="FF33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3048" name="Line 40"/>
          <p:cNvSpPr>
            <a:spLocks noChangeShapeType="1"/>
          </p:cNvSpPr>
          <p:nvPr/>
        </p:nvSpPr>
        <p:spPr bwMode="auto">
          <a:xfrm>
            <a:off x="4859338" y="2708275"/>
            <a:ext cx="0" cy="151288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49" name="Line 41"/>
          <p:cNvSpPr>
            <a:spLocks noChangeShapeType="1"/>
          </p:cNvSpPr>
          <p:nvPr/>
        </p:nvSpPr>
        <p:spPr bwMode="auto">
          <a:xfrm>
            <a:off x="4859338" y="4221163"/>
            <a:ext cx="217487" cy="1444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50" name="Line 42"/>
          <p:cNvSpPr>
            <a:spLocks noChangeShapeType="1"/>
          </p:cNvSpPr>
          <p:nvPr/>
        </p:nvSpPr>
        <p:spPr bwMode="auto">
          <a:xfrm flipV="1">
            <a:off x="4859338" y="2565400"/>
            <a:ext cx="217487" cy="14287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52" name="Line 44"/>
          <p:cNvSpPr>
            <a:spLocks noChangeShapeType="1"/>
          </p:cNvSpPr>
          <p:nvPr/>
        </p:nvSpPr>
        <p:spPr bwMode="auto">
          <a:xfrm flipV="1">
            <a:off x="4859338" y="2492375"/>
            <a:ext cx="0" cy="215900"/>
          </a:xfrm>
          <a:prstGeom prst="line">
            <a:avLst/>
          </a:prstGeom>
          <a:noFill/>
          <a:ln w="38100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54" name="Line 46"/>
          <p:cNvSpPr>
            <a:spLocks noChangeShapeType="1"/>
          </p:cNvSpPr>
          <p:nvPr/>
        </p:nvSpPr>
        <p:spPr bwMode="auto">
          <a:xfrm flipV="1">
            <a:off x="4859338" y="2349500"/>
            <a:ext cx="217487" cy="142875"/>
          </a:xfrm>
          <a:prstGeom prst="line">
            <a:avLst/>
          </a:prstGeom>
          <a:noFill/>
          <a:ln w="38100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55" name="Line 47"/>
          <p:cNvSpPr>
            <a:spLocks noChangeShapeType="1"/>
          </p:cNvSpPr>
          <p:nvPr/>
        </p:nvSpPr>
        <p:spPr bwMode="auto">
          <a:xfrm flipH="1">
            <a:off x="4067175" y="2349500"/>
            <a:ext cx="10096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56" name="Line 48"/>
          <p:cNvSpPr>
            <a:spLocks noChangeShapeType="1"/>
          </p:cNvSpPr>
          <p:nvPr/>
        </p:nvSpPr>
        <p:spPr bwMode="auto">
          <a:xfrm flipH="1">
            <a:off x="4572000" y="2565400"/>
            <a:ext cx="5762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57" name="Line 49"/>
          <p:cNvSpPr>
            <a:spLocks noChangeShapeType="1"/>
          </p:cNvSpPr>
          <p:nvPr/>
        </p:nvSpPr>
        <p:spPr bwMode="auto">
          <a:xfrm>
            <a:off x="4716463" y="2565400"/>
            <a:ext cx="0" cy="1800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3058" name="Line 50"/>
          <p:cNvSpPr>
            <a:spLocks noChangeShapeType="1"/>
          </p:cNvSpPr>
          <p:nvPr/>
        </p:nvSpPr>
        <p:spPr bwMode="auto">
          <a:xfrm>
            <a:off x="4427538" y="2349500"/>
            <a:ext cx="0" cy="2016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3060" name="Rectangle 52"/>
          <p:cNvSpPr>
            <a:spLocks noChangeArrowheads="1"/>
          </p:cNvSpPr>
          <p:nvPr/>
        </p:nvSpPr>
        <p:spPr bwMode="auto">
          <a:xfrm>
            <a:off x="7164388" y="2060575"/>
            <a:ext cx="936625" cy="2305050"/>
          </a:xfrm>
          <a:prstGeom prst="rect">
            <a:avLst/>
          </a:prstGeom>
          <a:solidFill>
            <a:srgbClr val="FF33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3061" name="Line 53"/>
          <p:cNvSpPr>
            <a:spLocks noChangeShapeType="1"/>
          </p:cNvSpPr>
          <p:nvPr/>
        </p:nvSpPr>
        <p:spPr bwMode="auto">
          <a:xfrm>
            <a:off x="8675688" y="2565400"/>
            <a:ext cx="0" cy="1800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3062" name="Line 54"/>
          <p:cNvSpPr>
            <a:spLocks noChangeShapeType="1"/>
          </p:cNvSpPr>
          <p:nvPr/>
        </p:nvSpPr>
        <p:spPr bwMode="auto">
          <a:xfrm>
            <a:off x="6948488" y="2852738"/>
            <a:ext cx="0" cy="136842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63" name="Line 55"/>
          <p:cNvSpPr>
            <a:spLocks noChangeShapeType="1"/>
          </p:cNvSpPr>
          <p:nvPr/>
        </p:nvSpPr>
        <p:spPr bwMode="auto">
          <a:xfrm>
            <a:off x="6948488" y="4221163"/>
            <a:ext cx="215900" cy="1444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64" name="Line 56"/>
          <p:cNvSpPr>
            <a:spLocks noChangeShapeType="1"/>
          </p:cNvSpPr>
          <p:nvPr/>
        </p:nvSpPr>
        <p:spPr bwMode="auto">
          <a:xfrm flipV="1">
            <a:off x="6948488" y="2060575"/>
            <a:ext cx="215900" cy="28733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66" name="Line 58"/>
          <p:cNvSpPr>
            <a:spLocks noChangeShapeType="1"/>
          </p:cNvSpPr>
          <p:nvPr/>
        </p:nvSpPr>
        <p:spPr bwMode="auto">
          <a:xfrm>
            <a:off x="6948488" y="1916113"/>
            <a:ext cx="0" cy="1008062"/>
          </a:xfrm>
          <a:prstGeom prst="line">
            <a:avLst/>
          </a:prstGeom>
          <a:noFill/>
          <a:ln w="38100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67" name="Line 59"/>
          <p:cNvSpPr>
            <a:spLocks noChangeShapeType="1"/>
          </p:cNvSpPr>
          <p:nvPr/>
        </p:nvSpPr>
        <p:spPr bwMode="auto">
          <a:xfrm flipV="1">
            <a:off x="6948488" y="1628775"/>
            <a:ext cx="215900" cy="287338"/>
          </a:xfrm>
          <a:prstGeom prst="line">
            <a:avLst/>
          </a:prstGeom>
          <a:noFill/>
          <a:ln w="38100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69" name="Line 61"/>
          <p:cNvSpPr>
            <a:spLocks noChangeShapeType="1"/>
          </p:cNvSpPr>
          <p:nvPr/>
        </p:nvSpPr>
        <p:spPr bwMode="auto">
          <a:xfrm flipH="1">
            <a:off x="6011863" y="1628775"/>
            <a:ext cx="11525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70" name="Line 62"/>
          <p:cNvSpPr>
            <a:spLocks noChangeShapeType="1"/>
          </p:cNvSpPr>
          <p:nvPr/>
        </p:nvSpPr>
        <p:spPr bwMode="auto">
          <a:xfrm>
            <a:off x="6516688" y="1628775"/>
            <a:ext cx="0" cy="27368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3071" name="Line 63"/>
          <p:cNvSpPr>
            <a:spLocks noChangeShapeType="1"/>
          </p:cNvSpPr>
          <p:nvPr/>
        </p:nvSpPr>
        <p:spPr bwMode="auto">
          <a:xfrm>
            <a:off x="6732588" y="2060575"/>
            <a:ext cx="0" cy="23050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3072" name="Line 64"/>
          <p:cNvSpPr>
            <a:spLocks noChangeShapeType="1"/>
          </p:cNvSpPr>
          <p:nvPr/>
        </p:nvSpPr>
        <p:spPr bwMode="auto">
          <a:xfrm>
            <a:off x="4859338" y="3429000"/>
            <a:ext cx="1008062" cy="0"/>
          </a:xfrm>
          <a:prstGeom prst="line">
            <a:avLst/>
          </a:prstGeom>
          <a:noFill/>
          <a:ln w="28575">
            <a:solidFill>
              <a:srgbClr val="000000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73" name="Line 65"/>
          <p:cNvSpPr>
            <a:spLocks noChangeShapeType="1"/>
          </p:cNvSpPr>
          <p:nvPr/>
        </p:nvSpPr>
        <p:spPr bwMode="auto">
          <a:xfrm>
            <a:off x="6877050" y="3068638"/>
            <a:ext cx="1511300" cy="0"/>
          </a:xfrm>
          <a:prstGeom prst="line">
            <a:avLst/>
          </a:prstGeom>
          <a:noFill/>
          <a:ln w="28575">
            <a:solidFill>
              <a:srgbClr val="000000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75" name="Rectangle 67"/>
          <p:cNvSpPr>
            <a:spLocks noChangeArrowheads="1"/>
          </p:cNvSpPr>
          <p:nvPr/>
        </p:nvSpPr>
        <p:spPr bwMode="auto">
          <a:xfrm>
            <a:off x="5076825" y="2349500"/>
            <a:ext cx="719138" cy="215900"/>
          </a:xfrm>
          <a:prstGeom prst="rect">
            <a:avLst/>
          </a:prstGeom>
          <a:solidFill>
            <a:srgbClr val="AE86D6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3076" name="Rectangle 68"/>
          <p:cNvSpPr>
            <a:spLocks noChangeArrowheads="1"/>
          </p:cNvSpPr>
          <p:nvPr/>
        </p:nvSpPr>
        <p:spPr bwMode="auto">
          <a:xfrm>
            <a:off x="7164388" y="1628775"/>
            <a:ext cx="936625" cy="431800"/>
          </a:xfrm>
          <a:prstGeom prst="rect">
            <a:avLst/>
          </a:prstGeom>
          <a:solidFill>
            <a:srgbClr val="AE86D6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3080" name="Text Box 72"/>
          <p:cNvSpPr txBox="1">
            <a:spLocks noChangeArrowheads="1"/>
          </p:cNvSpPr>
          <p:nvPr/>
        </p:nvSpPr>
        <p:spPr bwMode="auto">
          <a:xfrm rot="-5400000">
            <a:off x="-580231" y="3237706"/>
            <a:ext cx="1743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u="none">
                <a:solidFill>
                  <a:srgbClr val="000000"/>
                </a:solidFill>
                <a:latin typeface="Verdana" pitchFamily="34" charset="0"/>
              </a:rPr>
              <a:t>D = d</a:t>
            </a:r>
            <a:endParaRPr lang="ru-RU" b="1" u="none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5415" name="Rectangle 74"/>
          <p:cNvSpPr>
            <a:spLocks noChangeArrowheads="1"/>
          </p:cNvSpPr>
          <p:nvPr/>
        </p:nvSpPr>
        <p:spPr bwMode="auto">
          <a:xfrm>
            <a:off x="900113" y="260350"/>
            <a:ext cx="69119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u="none">
                <a:solidFill>
                  <a:srgbClr val="000000"/>
                </a:solidFill>
                <a:latin typeface="Verdana" pitchFamily="34" charset="0"/>
              </a:rPr>
              <a:t>Система отверстия</a:t>
            </a:r>
          </a:p>
        </p:txBody>
      </p:sp>
      <p:sp>
        <p:nvSpPr>
          <p:cNvPr id="43083" name="Rectangle 75"/>
          <p:cNvSpPr>
            <a:spLocks noChangeArrowheads="1"/>
          </p:cNvSpPr>
          <p:nvPr/>
        </p:nvSpPr>
        <p:spPr bwMode="auto">
          <a:xfrm>
            <a:off x="323850" y="5373688"/>
            <a:ext cx="8351838" cy="360362"/>
          </a:xfrm>
          <a:prstGeom prst="rect">
            <a:avLst/>
          </a:prstGeom>
          <a:solidFill>
            <a:srgbClr val="F5F56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3084" name="Line 76"/>
          <p:cNvSpPr>
            <a:spLocks noChangeShapeType="1"/>
          </p:cNvSpPr>
          <p:nvPr/>
        </p:nvSpPr>
        <p:spPr bwMode="auto">
          <a:xfrm>
            <a:off x="323850" y="4724400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3085" name="Rectangle 77"/>
          <p:cNvSpPr>
            <a:spLocks noChangeArrowheads="1"/>
          </p:cNvSpPr>
          <p:nvPr/>
        </p:nvSpPr>
        <p:spPr bwMode="auto">
          <a:xfrm>
            <a:off x="3419475" y="5734050"/>
            <a:ext cx="504825" cy="358775"/>
          </a:xfrm>
          <a:prstGeom prst="rect">
            <a:avLst/>
          </a:prstGeom>
          <a:solidFill>
            <a:srgbClr val="AE86D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3086" name="Rectangle 78"/>
          <p:cNvSpPr>
            <a:spLocks noChangeArrowheads="1"/>
          </p:cNvSpPr>
          <p:nvPr/>
        </p:nvSpPr>
        <p:spPr bwMode="auto">
          <a:xfrm>
            <a:off x="5148263" y="5445125"/>
            <a:ext cx="719137" cy="288925"/>
          </a:xfrm>
          <a:prstGeom prst="rect">
            <a:avLst/>
          </a:prstGeom>
          <a:solidFill>
            <a:srgbClr val="AE86D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3087" name="Rectangle 79"/>
          <p:cNvSpPr>
            <a:spLocks noChangeArrowheads="1"/>
          </p:cNvSpPr>
          <p:nvPr/>
        </p:nvSpPr>
        <p:spPr bwMode="auto">
          <a:xfrm>
            <a:off x="7235825" y="5013325"/>
            <a:ext cx="1008063" cy="360363"/>
          </a:xfrm>
          <a:prstGeom prst="rect">
            <a:avLst/>
          </a:prstGeom>
          <a:solidFill>
            <a:srgbClr val="AE86D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3088" name="Line 80"/>
          <p:cNvSpPr>
            <a:spLocks noChangeShapeType="1"/>
          </p:cNvSpPr>
          <p:nvPr/>
        </p:nvSpPr>
        <p:spPr bwMode="auto">
          <a:xfrm flipV="1">
            <a:off x="755650" y="5734050"/>
            <a:ext cx="0" cy="1008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3089" name="Line 81"/>
          <p:cNvSpPr>
            <a:spLocks noChangeShapeType="1"/>
          </p:cNvSpPr>
          <p:nvPr/>
        </p:nvSpPr>
        <p:spPr bwMode="auto">
          <a:xfrm flipV="1">
            <a:off x="1619250" y="5373688"/>
            <a:ext cx="0" cy="136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3093" name="Line 85"/>
          <p:cNvSpPr>
            <a:spLocks noChangeShapeType="1"/>
          </p:cNvSpPr>
          <p:nvPr/>
        </p:nvSpPr>
        <p:spPr bwMode="auto">
          <a:xfrm flipV="1">
            <a:off x="1979613" y="5734050"/>
            <a:ext cx="0" cy="9350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3094" name="Line 86"/>
          <p:cNvSpPr>
            <a:spLocks noChangeShapeType="1"/>
          </p:cNvSpPr>
          <p:nvPr/>
        </p:nvSpPr>
        <p:spPr bwMode="auto">
          <a:xfrm flipV="1">
            <a:off x="3276600" y="5734050"/>
            <a:ext cx="0" cy="9350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3095" name="Line 87"/>
          <p:cNvSpPr>
            <a:spLocks noChangeShapeType="1"/>
          </p:cNvSpPr>
          <p:nvPr/>
        </p:nvSpPr>
        <p:spPr bwMode="auto">
          <a:xfrm flipV="1">
            <a:off x="3563938" y="6092825"/>
            <a:ext cx="0" cy="765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3096" name="Line 88"/>
          <p:cNvSpPr>
            <a:spLocks noChangeShapeType="1"/>
          </p:cNvSpPr>
          <p:nvPr/>
        </p:nvSpPr>
        <p:spPr bwMode="auto">
          <a:xfrm flipH="1">
            <a:off x="6300788" y="5013325"/>
            <a:ext cx="935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97" name="Line 89"/>
          <p:cNvSpPr>
            <a:spLocks noChangeShapeType="1"/>
          </p:cNvSpPr>
          <p:nvPr/>
        </p:nvSpPr>
        <p:spPr bwMode="auto">
          <a:xfrm flipV="1">
            <a:off x="7092950" y="5013325"/>
            <a:ext cx="0" cy="1844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3098" name="Line 90"/>
          <p:cNvSpPr>
            <a:spLocks noChangeShapeType="1"/>
          </p:cNvSpPr>
          <p:nvPr/>
        </p:nvSpPr>
        <p:spPr bwMode="auto">
          <a:xfrm flipV="1">
            <a:off x="7451725" y="5734050"/>
            <a:ext cx="0" cy="11239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3101" name="Text Box 93"/>
          <p:cNvSpPr txBox="1">
            <a:spLocks noChangeArrowheads="1"/>
          </p:cNvSpPr>
          <p:nvPr/>
        </p:nvSpPr>
        <p:spPr bwMode="auto">
          <a:xfrm rot="-5400000">
            <a:off x="1247775" y="3297238"/>
            <a:ext cx="936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Dmax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102" name="Text Box 94"/>
          <p:cNvSpPr txBox="1">
            <a:spLocks noChangeArrowheads="1"/>
          </p:cNvSpPr>
          <p:nvPr/>
        </p:nvSpPr>
        <p:spPr bwMode="auto">
          <a:xfrm rot="-5400000">
            <a:off x="1525587" y="3163888"/>
            <a:ext cx="815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Dmin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103" name="Text Box 95"/>
          <p:cNvSpPr txBox="1">
            <a:spLocks noChangeArrowheads="1"/>
          </p:cNvSpPr>
          <p:nvPr/>
        </p:nvSpPr>
        <p:spPr bwMode="auto">
          <a:xfrm rot="-5400000">
            <a:off x="2190750" y="3146426"/>
            <a:ext cx="923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dmax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104" name="Text Box 96"/>
          <p:cNvSpPr txBox="1">
            <a:spLocks noChangeArrowheads="1"/>
          </p:cNvSpPr>
          <p:nvPr/>
        </p:nvSpPr>
        <p:spPr bwMode="auto">
          <a:xfrm rot="-5400000">
            <a:off x="2089944" y="3417094"/>
            <a:ext cx="15605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dmin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105" name="Text Box 97"/>
          <p:cNvSpPr txBox="1">
            <a:spLocks noChangeArrowheads="1"/>
          </p:cNvSpPr>
          <p:nvPr/>
        </p:nvSpPr>
        <p:spPr bwMode="auto">
          <a:xfrm rot="-5400000">
            <a:off x="3847306" y="3145632"/>
            <a:ext cx="9223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dmax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106" name="Text Box 98"/>
          <p:cNvSpPr txBox="1">
            <a:spLocks noChangeArrowheads="1"/>
          </p:cNvSpPr>
          <p:nvPr/>
        </p:nvSpPr>
        <p:spPr bwMode="auto">
          <a:xfrm rot="-5400000">
            <a:off x="4207668" y="3288507"/>
            <a:ext cx="779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dmin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107" name="Text Box 99"/>
          <p:cNvSpPr txBox="1">
            <a:spLocks noChangeArrowheads="1"/>
          </p:cNvSpPr>
          <p:nvPr/>
        </p:nvSpPr>
        <p:spPr bwMode="auto">
          <a:xfrm rot="-5400000">
            <a:off x="5856288" y="2792413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dmax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108" name="Text Box 100"/>
          <p:cNvSpPr txBox="1">
            <a:spLocks noChangeArrowheads="1"/>
          </p:cNvSpPr>
          <p:nvPr/>
        </p:nvSpPr>
        <p:spPr bwMode="auto">
          <a:xfrm rot="-5400000">
            <a:off x="6239669" y="2910682"/>
            <a:ext cx="7445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dmin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109" name="Text Box 101"/>
          <p:cNvSpPr txBox="1">
            <a:spLocks noChangeArrowheads="1"/>
          </p:cNvSpPr>
          <p:nvPr/>
        </p:nvSpPr>
        <p:spPr bwMode="auto">
          <a:xfrm rot="-5400000">
            <a:off x="8412162" y="3260726"/>
            <a:ext cx="288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u="none">
                <a:solidFill>
                  <a:srgbClr val="000000"/>
                </a:solidFill>
                <a:latin typeface="Times New Roman" pitchFamily="18" charset="0"/>
              </a:rPr>
              <a:t>d</a:t>
            </a:r>
            <a:endParaRPr lang="ru-RU" sz="1600" b="1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438" name="Text Box 106"/>
          <p:cNvSpPr txBox="1">
            <a:spLocks noChangeArrowheads="1"/>
          </p:cNvSpPr>
          <p:nvPr/>
        </p:nvSpPr>
        <p:spPr bwMode="auto">
          <a:xfrm>
            <a:off x="971550" y="2133600"/>
            <a:ext cx="424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u="none">
                <a:solidFill>
                  <a:srgbClr val="000000"/>
                </a:solidFill>
                <a:latin typeface="Verdana" pitchFamily="34" charset="0"/>
              </a:rPr>
              <a:t>Поле допуска отверстия</a:t>
            </a:r>
          </a:p>
        </p:txBody>
      </p:sp>
      <p:sp>
        <p:nvSpPr>
          <p:cNvPr id="15439" name="Text Box 107"/>
          <p:cNvSpPr txBox="1">
            <a:spLocks noChangeArrowheads="1"/>
          </p:cNvSpPr>
          <p:nvPr/>
        </p:nvSpPr>
        <p:spPr bwMode="auto">
          <a:xfrm>
            <a:off x="0" y="4840288"/>
            <a:ext cx="395288" cy="201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u="none">
                <a:latin typeface="Verdana" pitchFamily="34" charset="0"/>
              </a:rPr>
              <a:t>+</a:t>
            </a:r>
          </a:p>
          <a:p>
            <a:pPr algn="ctr">
              <a:spcBef>
                <a:spcPct val="50000"/>
              </a:spcBef>
            </a:pPr>
            <a:endParaRPr lang="ru-RU" b="1" u="none">
              <a:latin typeface="Verdan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ru-RU" b="1" u="none">
                <a:latin typeface="Verdana" pitchFamily="34" charset="0"/>
              </a:rPr>
              <a:t>0</a:t>
            </a:r>
          </a:p>
          <a:p>
            <a:pPr algn="ctr">
              <a:spcBef>
                <a:spcPct val="50000"/>
              </a:spcBef>
            </a:pPr>
            <a:endParaRPr lang="ru-RU" b="1" u="none">
              <a:latin typeface="Verdan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ru-RU" b="1" u="none">
                <a:latin typeface="Verdana" pitchFamily="34" charset="0"/>
              </a:rPr>
              <a:t>-</a:t>
            </a:r>
          </a:p>
        </p:txBody>
      </p:sp>
      <p:sp>
        <p:nvSpPr>
          <p:cNvPr id="43116" name="Text Box 108"/>
          <p:cNvSpPr txBox="1">
            <a:spLocks noChangeArrowheads="1"/>
          </p:cNvSpPr>
          <p:nvPr/>
        </p:nvSpPr>
        <p:spPr bwMode="auto">
          <a:xfrm>
            <a:off x="1547813" y="5300663"/>
            <a:ext cx="3455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u="none">
                <a:solidFill>
                  <a:srgbClr val="000000"/>
                </a:solidFill>
                <a:latin typeface="Times New Roman" pitchFamily="18" charset="0"/>
              </a:rPr>
              <a:t>Поле допуска отверстия</a:t>
            </a:r>
          </a:p>
        </p:txBody>
      </p:sp>
      <p:sp>
        <p:nvSpPr>
          <p:cNvPr id="43117" name="Text Box 109"/>
          <p:cNvSpPr txBox="1">
            <a:spLocks noChangeArrowheads="1"/>
          </p:cNvSpPr>
          <p:nvPr/>
        </p:nvSpPr>
        <p:spPr bwMode="auto">
          <a:xfrm rot="-5400000">
            <a:off x="140493" y="5990432"/>
            <a:ext cx="995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 = D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118" name="Text Box 110"/>
          <p:cNvSpPr txBox="1">
            <a:spLocks noChangeArrowheads="1"/>
          </p:cNvSpPr>
          <p:nvPr/>
        </p:nvSpPr>
        <p:spPr bwMode="auto">
          <a:xfrm rot="-5400000">
            <a:off x="1056481" y="5936457"/>
            <a:ext cx="8874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Dmax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119" name="Text Box 111"/>
          <p:cNvSpPr txBox="1">
            <a:spLocks noChangeArrowheads="1"/>
          </p:cNvSpPr>
          <p:nvPr/>
        </p:nvSpPr>
        <p:spPr bwMode="auto">
          <a:xfrm rot="-5400000">
            <a:off x="1427956" y="5949157"/>
            <a:ext cx="865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Dmin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120" name="Text Box 112"/>
          <p:cNvSpPr txBox="1">
            <a:spLocks noChangeArrowheads="1"/>
          </p:cNvSpPr>
          <p:nvPr/>
        </p:nvSpPr>
        <p:spPr bwMode="auto">
          <a:xfrm rot="-5400000">
            <a:off x="2759868" y="6104732"/>
            <a:ext cx="7921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dmax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121" name="Text Box 113"/>
          <p:cNvSpPr txBox="1">
            <a:spLocks noChangeArrowheads="1"/>
          </p:cNvSpPr>
          <p:nvPr/>
        </p:nvSpPr>
        <p:spPr bwMode="auto">
          <a:xfrm rot="-5400000">
            <a:off x="3038475" y="6261101"/>
            <a:ext cx="815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dmin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122" name="Text Box 114"/>
          <p:cNvSpPr txBox="1">
            <a:spLocks noChangeArrowheads="1"/>
          </p:cNvSpPr>
          <p:nvPr/>
        </p:nvSpPr>
        <p:spPr bwMode="auto">
          <a:xfrm rot="-5400000">
            <a:off x="6600825" y="6008688"/>
            <a:ext cx="742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dmax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123" name="Text Box 115"/>
          <p:cNvSpPr txBox="1">
            <a:spLocks noChangeArrowheads="1"/>
          </p:cNvSpPr>
          <p:nvPr/>
        </p:nvSpPr>
        <p:spPr bwMode="auto">
          <a:xfrm rot="-5400000">
            <a:off x="7015163" y="6099175"/>
            <a:ext cx="635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dmin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125" name="Line 117"/>
          <p:cNvSpPr>
            <a:spLocks noChangeShapeType="1"/>
          </p:cNvSpPr>
          <p:nvPr/>
        </p:nvSpPr>
        <p:spPr bwMode="auto">
          <a:xfrm>
            <a:off x="3348038" y="2852738"/>
            <a:ext cx="503237" cy="0"/>
          </a:xfrm>
          <a:prstGeom prst="line">
            <a:avLst/>
          </a:prstGeom>
          <a:noFill/>
          <a:ln w="57150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130" name="Rectangle 122"/>
          <p:cNvSpPr>
            <a:spLocks noChangeArrowheads="1"/>
          </p:cNvSpPr>
          <p:nvPr/>
        </p:nvSpPr>
        <p:spPr bwMode="auto">
          <a:xfrm>
            <a:off x="3348038" y="2565400"/>
            <a:ext cx="503237" cy="287338"/>
          </a:xfrm>
          <a:prstGeom prst="rect">
            <a:avLst/>
          </a:prstGeom>
          <a:solidFill>
            <a:srgbClr val="AE86D6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450" name="Text Box 123"/>
          <p:cNvSpPr txBox="1">
            <a:spLocks noChangeArrowheads="1"/>
          </p:cNvSpPr>
          <p:nvPr/>
        </p:nvSpPr>
        <p:spPr bwMode="auto">
          <a:xfrm>
            <a:off x="8101013" y="1773238"/>
            <a:ext cx="503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u="none"/>
              <a:t>вг</a:t>
            </a:r>
          </a:p>
        </p:txBody>
      </p:sp>
      <p:sp>
        <p:nvSpPr>
          <p:cNvPr id="15451" name="Text Box 124"/>
          <p:cNvSpPr txBox="1">
            <a:spLocks noChangeArrowheads="1"/>
          </p:cNvSpPr>
          <p:nvPr/>
        </p:nvSpPr>
        <p:spPr bwMode="auto">
          <a:xfrm>
            <a:off x="8172450" y="249237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u="none"/>
              <a:t>нг</a:t>
            </a:r>
          </a:p>
        </p:txBody>
      </p:sp>
      <p:sp>
        <p:nvSpPr>
          <p:cNvPr id="15452" name="Text Box 125"/>
          <p:cNvSpPr txBox="1">
            <a:spLocks noChangeArrowheads="1"/>
          </p:cNvSpPr>
          <p:nvPr/>
        </p:nvSpPr>
        <p:spPr bwMode="auto">
          <a:xfrm>
            <a:off x="8316913" y="501332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u="none"/>
              <a:t>вг</a:t>
            </a:r>
          </a:p>
        </p:txBody>
      </p:sp>
      <p:sp>
        <p:nvSpPr>
          <p:cNvPr id="15453" name="Text Box 126"/>
          <p:cNvSpPr txBox="1">
            <a:spLocks noChangeArrowheads="1"/>
          </p:cNvSpPr>
          <p:nvPr/>
        </p:nvSpPr>
        <p:spPr bwMode="auto">
          <a:xfrm>
            <a:off x="8027988" y="5661025"/>
            <a:ext cx="75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u="none"/>
              <a:t>нг</a:t>
            </a:r>
          </a:p>
        </p:txBody>
      </p:sp>
      <p:sp>
        <p:nvSpPr>
          <p:cNvPr id="43135" name="Line 127"/>
          <p:cNvSpPr>
            <a:spLocks noChangeShapeType="1"/>
          </p:cNvSpPr>
          <p:nvPr/>
        </p:nvSpPr>
        <p:spPr bwMode="auto">
          <a:xfrm flipV="1">
            <a:off x="5364163" y="5734050"/>
            <a:ext cx="0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3136" name="Line 128"/>
          <p:cNvSpPr>
            <a:spLocks noChangeShapeType="1"/>
          </p:cNvSpPr>
          <p:nvPr/>
        </p:nvSpPr>
        <p:spPr bwMode="auto">
          <a:xfrm flipV="1">
            <a:off x="5076825" y="544512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3137" name="Line 129"/>
          <p:cNvSpPr>
            <a:spLocks noChangeShapeType="1"/>
          </p:cNvSpPr>
          <p:nvPr/>
        </p:nvSpPr>
        <p:spPr bwMode="auto">
          <a:xfrm flipH="1">
            <a:off x="4932363" y="54451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138" name="Text Box 130"/>
          <p:cNvSpPr txBox="1">
            <a:spLocks noChangeArrowheads="1"/>
          </p:cNvSpPr>
          <p:nvPr/>
        </p:nvSpPr>
        <p:spPr bwMode="auto">
          <a:xfrm rot="-5400000">
            <a:off x="4452144" y="5925344"/>
            <a:ext cx="10080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u="none">
                <a:latin typeface="Times New Roman" pitchFamily="18" charset="0"/>
              </a:rPr>
              <a:t>dmax</a:t>
            </a:r>
            <a:endParaRPr lang="ru-RU" sz="1600" u="none">
              <a:latin typeface="Times New Roman" pitchFamily="18" charset="0"/>
            </a:endParaRPr>
          </a:p>
        </p:txBody>
      </p:sp>
      <p:sp>
        <p:nvSpPr>
          <p:cNvPr id="43139" name="Text Box 131"/>
          <p:cNvSpPr txBox="1">
            <a:spLocks noChangeArrowheads="1"/>
          </p:cNvSpPr>
          <p:nvPr/>
        </p:nvSpPr>
        <p:spPr bwMode="auto">
          <a:xfrm rot="-5400000">
            <a:off x="4829175" y="6126163"/>
            <a:ext cx="835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u="none">
                <a:latin typeface="Times New Roman" pitchFamily="18" charset="0"/>
              </a:rPr>
              <a:t>dmin</a:t>
            </a:r>
            <a:endParaRPr lang="ru-RU" sz="1600" u="none">
              <a:latin typeface="Times New Roman" pitchFamily="18" charset="0"/>
            </a:endParaRPr>
          </a:p>
        </p:txBody>
      </p:sp>
      <p:sp>
        <p:nvSpPr>
          <p:cNvPr id="15459" name="Rectangle 133"/>
          <p:cNvSpPr>
            <a:spLocks noChangeArrowheads="1"/>
          </p:cNvSpPr>
          <p:nvPr/>
        </p:nvSpPr>
        <p:spPr bwMode="auto">
          <a:xfrm>
            <a:off x="2627313" y="765175"/>
            <a:ext cx="574675" cy="287338"/>
          </a:xfrm>
          <a:prstGeom prst="rect">
            <a:avLst/>
          </a:prstGeom>
          <a:solidFill>
            <a:srgbClr val="AE86D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460" name="Text Box 134"/>
          <p:cNvSpPr txBox="1">
            <a:spLocks noChangeArrowheads="1"/>
          </p:cNvSpPr>
          <p:nvPr/>
        </p:nvSpPr>
        <p:spPr bwMode="auto">
          <a:xfrm>
            <a:off x="2555875" y="692150"/>
            <a:ext cx="3455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u="none"/>
              <a:t> -поля допуска вала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43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4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43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4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4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5" dur="500"/>
                                        <p:tgtEl>
                                          <p:spTgt spid="43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8" dur="500"/>
                                        <p:tgtEl>
                                          <p:spTgt spid="43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500"/>
                                        <p:tgtEl>
                                          <p:spTgt spid="43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4" dur="500"/>
                                        <p:tgtEl>
                                          <p:spTgt spid="4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43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0" dur="500"/>
                                        <p:tgtEl>
                                          <p:spTgt spid="43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3" dur="500"/>
                                        <p:tgtEl>
                                          <p:spTgt spid="43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6" dur="500"/>
                                        <p:tgtEl>
                                          <p:spTgt spid="43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9" dur="500"/>
                                        <p:tgtEl>
                                          <p:spTgt spid="43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2" dur="500"/>
                                        <p:tgtEl>
                                          <p:spTgt spid="4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5" dur="500"/>
                                        <p:tgtEl>
                                          <p:spTgt spid="43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8" dur="500"/>
                                        <p:tgtEl>
                                          <p:spTgt spid="43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1" dur="500"/>
                                        <p:tgtEl>
                                          <p:spTgt spid="43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4" dur="500"/>
                                        <p:tgtEl>
                                          <p:spTgt spid="43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7" dur="500"/>
                                        <p:tgtEl>
                                          <p:spTgt spid="43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0" dur="500"/>
                                        <p:tgtEl>
                                          <p:spTgt spid="43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3" dur="500"/>
                                        <p:tgtEl>
                                          <p:spTgt spid="4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6" dur="500"/>
                                        <p:tgtEl>
                                          <p:spTgt spid="4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9" dur="500"/>
                                        <p:tgtEl>
                                          <p:spTgt spid="43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2" dur="500"/>
                                        <p:tgtEl>
                                          <p:spTgt spid="43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5" dur="500"/>
                                        <p:tgtEl>
                                          <p:spTgt spid="43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8" dur="500"/>
                                        <p:tgtEl>
                                          <p:spTgt spid="43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1" dur="500"/>
                                        <p:tgtEl>
                                          <p:spTgt spid="43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4" dur="500"/>
                                        <p:tgtEl>
                                          <p:spTgt spid="43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7" dur="500"/>
                                        <p:tgtEl>
                                          <p:spTgt spid="43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2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5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8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1" dur="500"/>
                                        <p:tgtEl>
                                          <p:spTgt spid="4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6" dur="500"/>
                                        <p:tgtEl>
                                          <p:spTgt spid="43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9" dur="500"/>
                                        <p:tgtEl>
                                          <p:spTgt spid="4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4" dur="500"/>
                                        <p:tgtEl>
                                          <p:spTgt spid="43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7" dur="500"/>
                                        <p:tgtEl>
                                          <p:spTgt spid="4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2" dur="500"/>
                                        <p:tgtEl>
                                          <p:spTgt spid="43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5" dur="500"/>
                                        <p:tgtEl>
                                          <p:spTgt spid="4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0" dur="500"/>
                                        <p:tgtEl>
                                          <p:spTgt spid="43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3" dur="500"/>
                                        <p:tgtEl>
                                          <p:spTgt spid="4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6" dur="500"/>
                                        <p:tgtEl>
                                          <p:spTgt spid="43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1" dur="500"/>
                                        <p:tgtEl>
                                          <p:spTgt spid="43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4" dur="500"/>
                                        <p:tgtEl>
                                          <p:spTgt spid="4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7" dur="500"/>
                                        <p:tgtEl>
                                          <p:spTgt spid="43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2" dur="500"/>
                                        <p:tgtEl>
                                          <p:spTgt spid="4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5" dur="500"/>
                                        <p:tgtEl>
                                          <p:spTgt spid="43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8" dur="500"/>
                                        <p:tgtEl>
                                          <p:spTgt spid="43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3" dur="500"/>
                                        <p:tgtEl>
                                          <p:spTgt spid="43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6" dur="500"/>
                                        <p:tgtEl>
                                          <p:spTgt spid="43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9" dur="500"/>
                                        <p:tgtEl>
                                          <p:spTgt spid="4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4" dur="500"/>
                                        <p:tgtEl>
                                          <p:spTgt spid="43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7" dur="500"/>
                                        <p:tgtEl>
                                          <p:spTgt spid="4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2" dur="500"/>
                                        <p:tgtEl>
                                          <p:spTgt spid="43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5" dur="500"/>
                                        <p:tgtEl>
                                          <p:spTgt spid="4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0" dur="500"/>
                                        <p:tgtEl>
                                          <p:spTgt spid="4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3" dur="500"/>
                                        <p:tgtEl>
                                          <p:spTgt spid="4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6" dur="500"/>
                                        <p:tgtEl>
                                          <p:spTgt spid="4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9" dur="500"/>
                                        <p:tgtEl>
                                          <p:spTgt spid="4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2" dur="500"/>
                                        <p:tgtEl>
                                          <p:spTgt spid="4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5" dur="500"/>
                                        <p:tgtEl>
                                          <p:spTgt spid="4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8" dur="500"/>
                                        <p:tgtEl>
                                          <p:spTgt spid="4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1" dur="500"/>
                                        <p:tgtEl>
                                          <p:spTgt spid="4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4" dur="500"/>
                                        <p:tgtEl>
                                          <p:spTgt spid="4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7" dur="500"/>
                                        <p:tgtEl>
                                          <p:spTgt spid="4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0" dur="500"/>
                                        <p:tgtEl>
                                          <p:spTgt spid="4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3" dur="500"/>
                                        <p:tgtEl>
                                          <p:spTgt spid="4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6" dur="500"/>
                                        <p:tgtEl>
                                          <p:spTgt spid="4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9" dur="500"/>
                                        <p:tgtEl>
                                          <p:spTgt spid="43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2" dur="500"/>
                                        <p:tgtEl>
                                          <p:spTgt spid="4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5" dur="500"/>
                                        <p:tgtEl>
                                          <p:spTgt spid="4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8" dur="500"/>
                                        <p:tgtEl>
                                          <p:spTgt spid="43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1" dur="500"/>
                                        <p:tgtEl>
                                          <p:spTgt spid="43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4" dur="500"/>
                                        <p:tgtEl>
                                          <p:spTgt spid="4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7" dur="500"/>
                                        <p:tgtEl>
                                          <p:spTgt spid="4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0" dur="500"/>
                                        <p:tgtEl>
                                          <p:spTgt spid="4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3" dur="500"/>
                                        <p:tgtEl>
                                          <p:spTgt spid="4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6" dur="500"/>
                                        <p:tgtEl>
                                          <p:spTgt spid="4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9" dur="500"/>
                                        <p:tgtEl>
                                          <p:spTgt spid="4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2" dur="500"/>
                                        <p:tgtEl>
                                          <p:spTgt spid="43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5" dur="500"/>
                                        <p:tgtEl>
                                          <p:spTgt spid="4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8" dur="500"/>
                                        <p:tgtEl>
                                          <p:spTgt spid="43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animBg="1"/>
      <p:bldP spid="43014" grpId="0" animBg="1"/>
      <p:bldP spid="43015" grpId="0" animBg="1"/>
      <p:bldP spid="43016" grpId="0" animBg="1"/>
      <p:bldP spid="43017" grpId="0" animBg="1"/>
      <p:bldP spid="43018" grpId="0" animBg="1"/>
      <p:bldP spid="43019" grpId="0" animBg="1"/>
      <p:bldP spid="43020" grpId="0" animBg="1"/>
      <p:bldP spid="43021" grpId="0" animBg="1"/>
      <p:bldP spid="43022" grpId="0" animBg="1"/>
      <p:bldP spid="43023" grpId="0" animBg="1"/>
      <p:bldP spid="43024" grpId="0" animBg="1"/>
      <p:bldP spid="43025" grpId="0" animBg="1"/>
      <p:bldP spid="43026" grpId="0" animBg="1"/>
      <p:bldP spid="43027" grpId="0" animBg="1"/>
      <p:bldP spid="43028" grpId="0" animBg="1"/>
      <p:bldP spid="43033" grpId="0" animBg="1"/>
      <p:bldP spid="43034" grpId="0" animBg="1"/>
      <p:bldP spid="43035" grpId="0" animBg="1"/>
      <p:bldP spid="43037" grpId="0" animBg="1"/>
      <p:bldP spid="43038" grpId="0" animBg="1"/>
      <p:bldP spid="43039" grpId="0" animBg="1"/>
      <p:bldP spid="43041" grpId="0" animBg="1"/>
      <p:bldP spid="43041" grpId="1" animBg="1"/>
      <p:bldP spid="43044" grpId="0" animBg="1"/>
      <p:bldP spid="43045" grpId="0" animBg="1"/>
      <p:bldP spid="43046" grpId="0" animBg="1"/>
      <p:bldP spid="43047" grpId="0" animBg="1"/>
      <p:bldP spid="43048" grpId="0" animBg="1"/>
      <p:bldP spid="43049" grpId="0" animBg="1"/>
      <p:bldP spid="43050" grpId="0" animBg="1"/>
      <p:bldP spid="43052" grpId="0" animBg="1"/>
      <p:bldP spid="43054" grpId="0" animBg="1"/>
      <p:bldP spid="43055" grpId="0" animBg="1"/>
      <p:bldP spid="43056" grpId="0" animBg="1"/>
      <p:bldP spid="43057" grpId="0" animBg="1"/>
      <p:bldP spid="43058" grpId="0" animBg="1"/>
      <p:bldP spid="43060" grpId="0" animBg="1"/>
      <p:bldP spid="43061" grpId="0" animBg="1"/>
      <p:bldP spid="43062" grpId="0" animBg="1"/>
      <p:bldP spid="43063" grpId="0" animBg="1"/>
      <p:bldP spid="43064" grpId="0" animBg="1"/>
      <p:bldP spid="43066" grpId="0" animBg="1"/>
      <p:bldP spid="43067" grpId="0" animBg="1"/>
      <p:bldP spid="43069" grpId="0" animBg="1"/>
      <p:bldP spid="43070" grpId="0" animBg="1"/>
      <p:bldP spid="43071" grpId="0" animBg="1"/>
      <p:bldP spid="43072" grpId="0" animBg="1"/>
      <p:bldP spid="43073" grpId="0" animBg="1"/>
      <p:bldP spid="43075" grpId="0" animBg="1"/>
      <p:bldP spid="43076" grpId="0" animBg="1"/>
      <p:bldP spid="43080" grpId="0"/>
      <p:bldP spid="43083" grpId="0" animBg="1"/>
      <p:bldP spid="43084" grpId="0" animBg="1"/>
      <p:bldP spid="43085" grpId="0" animBg="1"/>
      <p:bldP spid="43086" grpId="0" animBg="1"/>
      <p:bldP spid="43087" grpId="0" animBg="1"/>
      <p:bldP spid="43088" grpId="0" animBg="1"/>
      <p:bldP spid="43089" grpId="0" animBg="1"/>
      <p:bldP spid="43093" grpId="0" animBg="1"/>
      <p:bldP spid="43094" grpId="0" animBg="1"/>
      <p:bldP spid="43095" grpId="0" animBg="1"/>
      <p:bldP spid="43096" grpId="0" animBg="1"/>
      <p:bldP spid="43097" grpId="0" animBg="1"/>
      <p:bldP spid="43098" grpId="0" animBg="1"/>
      <p:bldP spid="43101" grpId="0"/>
      <p:bldP spid="43102" grpId="0"/>
      <p:bldP spid="43103" grpId="0"/>
      <p:bldP spid="43104" grpId="0"/>
      <p:bldP spid="43105" grpId="0"/>
      <p:bldP spid="43106" grpId="0"/>
      <p:bldP spid="43107" grpId="0"/>
      <p:bldP spid="43108" grpId="0"/>
      <p:bldP spid="43109" grpId="0"/>
      <p:bldP spid="43116" grpId="0"/>
      <p:bldP spid="43117" grpId="0"/>
      <p:bldP spid="43118" grpId="0"/>
      <p:bldP spid="43119" grpId="0"/>
      <p:bldP spid="43120" grpId="0"/>
      <p:bldP spid="43121" grpId="0"/>
      <p:bldP spid="43122" grpId="0"/>
      <p:bldP spid="43123" grpId="0"/>
      <p:bldP spid="43125" grpId="0" animBg="1"/>
      <p:bldP spid="43130" grpId="0" animBg="1"/>
      <p:bldP spid="43135" grpId="0" animBg="1"/>
      <p:bldP spid="43136" grpId="0" animBg="1"/>
      <p:bldP spid="43137" grpId="0" animBg="1"/>
      <p:bldP spid="43138" grpId="0"/>
      <p:bldP spid="4313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56" name="Rectangle 28"/>
          <p:cNvSpPr>
            <a:spLocks noChangeArrowheads="1"/>
          </p:cNvSpPr>
          <p:nvPr/>
        </p:nvSpPr>
        <p:spPr bwMode="auto">
          <a:xfrm>
            <a:off x="684213" y="2060575"/>
            <a:ext cx="6480175" cy="792163"/>
          </a:xfrm>
          <a:prstGeom prst="rect">
            <a:avLst/>
          </a:prstGeom>
          <a:solidFill>
            <a:srgbClr val="F5F56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611188" y="115888"/>
            <a:ext cx="81375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u="none">
                <a:solidFill>
                  <a:srgbClr val="000000"/>
                </a:solidFill>
                <a:latin typeface="Times New Roman" pitchFamily="18" charset="0"/>
              </a:rPr>
              <a:t>Посадки с зазором </a:t>
            </a:r>
            <a:r>
              <a:rPr lang="en-US" sz="3600" u="none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ru-RU" sz="3600" u="none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684213" y="2852738"/>
            <a:ext cx="1800225" cy="2089150"/>
          </a:xfrm>
          <a:prstGeom prst="rect">
            <a:avLst/>
          </a:prstGeom>
          <a:solidFill>
            <a:schemeClr val="accent1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611188" y="3860800"/>
            <a:ext cx="208915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>
            <a:off x="684213" y="4941888"/>
            <a:ext cx="0" cy="8636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>
            <a:off x="2484438" y="4941888"/>
            <a:ext cx="0" cy="935037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 flipV="1">
            <a:off x="684213" y="1557338"/>
            <a:ext cx="0" cy="12954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 flipV="1">
            <a:off x="2484438" y="1484313"/>
            <a:ext cx="0" cy="136842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 flipV="1">
            <a:off x="684213" y="1484313"/>
            <a:ext cx="1800225" cy="136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 flipV="1">
            <a:off x="1619250" y="2205038"/>
            <a:ext cx="865188" cy="647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 flipV="1">
            <a:off x="684213" y="1341438"/>
            <a:ext cx="1008062" cy="7921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45" name="Line 17"/>
          <p:cNvSpPr>
            <a:spLocks noChangeShapeType="1"/>
          </p:cNvSpPr>
          <p:nvPr/>
        </p:nvSpPr>
        <p:spPr bwMode="auto">
          <a:xfrm flipH="1">
            <a:off x="684213" y="4941888"/>
            <a:ext cx="1800225" cy="9350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46" name="Line 18"/>
          <p:cNvSpPr>
            <a:spLocks noChangeShapeType="1"/>
          </p:cNvSpPr>
          <p:nvPr/>
        </p:nvSpPr>
        <p:spPr bwMode="auto">
          <a:xfrm flipH="1">
            <a:off x="684213" y="4941888"/>
            <a:ext cx="647700" cy="358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47" name="Line 19"/>
          <p:cNvSpPr>
            <a:spLocks noChangeShapeType="1"/>
          </p:cNvSpPr>
          <p:nvPr/>
        </p:nvSpPr>
        <p:spPr bwMode="auto">
          <a:xfrm flipH="1">
            <a:off x="1619250" y="5589588"/>
            <a:ext cx="865188" cy="5032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49" name="Rectangle 21"/>
          <p:cNvSpPr>
            <a:spLocks noChangeArrowheads="1"/>
          </p:cNvSpPr>
          <p:nvPr/>
        </p:nvSpPr>
        <p:spPr bwMode="auto">
          <a:xfrm>
            <a:off x="1763713" y="3213100"/>
            <a:ext cx="4321175" cy="1728788"/>
          </a:xfrm>
          <a:prstGeom prst="rect">
            <a:avLst/>
          </a:prstGeom>
          <a:solidFill>
            <a:srgbClr val="FF3300"/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50" name="Line 22"/>
          <p:cNvSpPr>
            <a:spLocks noChangeShapeType="1"/>
          </p:cNvSpPr>
          <p:nvPr/>
        </p:nvSpPr>
        <p:spPr bwMode="auto">
          <a:xfrm>
            <a:off x="1547813" y="3141663"/>
            <a:ext cx="0" cy="158273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51" name="Line 23"/>
          <p:cNvSpPr>
            <a:spLocks noChangeShapeType="1"/>
          </p:cNvSpPr>
          <p:nvPr/>
        </p:nvSpPr>
        <p:spPr bwMode="auto">
          <a:xfrm>
            <a:off x="1547813" y="4724400"/>
            <a:ext cx="215900" cy="217488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52" name="Line 24"/>
          <p:cNvSpPr>
            <a:spLocks noChangeShapeType="1"/>
          </p:cNvSpPr>
          <p:nvPr/>
        </p:nvSpPr>
        <p:spPr bwMode="auto">
          <a:xfrm flipV="1">
            <a:off x="1547813" y="2852738"/>
            <a:ext cx="215900" cy="28892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53" name="Line 25"/>
          <p:cNvSpPr>
            <a:spLocks noChangeShapeType="1"/>
          </p:cNvSpPr>
          <p:nvPr/>
        </p:nvSpPr>
        <p:spPr bwMode="auto">
          <a:xfrm flipV="1">
            <a:off x="1547813" y="3213100"/>
            <a:ext cx="215900" cy="287338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55" name="Line 27"/>
          <p:cNvSpPr>
            <a:spLocks noChangeShapeType="1"/>
          </p:cNvSpPr>
          <p:nvPr/>
        </p:nvSpPr>
        <p:spPr bwMode="auto">
          <a:xfrm>
            <a:off x="1403350" y="3860800"/>
            <a:ext cx="496887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57" name="Line 29"/>
          <p:cNvSpPr>
            <a:spLocks noChangeShapeType="1"/>
          </p:cNvSpPr>
          <p:nvPr/>
        </p:nvSpPr>
        <p:spPr bwMode="auto">
          <a:xfrm>
            <a:off x="2484438" y="2852738"/>
            <a:ext cx="0" cy="208915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58" name="Line 30"/>
          <p:cNvSpPr>
            <a:spLocks noChangeShapeType="1"/>
          </p:cNvSpPr>
          <p:nvPr/>
        </p:nvSpPr>
        <p:spPr bwMode="auto">
          <a:xfrm>
            <a:off x="1692275" y="3860800"/>
            <a:ext cx="8636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63" name="Line 35"/>
          <p:cNvSpPr>
            <a:spLocks noChangeShapeType="1"/>
          </p:cNvSpPr>
          <p:nvPr/>
        </p:nvSpPr>
        <p:spPr bwMode="auto">
          <a:xfrm>
            <a:off x="6011863" y="4941888"/>
            <a:ext cx="25923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64" name="Line 36"/>
          <p:cNvSpPr>
            <a:spLocks noChangeShapeType="1"/>
          </p:cNvSpPr>
          <p:nvPr/>
        </p:nvSpPr>
        <p:spPr bwMode="auto">
          <a:xfrm>
            <a:off x="6084888" y="2852738"/>
            <a:ext cx="19431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65" name="Line 37"/>
          <p:cNvSpPr>
            <a:spLocks noChangeShapeType="1"/>
          </p:cNvSpPr>
          <p:nvPr/>
        </p:nvSpPr>
        <p:spPr bwMode="auto">
          <a:xfrm>
            <a:off x="7092950" y="2060575"/>
            <a:ext cx="172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66" name="Line 38"/>
          <p:cNvSpPr>
            <a:spLocks noChangeShapeType="1"/>
          </p:cNvSpPr>
          <p:nvPr/>
        </p:nvSpPr>
        <p:spPr bwMode="auto">
          <a:xfrm>
            <a:off x="6588125" y="3213100"/>
            <a:ext cx="0" cy="17287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8167" name="Line 39"/>
          <p:cNvSpPr>
            <a:spLocks noChangeShapeType="1"/>
          </p:cNvSpPr>
          <p:nvPr/>
        </p:nvSpPr>
        <p:spPr bwMode="auto">
          <a:xfrm>
            <a:off x="6588125" y="2060575"/>
            <a:ext cx="0" cy="115252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8168" name="Line 40"/>
          <p:cNvSpPr>
            <a:spLocks noChangeShapeType="1"/>
          </p:cNvSpPr>
          <p:nvPr/>
        </p:nvSpPr>
        <p:spPr bwMode="auto">
          <a:xfrm>
            <a:off x="6877050" y="2852738"/>
            <a:ext cx="0" cy="20891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8169" name="Line 41"/>
          <p:cNvSpPr>
            <a:spLocks noChangeShapeType="1"/>
          </p:cNvSpPr>
          <p:nvPr/>
        </p:nvSpPr>
        <p:spPr bwMode="auto">
          <a:xfrm>
            <a:off x="7956550" y="2852738"/>
            <a:ext cx="0" cy="20891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8170" name="Line 42"/>
          <p:cNvSpPr>
            <a:spLocks noChangeShapeType="1"/>
          </p:cNvSpPr>
          <p:nvPr/>
        </p:nvSpPr>
        <p:spPr bwMode="auto">
          <a:xfrm>
            <a:off x="8316913" y="2060575"/>
            <a:ext cx="0" cy="28813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8171" name="Line 43"/>
          <p:cNvSpPr>
            <a:spLocks noChangeShapeType="1"/>
          </p:cNvSpPr>
          <p:nvPr/>
        </p:nvSpPr>
        <p:spPr bwMode="auto">
          <a:xfrm flipH="1">
            <a:off x="0" y="4941888"/>
            <a:ext cx="6842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72" name="Line 44"/>
          <p:cNvSpPr>
            <a:spLocks noChangeShapeType="1"/>
          </p:cNvSpPr>
          <p:nvPr/>
        </p:nvSpPr>
        <p:spPr bwMode="auto">
          <a:xfrm flipH="1">
            <a:off x="0" y="2852738"/>
            <a:ext cx="6842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73" name="Line 45"/>
          <p:cNvSpPr>
            <a:spLocks noChangeShapeType="1"/>
          </p:cNvSpPr>
          <p:nvPr/>
        </p:nvSpPr>
        <p:spPr bwMode="auto">
          <a:xfrm>
            <a:off x="468313" y="2852738"/>
            <a:ext cx="0" cy="20891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8174" name="Text Box 46"/>
          <p:cNvSpPr txBox="1">
            <a:spLocks noChangeArrowheads="1"/>
          </p:cNvSpPr>
          <p:nvPr/>
        </p:nvSpPr>
        <p:spPr bwMode="auto">
          <a:xfrm rot="-5400000">
            <a:off x="-119856" y="3728244"/>
            <a:ext cx="7921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Ø</a:t>
            </a:r>
            <a:r>
              <a:rPr lang="ru-RU" sz="1600" u="non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80</a:t>
            </a:r>
            <a:endParaRPr lang="en-US" sz="1600" u="none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75" name="Text Box 47"/>
          <p:cNvSpPr txBox="1">
            <a:spLocks noChangeArrowheads="1"/>
          </p:cNvSpPr>
          <p:nvPr/>
        </p:nvSpPr>
        <p:spPr bwMode="auto">
          <a:xfrm rot="-5400000">
            <a:off x="-87312" y="3284537"/>
            <a:ext cx="6477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u="none">
                <a:solidFill>
                  <a:srgbClr val="000000"/>
                </a:solidFill>
                <a:latin typeface="Times New Roman" pitchFamily="18" charset="0"/>
              </a:rPr>
              <a:t>H6</a:t>
            </a:r>
          </a:p>
          <a:p>
            <a:pPr algn="ctr">
              <a:spcBef>
                <a:spcPct val="50000"/>
              </a:spcBef>
            </a:pPr>
            <a:r>
              <a:rPr lang="en-US" sz="1000" u="none">
                <a:solidFill>
                  <a:srgbClr val="000000"/>
                </a:solidFill>
                <a:latin typeface="Times New Roman" pitchFamily="18" charset="0"/>
              </a:rPr>
              <a:t>h6</a:t>
            </a:r>
            <a:endParaRPr lang="ru-RU" sz="10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421" name="Text Box 48"/>
          <p:cNvSpPr txBox="1">
            <a:spLocks noChangeArrowheads="1"/>
          </p:cNvSpPr>
          <p:nvPr/>
        </p:nvSpPr>
        <p:spPr bwMode="auto">
          <a:xfrm>
            <a:off x="2987675" y="2276475"/>
            <a:ext cx="2663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1600" u="none">
              <a:latin typeface="Times New Roman" pitchFamily="18" charset="0"/>
            </a:endParaRPr>
          </a:p>
        </p:txBody>
      </p:sp>
      <p:sp>
        <p:nvSpPr>
          <p:cNvPr id="48177" name="Text Box 49"/>
          <p:cNvSpPr txBox="1">
            <a:spLocks noChangeArrowheads="1"/>
          </p:cNvSpPr>
          <p:nvPr/>
        </p:nvSpPr>
        <p:spPr bwMode="auto">
          <a:xfrm>
            <a:off x="2843213" y="2349500"/>
            <a:ext cx="3384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u="none">
                <a:solidFill>
                  <a:srgbClr val="000000"/>
                </a:solidFill>
                <a:latin typeface="Times New Roman" pitchFamily="18" charset="0"/>
              </a:rPr>
              <a:t>Поле допуска отверстия</a:t>
            </a:r>
          </a:p>
        </p:txBody>
      </p:sp>
      <p:sp>
        <p:nvSpPr>
          <p:cNvPr id="48178" name="Text Box 50"/>
          <p:cNvSpPr txBox="1">
            <a:spLocks noChangeArrowheads="1"/>
          </p:cNvSpPr>
          <p:nvPr/>
        </p:nvSpPr>
        <p:spPr bwMode="auto">
          <a:xfrm rot="-5400000">
            <a:off x="5992019" y="2369344"/>
            <a:ext cx="957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Smax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79" name="Text Box 51"/>
          <p:cNvSpPr txBox="1">
            <a:spLocks noChangeArrowheads="1"/>
          </p:cNvSpPr>
          <p:nvPr/>
        </p:nvSpPr>
        <p:spPr bwMode="auto">
          <a:xfrm rot="-5400000">
            <a:off x="6036469" y="3834607"/>
            <a:ext cx="865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dmin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80" name="Text Box 52"/>
          <p:cNvSpPr txBox="1">
            <a:spLocks noChangeArrowheads="1"/>
          </p:cNvSpPr>
          <p:nvPr/>
        </p:nvSpPr>
        <p:spPr bwMode="auto">
          <a:xfrm rot="-5400000">
            <a:off x="6295231" y="3793332"/>
            <a:ext cx="9223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dmax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81" name="Text Box 53"/>
          <p:cNvSpPr txBox="1">
            <a:spLocks noChangeArrowheads="1"/>
          </p:cNvSpPr>
          <p:nvPr/>
        </p:nvSpPr>
        <p:spPr bwMode="auto">
          <a:xfrm rot="-5400000">
            <a:off x="7445375" y="3722688"/>
            <a:ext cx="781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Dmin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82" name="Text Box 54"/>
          <p:cNvSpPr txBox="1">
            <a:spLocks noChangeArrowheads="1"/>
          </p:cNvSpPr>
          <p:nvPr/>
        </p:nvSpPr>
        <p:spPr bwMode="auto">
          <a:xfrm rot="-5400000">
            <a:off x="7800181" y="3151982"/>
            <a:ext cx="7921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Dmax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83" name="Rectangle 55"/>
          <p:cNvSpPr>
            <a:spLocks noChangeArrowheads="1"/>
          </p:cNvSpPr>
          <p:nvPr/>
        </p:nvSpPr>
        <p:spPr bwMode="auto">
          <a:xfrm>
            <a:off x="1763713" y="2852738"/>
            <a:ext cx="4321175" cy="360362"/>
          </a:xfrm>
          <a:prstGeom prst="rect">
            <a:avLst/>
          </a:prstGeom>
          <a:solidFill>
            <a:srgbClr val="AE86D6"/>
          </a:solidFill>
          <a:ln w="28575">
            <a:solidFill>
              <a:srgbClr val="FF3300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84" name="Text Box 56"/>
          <p:cNvSpPr txBox="1">
            <a:spLocks noChangeArrowheads="1"/>
          </p:cNvSpPr>
          <p:nvPr/>
        </p:nvSpPr>
        <p:spPr bwMode="auto">
          <a:xfrm>
            <a:off x="1403350" y="2852738"/>
            <a:ext cx="3743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u="none"/>
              <a:t>Поле допуска вала</a:t>
            </a:r>
          </a:p>
        </p:txBody>
      </p:sp>
      <p:sp>
        <p:nvSpPr>
          <p:cNvPr id="16430" name="Text Box 57"/>
          <p:cNvSpPr txBox="1">
            <a:spLocks noChangeArrowheads="1"/>
          </p:cNvSpPr>
          <p:nvPr/>
        </p:nvSpPr>
        <p:spPr bwMode="auto">
          <a:xfrm>
            <a:off x="6588125" y="1700213"/>
            <a:ext cx="576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u="none"/>
              <a:t>вг</a:t>
            </a:r>
          </a:p>
        </p:txBody>
      </p:sp>
      <p:sp>
        <p:nvSpPr>
          <p:cNvPr id="16431" name="Text Box 58"/>
          <p:cNvSpPr txBox="1">
            <a:spLocks noChangeArrowheads="1"/>
          </p:cNvSpPr>
          <p:nvPr/>
        </p:nvSpPr>
        <p:spPr bwMode="auto">
          <a:xfrm>
            <a:off x="6732588" y="2781300"/>
            <a:ext cx="503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u="none"/>
              <a:t>нг</a:t>
            </a:r>
          </a:p>
        </p:txBody>
      </p:sp>
      <p:sp>
        <p:nvSpPr>
          <p:cNvPr id="16432" name="Text Box 59"/>
          <p:cNvSpPr txBox="1">
            <a:spLocks noChangeArrowheads="1"/>
          </p:cNvSpPr>
          <p:nvPr/>
        </p:nvSpPr>
        <p:spPr bwMode="auto">
          <a:xfrm>
            <a:off x="5724525" y="2420938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u="none"/>
              <a:t>вг</a:t>
            </a:r>
          </a:p>
        </p:txBody>
      </p:sp>
      <p:sp>
        <p:nvSpPr>
          <p:cNvPr id="16433" name="Text Box 60"/>
          <p:cNvSpPr txBox="1">
            <a:spLocks noChangeArrowheads="1"/>
          </p:cNvSpPr>
          <p:nvPr/>
        </p:nvSpPr>
        <p:spPr bwMode="auto">
          <a:xfrm>
            <a:off x="5508625" y="32845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u="none"/>
              <a:t>нг</a:t>
            </a:r>
          </a:p>
        </p:txBody>
      </p:sp>
      <p:sp>
        <p:nvSpPr>
          <p:cNvPr id="48190" name="Line 62"/>
          <p:cNvSpPr>
            <a:spLocks noChangeShapeType="1"/>
          </p:cNvSpPr>
          <p:nvPr/>
        </p:nvSpPr>
        <p:spPr bwMode="auto">
          <a:xfrm>
            <a:off x="6084888" y="3213100"/>
            <a:ext cx="11509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48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48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48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48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48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500"/>
                                        <p:tgtEl>
                                          <p:spTgt spid="48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48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9" dur="500"/>
                                        <p:tgtEl>
                                          <p:spTgt spid="48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4" dur="500"/>
                                        <p:tgtEl>
                                          <p:spTgt spid="48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7" dur="500"/>
                                        <p:tgtEl>
                                          <p:spTgt spid="48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0" dur="500"/>
                                        <p:tgtEl>
                                          <p:spTgt spid="48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3" dur="500"/>
                                        <p:tgtEl>
                                          <p:spTgt spid="48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6" dur="500"/>
                                        <p:tgtEl>
                                          <p:spTgt spid="48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9" dur="500"/>
                                        <p:tgtEl>
                                          <p:spTgt spid="48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2" dur="500"/>
                                        <p:tgtEl>
                                          <p:spTgt spid="48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7" dur="500"/>
                                        <p:tgtEl>
                                          <p:spTgt spid="48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0" dur="500"/>
                                        <p:tgtEl>
                                          <p:spTgt spid="48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3" dur="500"/>
                                        <p:tgtEl>
                                          <p:spTgt spid="48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48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48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4" dur="500"/>
                                        <p:tgtEl>
                                          <p:spTgt spid="48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7" dur="500"/>
                                        <p:tgtEl>
                                          <p:spTgt spid="48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0" dur="500"/>
                                        <p:tgtEl>
                                          <p:spTgt spid="48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3" dur="500"/>
                                        <p:tgtEl>
                                          <p:spTgt spid="48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8" dur="500"/>
                                        <p:tgtEl>
                                          <p:spTgt spid="48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1" dur="500"/>
                                        <p:tgtEl>
                                          <p:spTgt spid="48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4" dur="500"/>
                                        <p:tgtEl>
                                          <p:spTgt spid="48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7" dur="500"/>
                                        <p:tgtEl>
                                          <p:spTgt spid="48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2" dur="500"/>
                                        <p:tgtEl>
                                          <p:spTgt spid="48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5" dur="500"/>
                                        <p:tgtEl>
                                          <p:spTgt spid="48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8" dur="500"/>
                                        <p:tgtEl>
                                          <p:spTgt spid="48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1" dur="500"/>
                                        <p:tgtEl>
                                          <p:spTgt spid="48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6" dur="500"/>
                                        <p:tgtEl>
                                          <p:spTgt spid="48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9" dur="500"/>
                                        <p:tgtEl>
                                          <p:spTgt spid="48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56" grpId="0" animBg="1"/>
      <p:bldP spid="48135" grpId="0" animBg="1"/>
      <p:bldP spid="48136" grpId="0" animBg="1"/>
      <p:bldP spid="48137" grpId="0" animBg="1"/>
      <p:bldP spid="48138" grpId="0" animBg="1"/>
      <p:bldP spid="48139" grpId="0" animBg="1"/>
      <p:bldP spid="48141" grpId="0" animBg="1"/>
      <p:bldP spid="48142" grpId="0" animBg="1"/>
      <p:bldP spid="48143" grpId="0" animBg="1"/>
      <p:bldP spid="48144" grpId="0" animBg="1"/>
      <p:bldP spid="48145" grpId="0" animBg="1"/>
      <p:bldP spid="48146" grpId="0" animBg="1"/>
      <p:bldP spid="48147" grpId="0" animBg="1"/>
      <p:bldP spid="48149" grpId="0" animBg="1"/>
      <p:bldP spid="48150" grpId="0" animBg="1"/>
      <p:bldP spid="48151" grpId="0" animBg="1"/>
      <p:bldP spid="48152" grpId="0" animBg="1"/>
      <p:bldP spid="48153" grpId="0" animBg="1"/>
      <p:bldP spid="48155" grpId="0" animBg="1"/>
      <p:bldP spid="48157" grpId="0" animBg="1"/>
      <p:bldP spid="48158" grpId="0" animBg="1"/>
      <p:bldP spid="48163" grpId="0" animBg="1"/>
      <p:bldP spid="48164" grpId="0" animBg="1"/>
      <p:bldP spid="48165" grpId="0" animBg="1"/>
      <p:bldP spid="48166" grpId="0" animBg="1"/>
      <p:bldP spid="48167" grpId="0" animBg="1"/>
      <p:bldP spid="48168" grpId="0" animBg="1"/>
      <p:bldP spid="48169" grpId="0" animBg="1"/>
      <p:bldP spid="48170" grpId="0" animBg="1"/>
      <p:bldP spid="48171" grpId="0" animBg="1"/>
      <p:bldP spid="48172" grpId="0" animBg="1"/>
      <p:bldP spid="48173" grpId="0" animBg="1"/>
      <p:bldP spid="48175" grpId="0"/>
      <p:bldP spid="48177" grpId="0"/>
      <p:bldP spid="48178" grpId="0"/>
      <p:bldP spid="48179" grpId="0"/>
      <p:bldP spid="48180" grpId="0"/>
      <p:bldP spid="48181" grpId="0"/>
      <p:bldP spid="48182" grpId="0"/>
      <p:bldP spid="48183" grpId="0" animBg="1"/>
      <p:bldP spid="48184" grpId="0"/>
      <p:bldP spid="4819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03" name="Rectangle 31"/>
          <p:cNvSpPr>
            <a:spLocks noChangeArrowheads="1"/>
          </p:cNvSpPr>
          <p:nvPr/>
        </p:nvSpPr>
        <p:spPr bwMode="auto">
          <a:xfrm>
            <a:off x="971550" y="2205038"/>
            <a:ext cx="7488238" cy="863600"/>
          </a:xfrm>
          <a:prstGeom prst="rect">
            <a:avLst/>
          </a:prstGeom>
          <a:solidFill>
            <a:srgbClr val="F5F56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468313" y="333375"/>
            <a:ext cx="77041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u="none">
                <a:solidFill>
                  <a:srgbClr val="000000"/>
                </a:solidFill>
                <a:latin typeface="Times New Roman" pitchFamily="18" charset="0"/>
              </a:rPr>
              <a:t>Посадки с натягом </a:t>
            </a:r>
            <a:r>
              <a:rPr lang="en-US" sz="3600" u="none">
                <a:solidFill>
                  <a:srgbClr val="000000"/>
                </a:solidFill>
                <a:latin typeface="Times New Roman" pitchFamily="18" charset="0"/>
              </a:rPr>
              <a:t>N</a:t>
            </a:r>
            <a:r>
              <a:rPr lang="ru-RU" sz="3600" u="none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971550" y="3068638"/>
            <a:ext cx="1584325" cy="2232025"/>
          </a:xfrm>
          <a:prstGeom prst="rect">
            <a:avLst/>
          </a:prstGeom>
          <a:solidFill>
            <a:schemeClr val="accent1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971550" y="1773238"/>
            <a:ext cx="0" cy="12954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2555875" y="1773238"/>
            <a:ext cx="0" cy="12954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>
            <a:off x="971550" y="5300663"/>
            <a:ext cx="0" cy="1008062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2555875" y="5300663"/>
            <a:ext cx="0" cy="93662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>
            <a:off x="971550" y="5300663"/>
            <a:ext cx="1512888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>
            <a:off x="1908175" y="5300663"/>
            <a:ext cx="647700" cy="4333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>
            <a:off x="971550" y="5876925"/>
            <a:ext cx="720725" cy="431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 flipH="1" flipV="1">
            <a:off x="971550" y="1773238"/>
            <a:ext cx="1584325" cy="1295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91" name="Line 19"/>
          <p:cNvSpPr>
            <a:spLocks noChangeShapeType="1"/>
          </p:cNvSpPr>
          <p:nvPr/>
        </p:nvSpPr>
        <p:spPr bwMode="auto">
          <a:xfrm flipH="1" flipV="1">
            <a:off x="971550" y="2565400"/>
            <a:ext cx="576263" cy="503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92" name="Line 20"/>
          <p:cNvSpPr>
            <a:spLocks noChangeShapeType="1"/>
          </p:cNvSpPr>
          <p:nvPr/>
        </p:nvSpPr>
        <p:spPr bwMode="auto">
          <a:xfrm flipH="1" flipV="1">
            <a:off x="1692275" y="1628775"/>
            <a:ext cx="863600" cy="7207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93" name="Line 21"/>
          <p:cNvSpPr>
            <a:spLocks noChangeShapeType="1"/>
          </p:cNvSpPr>
          <p:nvPr/>
        </p:nvSpPr>
        <p:spPr bwMode="auto">
          <a:xfrm>
            <a:off x="755650" y="4221163"/>
            <a:ext cx="216058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94" name="Line 22"/>
          <p:cNvSpPr>
            <a:spLocks noChangeShapeType="1"/>
          </p:cNvSpPr>
          <p:nvPr/>
        </p:nvSpPr>
        <p:spPr bwMode="auto">
          <a:xfrm>
            <a:off x="2555875" y="5300663"/>
            <a:ext cx="6048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96" name="Line 24"/>
          <p:cNvSpPr>
            <a:spLocks noChangeShapeType="1"/>
          </p:cNvSpPr>
          <p:nvPr/>
        </p:nvSpPr>
        <p:spPr bwMode="auto">
          <a:xfrm>
            <a:off x="2555875" y="3068638"/>
            <a:ext cx="3311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97" name="Rectangle 25"/>
          <p:cNvSpPr>
            <a:spLocks noChangeArrowheads="1"/>
          </p:cNvSpPr>
          <p:nvPr/>
        </p:nvSpPr>
        <p:spPr bwMode="auto">
          <a:xfrm>
            <a:off x="3276600" y="3068638"/>
            <a:ext cx="2159000" cy="2232025"/>
          </a:xfrm>
          <a:prstGeom prst="rect">
            <a:avLst/>
          </a:prstGeom>
          <a:solidFill>
            <a:srgbClr val="FF3300"/>
          </a:solidFill>
          <a:ln w="5715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4298" name="Line 26"/>
          <p:cNvSpPr>
            <a:spLocks noChangeShapeType="1"/>
          </p:cNvSpPr>
          <p:nvPr/>
        </p:nvSpPr>
        <p:spPr bwMode="auto">
          <a:xfrm>
            <a:off x="3059113" y="3284538"/>
            <a:ext cx="0" cy="180022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99" name="Line 27"/>
          <p:cNvSpPr>
            <a:spLocks noChangeShapeType="1"/>
          </p:cNvSpPr>
          <p:nvPr/>
        </p:nvSpPr>
        <p:spPr bwMode="auto">
          <a:xfrm>
            <a:off x="3059113" y="5084763"/>
            <a:ext cx="217487" cy="2159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300" name="Line 28"/>
          <p:cNvSpPr>
            <a:spLocks noChangeShapeType="1"/>
          </p:cNvSpPr>
          <p:nvPr/>
        </p:nvSpPr>
        <p:spPr bwMode="auto">
          <a:xfrm flipV="1">
            <a:off x="3059113" y="3068638"/>
            <a:ext cx="217487" cy="2159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301" name="Line 29"/>
          <p:cNvSpPr>
            <a:spLocks noChangeShapeType="1"/>
          </p:cNvSpPr>
          <p:nvPr/>
        </p:nvSpPr>
        <p:spPr bwMode="auto">
          <a:xfrm>
            <a:off x="3059113" y="4221163"/>
            <a:ext cx="2520950" cy="0"/>
          </a:xfrm>
          <a:prstGeom prst="line">
            <a:avLst/>
          </a:prstGeom>
          <a:noFill/>
          <a:ln w="38100">
            <a:solidFill>
              <a:srgbClr val="000000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304" name="Line 32"/>
          <p:cNvSpPr>
            <a:spLocks noChangeShapeType="1"/>
          </p:cNvSpPr>
          <p:nvPr/>
        </p:nvSpPr>
        <p:spPr bwMode="auto">
          <a:xfrm flipH="1">
            <a:off x="0" y="5300663"/>
            <a:ext cx="9715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305" name="Line 33"/>
          <p:cNvSpPr>
            <a:spLocks noChangeShapeType="1"/>
          </p:cNvSpPr>
          <p:nvPr/>
        </p:nvSpPr>
        <p:spPr bwMode="auto">
          <a:xfrm flipH="1">
            <a:off x="0" y="3068638"/>
            <a:ext cx="9001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310" name="Line 38"/>
          <p:cNvSpPr>
            <a:spLocks noChangeShapeType="1"/>
          </p:cNvSpPr>
          <p:nvPr/>
        </p:nvSpPr>
        <p:spPr bwMode="auto">
          <a:xfrm>
            <a:off x="3059113" y="1989138"/>
            <a:ext cx="0" cy="1295400"/>
          </a:xfrm>
          <a:prstGeom prst="line">
            <a:avLst/>
          </a:prstGeom>
          <a:noFill/>
          <a:ln w="57150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311" name="Line 39"/>
          <p:cNvSpPr>
            <a:spLocks noChangeShapeType="1"/>
          </p:cNvSpPr>
          <p:nvPr/>
        </p:nvSpPr>
        <p:spPr bwMode="auto">
          <a:xfrm flipV="1">
            <a:off x="3059113" y="1773238"/>
            <a:ext cx="217487" cy="215900"/>
          </a:xfrm>
          <a:prstGeom prst="line">
            <a:avLst/>
          </a:prstGeom>
          <a:noFill/>
          <a:ln w="57150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316" name="Line 44"/>
          <p:cNvSpPr>
            <a:spLocks noChangeShapeType="1"/>
          </p:cNvSpPr>
          <p:nvPr/>
        </p:nvSpPr>
        <p:spPr bwMode="auto">
          <a:xfrm>
            <a:off x="539750" y="3068638"/>
            <a:ext cx="0" cy="22320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4317" name="Line 45"/>
          <p:cNvSpPr>
            <a:spLocks noChangeShapeType="1"/>
          </p:cNvSpPr>
          <p:nvPr/>
        </p:nvSpPr>
        <p:spPr bwMode="auto">
          <a:xfrm>
            <a:off x="6300788" y="3068638"/>
            <a:ext cx="0" cy="22320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4318" name="Line 46"/>
          <p:cNvSpPr>
            <a:spLocks noChangeShapeType="1"/>
          </p:cNvSpPr>
          <p:nvPr/>
        </p:nvSpPr>
        <p:spPr bwMode="auto">
          <a:xfrm>
            <a:off x="7164388" y="3068638"/>
            <a:ext cx="0" cy="22320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4319" name="Line 47"/>
          <p:cNvSpPr>
            <a:spLocks noChangeShapeType="1"/>
          </p:cNvSpPr>
          <p:nvPr/>
        </p:nvSpPr>
        <p:spPr bwMode="auto">
          <a:xfrm>
            <a:off x="8027988" y="1844675"/>
            <a:ext cx="0" cy="34559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4320" name="Line 48"/>
          <p:cNvSpPr>
            <a:spLocks noChangeShapeType="1"/>
          </p:cNvSpPr>
          <p:nvPr/>
        </p:nvSpPr>
        <p:spPr bwMode="auto">
          <a:xfrm>
            <a:off x="7164388" y="1844675"/>
            <a:ext cx="0" cy="1223963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4321" name="Text Box 49"/>
          <p:cNvSpPr txBox="1">
            <a:spLocks noChangeArrowheads="1"/>
          </p:cNvSpPr>
          <p:nvPr/>
        </p:nvSpPr>
        <p:spPr bwMode="auto">
          <a:xfrm>
            <a:off x="3132138" y="2420938"/>
            <a:ext cx="2520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u="none">
                <a:solidFill>
                  <a:srgbClr val="000000"/>
                </a:solidFill>
                <a:latin typeface="Times New Roman" pitchFamily="18" charset="0"/>
              </a:rPr>
              <a:t>Поле допуска отверстия</a:t>
            </a:r>
          </a:p>
        </p:txBody>
      </p:sp>
      <p:sp>
        <p:nvSpPr>
          <p:cNvPr id="17441" name="Text Box 50"/>
          <p:cNvSpPr txBox="1">
            <a:spLocks noChangeArrowheads="1"/>
          </p:cNvSpPr>
          <p:nvPr/>
        </p:nvSpPr>
        <p:spPr bwMode="auto">
          <a:xfrm>
            <a:off x="107950" y="3429000"/>
            <a:ext cx="36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1600" u="none">
              <a:latin typeface="Times New Roman" pitchFamily="18" charset="0"/>
            </a:endParaRPr>
          </a:p>
        </p:txBody>
      </p:sp>
      <p:sp>
        <p:nvSpPr>
          <p:cNvPr id="54323" name="Text Box 51"/>
          <p:cNvSpPr txBox="1">
            <a:spLocks noChangeArrowheads="1"/>
          </p:cNvSpPr>
          <p:nvPr/>
        </p:nvSpPr>
        <p:spPr bwMode="auto">
          <a:xfrm rot="-5400000">
            <a:off x="-83343" y="4052094"/>
            <a:ext cx="10080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Ø</a:t>
            </a:r>
            <a:r>
              <a:rPr lang="ru-RU" sz="1600" u="none">
                <a:solidFill>
                  <a:srgbClr val="000000"/>
                </a:solidFill>
                <a:latin typeface="Times New Roman" pitchFamily="18" charset="0"/>
              </a:rPr>
              <a:t> 80</a:t>
            </a:r>
          </a:p>
        </p:txBody>
      </p:sp>
      <p:sp>
        <p:nvSpPr>
          <p:cNvPr id="54324" name="Text Box 52"/>
          <p:cNvSpPr txBox="1">
            <a:spLocks noChangeArrowheads="1"/>
          </p:cNvSpPr>
          <p:nvPr/>
        </p:nvSpPr>
        <p:spPr bwMode="auto">
          <a:xfrm rot="-5400000">
            <a:off x="-185737" y="3670300"/>
            <a:ext cx="10604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u="none">
                <a:solidFill>
                  <a:srgbClr val="000000"/>
                </a:solidFill>
                <a:latin typeface="Times New Roman" pitchFamily="18" charset="0"/>
              </a:rPr>
              <a:t>H6</a:t>
            </a:r>
          </a:p>
          <a:p>
            <a:pPr algn="ctr">
              <a:spcBef>
                <a:spcPct val="50000"/>
              </a:spcBef>
            </a:pPr>
            <a:r>
              <a:rPr lang="en-US" sz="1000" u="none">
                <a:solidFill>
                  <a:srgbClr val="000000"/>
                </a:solidFill>
                <a:latin typeface="Times New Roman" pitchFamily="18" charset="0"/>
              </a:rPr>
              <a:t>k6</a:t>
            </a:r>
            <a:endParaRPr lang="ru-RU" sz="10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325" name="Text Box 53"/>
          <p:cNvSpPr txBox="1">
            <a:spLocks noChangeArrowheads="1"/>
          </p:cNvSpPr>
          <p:nvPr/>
        </p:nvSpPr>
        <p:spPr bwMode="auto">
          <a:xfrm rot="-5400000">
            <a:off x="5676900" y="3976688"/>
            <a:ext cx="1009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 = D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326" name="Text Box 54"/>
          <p:cNvSpPr txBox="1">
            <a:spLocks noChangeArrowheads="1"/>
          </p:cNvSpPr>
          <p:nvPr/>
        </p:nvSpPr>
        <p:spPr bwMode="auto">
          <a:xfrm rot="-5400000">
            <a:off x="6504781" y="3944144"/>
            <a:ext cx="10810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Dmin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327" name="Text Box 55"/>
          <p:cNvSpPr txBox="1">
            <a:spLocks noChangeArrowheads="1"/>
          </p:cNvSpPr>
          <p:nvPr/>
        </p:nvSpPr>
        <p:spPr bwMode="auto">
          <a:xfrm rot="-5400000">
            <a:off x="7477919" y="3836194"/>
            <a:ext cx="8651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dmax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328" name="Text Box 56"/>
          <p:cNvSpPr txBox="1">
            <a:spLocks noChangeArrowheads="1"/>
          </p:cNvSpPr>
          <p:nvPr/>
        </p:nvSpPr>
        <p:spPr bwMode="auto">
          <a:xfrm rot="-5400000">
            <a:off x="6568281" y="2440782"/>
            <a:ext cx="957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Nmax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330" name="Rectangle 58"/>
          <p:cNvSpPr>
            <a:spLocks noChangeArrowheads="1"/>
          </p:cNvSpPr>
          <p:nvPr/>
        </p:nvSpPr>
        <p:spPr bwMode="auto">
          <a:xfrm>
            <a:off x="3276600" y="1844675"/>
            <a:ext cx="2159000" cy="360363"/>
          </a:xfrm>
          <a:prstGeom prst="rect">
            <a:avLst/>
          </a:prstGeom>
          <a:solidFill>
            <a:srgbClr val="AE86D6"/>
          </a:solidFill>
          <a:ln w="5715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4331" name="Line 59"/>
          <p:cNvSpPr>
            <a:spLocks noChangeShapeType="1"/>
          </p:cNvSpPr>
          <p:nvPr/>
        </p:nvSpPr>
        <p:spPr bwMode="auto">
          <a:xfrm>
            <a:off x="5435600" y="2276475"/>
            <a:ext cx="0" cy="72072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332" name="Line 60"/>
          <p:cNvSpPr>
            <a:spLocks noChangeShapeType="1"/>
          </p:cNvSpPr>
          <p:nvPr/>
        </p:nvSpPr>
        <p:spPr bwMode="auto">
          <a:xfrm>
            <a:off x="3276600" y="2205038"/>
            <a:ext cx="0" cy="792162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51" name="Text Box 61"/>
          <p:cNvSpPr txBox="1">
            <a:spLocks noChangeArrowheads="1"/>
          </p:cNvSpPr>
          <p:nvPr/>
        </p:nvSpPr>
        <p:spPr bwMode="auto">
          <a:xfrm>
            <a:off x="8101013" y="1916113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u="none"/>
              <a:t>вг</a:t>
            </a:r>
          </a:p>
        </p:txBody>
      </p:sp>
      <p:sp>
        <p:nvSpPr>
          <p:cNvPr id="17452" name="Text Box 62"/>
          <p:cNvSpPr txBox="1">
            <a:spLocks noChangeArrowheads="1"/>
          </p:cNvSpPr>
          <p:nvPr/>
        </p:nvSpPr>
        <p:spPr bwMode="auto">
          <a:xfrm>
            <a:off x="7885113" y="299720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u="none"/>
              <a:t>нг</a:t>
            </a:r>
          </a:p>
        </p:txBody>
      </p:sp>
      <p:sp>
        <p:nvSpPr>
          <p:cNvPr id="54335" name="Text Box 63"/>
          <p:cNvSpPr txBox="1">
            <a:spLocks noChangeArrowheads="1"/>
          </p:cNvSpPr>
          <p:nvPr/>
        </p:nvSpPr>
        <p:spPr bwMode="auto">
          <a:xfrm>
            <a:off x="2700338" y="1916113"/>
            <a:ext cx="23764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 u="none">
                <a:latin typeface="Times New Roman" pitchFamily="18" charset="0"/>
              </a:rPr>
              <a:t>поле  допуска вала</a:t>
            </a:r>
          </a:p>
        </p:txBody>
      </p:sp>
      <p:sp>
        <p:nvSpPr>
          <p:cNvPr id="17454" name="Text Box 64"/>
          <p:cNvSpPr txBox="1">
            <a:spLocks noChangeArrowheads="1"/>
          </p:cNvSpPr>
          <p:nvPr/>
        </p:nvSpPr>
        <p:spPr bwMode="auto">
          <a:xfrm>
            <a:off x="5003800" y="1484313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u="none"/>
              <a:t>вг</a:t>
            </a:r>
          </a:p>
        </p:txBody>
      </p:sp>
      <p:sp>
        <p:nvSpPr>
          <p:cNvPr id="17455" name="Text Box 65"/>
          <p:cNvSpPr txBox="1">
            <a:spLocks noChangeArrowheads="1"/>
          </p:cNvSpPr>
          <p:nvPr/>
        </p:nvSpPr>
        <p:spPr bwMode="auto">
          <a:xfrm>
            <a:off x="4859338" y="2205038"/>
            <a:ext cx="574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u="none"/>
              <a:t>нг</a:t>
            </a:r>
          </a:p>
        </p:txBody>
      </p:sp>
      <p:sp>
        <p:nvSpPr>
          <p:cNvPr id="54338" name="Line 66"/>
          <p:cNvSpPr>
            <a:spLocks noChangeShapeType="1"/>
          </p:cNvSpPr>
          <p:nvPr/>
        </p:nvSpPr>
        <p:spPr bwMode="auto">
          <a:xfrm>
            <a:off x="5435600" y="1844675"/>
            <a:ext cx="3168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5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5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5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5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5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5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5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5" dur="500"/>
                                        <p:tgtEl>
                                          <p:spTgt spid="54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8" dur="500"/>
                                        <p:tgtEl>
                                          <p:spTgt spid="54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500"/>
                                        <p:tgtEl>
                                          <p:spTgt spid="54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4" dur="500"/>
                                        <p:tgtEl>
                                          <p:spTgt spid="54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54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0" dur="500"/>
                                        <p:tgtEl>
                                          <p:spTgt spid="54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3" dur="500"/>
                                        <p:tgtEl>
                                          <p:spTgt spid="54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6" dur="500"/>
                                        <p:tgtEl>
                                          <p:spTgt spid="54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9" dur="500"/>
                                        <p:tgtEl>
                                          <p:spTgt spid="54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2" dur="500"/>
                                        <p:tgtEl>
                                          <p:spTgt spid="54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5" dur="500"/>
                                        <p:tgtEl>
                                          <p:spTgt spid="54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0" dur="500"/>
                                        <p:tgtEl>
                                          <p:spTgt spid="54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500"/>
                                        <p:tgtEl>
                                          <p:spTgt spid="54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8" dur="500"/>
                                        <p:tgtEl>
                                          <p:spTgt spid="54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1" dur="500"/>
                                        <p:tgtEl>
                                          <p:spTgt spid="54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4" dur="500"/>
                                        <p:tgtEl>
                                          <p:spTgt spid="54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7" dur="500"/>
                                        <p:tgtEl>
                                          <p:spTgt spid="54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0" dur="500"/>
                                        <p:tgtEl>
                                          <p:spTgt spid="54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5" dur="500"/>
                                        <p:tgtEl>
                                          <p:spTgt spid="54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0" dur="500"/>
                                        <p:tgtEl>
                                          <p:spTgt spid="5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3" dur="500"/>
                                        <p:tgtEl>
                                          <p:spTgt spid="54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8" dur="500"/>
                                        <p:tgtEl>
                                          <p:spTgt spid="54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1" dur="500"/>
                                        <p:tgtEl>
                                          <p:spTgt spid="54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6" dur="500"/>
                                        <p:tgtEl>
                                          <p:spTgt spid="54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9" dur="500"/>
                                        <p:tgtEl>
                                          <p:spTgt spid="54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4" dur="500"/>
                                        <p:tgtEl>
                                          <p:spTgt spid="54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7" dur="500"/>
                                        <p:tgtEl>
                                          <p:spTgt spid="54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2" dur="500"/>
                                        <p:tgtEl>
                                          <p:spTgt spid="54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5" dur="500"/>
                                        <p:tgtEl>
                                          <p:spTgt spid="54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03" grpId="0" animBg="1"/>
      <p:bldP spid="54280" grpId="0" animBg="1"/>
      <p:bldP spid="54281" grpId="0" animBg="1"/>
      <p:bldP spid="54283" grpId="0" animBg="1"/>
      <p:bldP spid="54285" grpId="0" animBg="1"/>
      <p:bldP spid="54286" grpId="0" animBg="1"/>
      <p:bldP spid="54287" grpId="0" animBg="1"/>
      <p:bldP spid="54288" grpId="0" animBg="1"/>
      <p:bldP spid="54289" grpId="0" animBg="1"/>
      <p:bldP spid="54290" grpId="0" animBg="1"/>
      <p:bldP spid="54291" grpId="0" animBg="1"/>
      <p:bldP spid="54292" grpId="0" animBg="1"/>
      <p:bldP spid="54293" grpId="0" animBg="1"/>
      <p:bldP spid="54294" grpId="0" animBg="1"/>
      <p:bldP spid="54296" grpId="0" animBg="1"/>
      <p:bldP spid="54297" grpId="0" animBg="1"/>
      <p:bldP spid="54298" grpId="0" animBg="1"/>
      <p:bldP spid="54299" grpId="0" animBg="1"/>
      <p:bldP spid="54300" grpId="0" animBg="1"/>
      <p:bldP spid="54301" grpId="0" animBg="1"/>
      <p:bldP spid="54304" grpId="0" animBg="1"/>
      <p:bldP spid="54305" grpId="0" animBg="1"/>
      <p:bldP spid="54310" grpId="0" animBg="1"/>
      <p:bldP spid="54311" grpId="0" animBg="1"/>
      <p:bldP spid="54316" grpId="0" animBg="1"/>
      <p:bldP spid="54317" grpId="0" animBg="1"/>
      <p:bldP spid="54318" grpId="0" animBg="1"/>
      <p:bldP spid="54319" grpId="0" animBg="1"/>
      <p:bldP spid="54320" grpId="0" animBg="1"/>
      <p:bldP spid="54323" grpId="0"/>
      <p:bldP spid="54324" grpId="0"/>
      <p:bldP spid="54325" grpId="0"/>
      <p:bldP spid="54327" grpId="0"/>
      <p:bldP spid="54328" grpId="0"/>
      <p:bldP spid="54330" grpId="0" animBg="1"/>
      <p:bldP spid="54331" grpId="0" animBg="1"/>
      <p:bldP spid="54332" grpId="0" animBg="1"/>
      <p:bldP spid="54335" grpId="0"/>
      <p:bldP spid="5433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349500"/>
            <a:ext cx="8229600" cy="2663825"/>
          </a:xfrm>
        </p:spPr>
        <p:txBody>
          <a:bodyPr/>
          <a:lstStyle/>
          <a:p>
            <a:pPr algn="ctr" eaLnBrk="1" hangingPunct="1"/>
            <a:r>
              <a:rPr lang="ru-RU" b="1" i="1" smtClean="0">
                <a:solidFill>
                  <a:schemeClr val="tx1"/>
                </a:solidFill>
              </a:rPr>
              <a:t>Схема номинального и предельных размеров отверстия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1"/>
          <p:cNvSpPr>
            <a:spLocks noChangeArrowheads="1"/>
          </p:cNvSpPr>
          <p:nvPr/>
        </p:nvSpPr>
        <p:spPr bwMode="auto">
          <a:xfrm>
            <a:off x="1692275" y="1196975"/>
            <a:ext cx="1223963" cy="12954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3" name="Line 13"/>
          <p:cNvSpPr>
            <a:spLocks noChangeShapeType="1"/>
          </p:cNvSpPr>
          <p:nvPr/>
        </p:nvSpPr>
        <p:spPr bwMode="auto">
          <a:xfrm>
            <a:off x="2916238" y="2492375"/>
            <a:ext cx="5327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4" name="Line 14"/>
          <p:cNvSpPr>
            <a:spLocks noChangeShapeType="1"/>
          </p:cNvSpPr>
          <p:nvPr/>
        </p:nvSpPr>
        <p:spPr bwMode="auto">
          <a:xfrm>
            <a:off x="2843213" y="1196975"/>
            <a:ext cx="5256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5" name="Line 16"/>
          <p:cNvSpPr>
            <a:spLocks noChangeShapeType="1"/>
          </p:cNvSpPr>
          <p:nvPr/>
        </p:nvSpPr>
        <p:spPr bwMode="auto">
          <a:xfrm>
            <a:off x="8748713" y="476250"/>
            <a:ext cx="0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26" name="Line 25"/>
          <p:cNvSpPr>
            <a:spLocks noChangeShapeType="1"/>
          </p:cNvSpPr>
          <p:nvPr/>
        </p:nvSpPr>
        <p:spPr bwMode="auto">
          <a:xfrm>
            <a:off x="1619250" y="1844675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7" name="Line 26"/>
          <p:cNvSpPr>
            <a:spLocks noChangeShapeType="1"/>
          </p:cNvSpPr>
          <p:nvPr/>
        </p:nvSpPr>
        <p:spPr bwMode="auto">
          <a:xfrm>
            <a:off x="1692275" y="476250"/>
            <a:ext cx="0" cy="7921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8" name="Line 27"/>
          <p:cNvSpPr>
            <a:spLocks noChangeShapeType="1"/>
          </p:cNvSpPr>
          <p:nvPr/>
        </p:nvSpPr>
        <p:spPr bwMode="auto">
          <a:xfrm>
            <a:off x="2916238" y="476250"/>
            <a:ext cx="0" cy="7207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9" name="Line 28"/>
          <p:cNvSpPr>
            <a:spLocks noChangeShapeType="1"/>
          </p:cNvSpPr>
          <p:nvPr/>
        </p:nvSpPr>
        <p:spPr bwMode="auto">
          <a:xfrm>
            <a:off x="1692275" y="2492375"/>
            <a:ext cx="0" cy="7207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0" name="Line 29"/>
          <p:cNvSpPr>
            <a:spLocks noChangeShapeType="1"/>
          </p:cNvSpPr>
          <p:nvPr/>
        </p:nvSpPr>
        <p:spPr bwMode="auto">
          <a:xfrm>
            <a:off x="2916238" y="2492375"/>
            <a:ext cx="0" cy="7921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1" name="Line 31"/>
          <p:cNvSpPr>
            <a:spLocks noChangeShapeType="1"/>
          </p:cNvSpPr>
          <p:nvPr/>
        </p:nvSpPr>
        <p:spPr bwMode="auto">
          <a:xfrm>
            <a:off x="1692275" y="2492375"/>
            <a:ext cx="1223963" cy="7921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2" name="Line 32"/>
          <p:cNvSpPr>
            <a:spLocks noChangeShapeType="1"/>
          </p:cNvSpPr>
          <p:nvPr/>
        </p:nvSpPr>
        <p:spPr bwMode="auto">
          <a:xfrm>
            <a:off x="2268538" y="2492375"/>
            <a:ext cx="647700" cy="431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3" name="Line 34"/>
          <p:cNvSpPr>
            <a:spLocks noChangeShapeType="1"/>
          </p:cNvSpPr>
          <p:nvPr/>
        </p:nvSpPr>
        <p:spPr bwMode="auto">
          <a:xfrm>
            <a:off x="1692275" y="2852738"/>
            <a:ext cx="719138" cy="431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4" name="Line 35"/>
          <p:cNvSpPr>
            <a:spLocks noChangeShapeType="1"/>
          </p:cNvSpPr>
          <p:nvPr/>
        </p:nvSpPr>
        <p:spPr bwMode="auto">
          <a:xfrm flipV="1">
            <a:off x="1692275" y="476250"/>
            <a:ext cx="1223963" cy="7207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5" name="Line 36"/>
          <p:cNvSpPr>
            <a:spLocks noChangeShapeType="1"/>
          </p:cNvSpPr>
          <p:nvPr/>
        </p:nvSpPr>
        <p:spPr bwMode="auto">
          <a:xfrm flipV="1">
            <a:off x="2339975" y="836613"/>
            <a:ext cx="576263" cy="3603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6" name="Line 37"/>
          <p:cNvSpPr>
            <a:spLocks noChangeShapeType="1"/>
          </p:cNvSpPr>
          <p:nvPr/>
        </p:nvSpPr>
        <p:spPr bwMode="auto">
          <a:xfrm>
            <a:off x="1692275" y="6921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7" name="Line 38"/>
          <p:cNvSpPr>
            <a:spLocks noChangeShapeType="1"/>
          </p:cNvSpPr>
          <p:nvPr/>
        </p:nvSpPr>
        <p:spPr bwMode="auto">
          <a:xfrm flipV="1">
            <a:off x="1692275" y="404813"/>
            <a:ext cx="647700" cy="431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8" name="Line 42"/>
          <p:cNvSpPr>
            <a:spLocks noChangeShapeType="1"/>
          </p:cNvSpPr>
          <p:nvPr/>
        </p:nvSpPr>
        <p:spPr bwMode="auto">
          <a:xfrm flipH="1">
            <a:off x="2555875" y="549275"/>
            <a:ext cx="720725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39" name="Line 43"/>
          <p:cNvSpPr>
            <a:spLocks noChangeShapeType="1"/>
          </p:cNvSpPr>
          <p:nvPr/>
        </p:nvSpPr>
        <p:spPr bwMode="auto">
          <a:xfrm>
            <a:off x="3276600" y="549275"/>
            <a:ext cx="1223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17" name="Text Box 45"/>
          <p:cNvSpPr txBox="1">
            <a:spLocks noChangeArrowheads="1"/>
          </p:cNvSpPr>
          <p:nvPr/>
        </p:nvSpPr>
        <p:spPr bwMode="auto">
          <a:xfrm>
            <a:off x="3276600" y="260350"/>
            <a:ext cx="13668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400" u="none">
                <a:latin typeface="Verdana" pitchFamily="34" charset="0"/>
              </a:rPr>
              <a:t>отверстие</a:t>
            </a:r>
          </a:p>
        </p:txBody>
      </p:sp>
      <p:sp>
        <p:nvSpPr>
          <p:cNvPr id="5141" name="Rectangle 48"/>
          <p:cNvSpPr>
            <a:spLocks noChangeArrowheads="1"/>
          </p:cNvSpPr>
          <p:nvPr/>
        </p:nvSpPr>
        <p:spPr bwMode="auto">
          <a:xfrm>
            <a:off x="5795963" y="836613"/>
            <a:ext cx="1584325" cy="720725"/>
          </a:xfrm>
          <a:prstGeom prst="rect">
            <a:avLst/>
          </a:prstGeom>
          <a:solidFill>
            <a:srgbClr val="F5F567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42" name="Line 49"/>
          <p:cNvSpPr>
            <a:spLocks noChangeShapeType="1"/>
          </p:cNvSpPr>
          <p:nvPr/>
        </p:nvSpPr>
        <p:spPr bwMode="auto">
          <a:xfrm>
            <a:off x="5795963" y="1196975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3" name="Line 52"/>
          <p:cNvSpPr>
            <a:spLocks noChangeShapeType="1"/>
          </p:cNvSpPr>
          <p:nvPr/>
        </p:nvSpPr>
        <p:spPr bwMode="auto">
          <a:xfrm>
            <a:off x="4787900" y="836613"/>
            <a:ext cx="3168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4" name="Text Box 53"/>
          <p:cNvSpPr txBox="1">
            <a:spLocks noChangeArrowheads="1"/>
          </p:cNvSpPr>
          <p:nvPr/>
        </p:nvSpPr>
        <p:spPr bwMode="auto">
          <a:xfrm>
            <a:off x="5003800" y="620713"/>
            <a:ext cx="2808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u="none">
              <a:latin typeface="Verdana" pitchFamily="34" charset="0"/>
            </a:endParaRPr>
          </a:p>
        </p:txBody>
      </p:sp>
      <p:sp>
        <p:nvSpPr>
          <p:cNvPr id="3126" name="Text Box 54"/>
          <p:cNvSpPr txBox="1">
            <a:spLocks noChangeArrowheads="1"/>
          </p:cNvSpPr>
          <p:nvPr/>
        </p:nvSpPr>
        <p:spPr bwMode="auto">
          <a:xfrm>
            <a:off x="5508625" y="549275"/>
            <a:ext cx="22320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400" u="none">
                <a:latin typeface="Verdana" pitchFamily="34" charset="0"/>
              </a:rPr>
              <a:t>Верхняя граница(ВГ)</a:t>
            </a:r>
          </a:p>
        </p:txBody>
      </p:sp>
      <p:sp>
        <p:nvSpPr>
          <p:cNvPr id="3127" name="Text Box 55"/>
          <p:cNvSpPr txBox="1">
            <a:spLocks noChangeArrowheads="1"/>
          </p:cNvSpPr>
          <p:nvPr/>
        </p:nvSpPr>
        <p:spPr bwMode="auto">
          <a:xfrm>
            <a:off x="6156325" y="908050"/>
            <a:ext cx="1008063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400" u="none">
                <a:latin typeface="Verdana" pitchFamily="34" charset="0"/>
              </a:rPr>
              <a:t>  </a:t>
            </a:r>
            <a:r>
              <a:rPr lang="ru-RU" sz="1400" u="none">
                <a:solidFill>
                  <a:srgbClr val="000000"/>
                </a:solidFill>
                <a:latin typeface="Verdana" pitchFamily="34" charset="0"/>
              </a:rPr>
              <a:t>поле</a:t>
            </a:r>
          </a:p>
          <a:p>
            <a:pPr algn="l">
              <a:spcBef>
                <a:spcPct val="50000"/>
              </a:spcBef>
            </a:pPr>
            <a:r>
              <a:rPr lang="ru-RU" sz="1400" u="none">
                <a:solidFill>
                  <a:srgbClr val="000000"/>
                </a:solidFill>
                <a:latin typeface="Verdana" pitchFamily="34" charset="0"/>
              </a:rPr>
              <a:t>допуска</a:t>
            </a:r>
          </a:p>
        </p:txBody>
      </p:sp>
      <p:sp>
        <p:nvSpPr>
          <p:cNvPr id="3136" name="Line 64"/>
          <p:cNvSpPr>
            <a:spLocks noChangeShapeType="1"/>
          </p:cNvSpPr>
          <p:nvPr/>
        </p:nvSpPr>
        <p:spPr bwMode="auto">
          <a:xfrm>
            <a:off x="3492500" y="1196975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37" name="Line 65"/>
          <p:cNvSpPr>
            <a:spLocks noChangeShapeType="1"/>
          </p:cNvSpPr>
          <p:nvPr/>
        </p:nvSpPr>
        <p:spPr bwMode="auto">
          <a:xfrm>
            <a:off x="4859338" y="836613"/>
            <a:ext cx="0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49" name="Line 66"/>
          <p:cNvSpPr>
            <a:spLocks noChangeShapeType="1"/>
          </p:cNvSpPr>
          <p:nvPr/>
        </p:nvSpPr>
        <p:spPr bwMode="auto">
          <a:xfrm flipH="1">
            <a:off x="5076825" y="1557338"/>
            <a:ext cx="790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39" name="Line 67"/>
          <p:cNvSpPr>
            <a:spLocks noChangeShapeType="1"/>
          </p:cNvSpPr>
          <p:nvPr/>
        </p:nvSpPr>
        <p:spPr bwMode="auto">
          <a:xfrm>
            <a:off x="5292725" y="1557338"/>
            <a:ext cx="0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41" name="Text Box 69"/>
          <p:cNvSpPr txBox="1">
            <a:spLocks noChangeArrowheads="1"/>
          </p:cNvSpPr>
          <p:nvPr/>
        </p:nvSpPr>
        <p:spPr bwMode="auto">
          <a:xfrm>
            <a:off x="5580063" y="1557338"/>
            <a:ext cx="23764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400" u="none">
                <a:latin typeface="Verdana" pitchFamily="34" charset="0"/>
              </a:rPr>
              <a:t>Нижняя граница (НГ)</a:t>
            </a:r>
          </a:p>
        </p:txBody>
      </p:sp>
      <p:sp>
        <p:nvSpPr>
          <p:cNvPr id="5152" name="Line 71"/>
          <p:cNvSpPr>
            <a:spLocks noChangeShapeType="1"/>
          </p:cNvSpPr>
          <p:nvPr/>
        </p:nvSpPr>
        <p:spPr bwMode="auto">
          <a:xfrm>
            <a:off x="8604250" y="1196975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45" name="Line 73"/>
          <p:cNvSpPr>
            <a:spLocks noChangeShapeType="1"/>
          </p:cNvSpPr>
          <p:nvPr/>
        </p:nvSpPr>
        <p:spPr bwMode="auto">
          <a:xfrm>
            <a:off x="7740650" y="1196975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54" name="Line 74"/>
          <p:cNvSpPr>
            <a:spLocks noChangeShapeType="1"/>
          </p:cNvSpPr>
          <p:nvPr/>
        </p:nvSpPr>
        <p:spPr bwMode="auto">
          <a:xfrm>
            <a:off x="7956550" y="83661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55" name="Line 75"/>
          <p:cNvSpPr>
            <a:spLocks noChangeShapeType="1"/>
          </p:cNvSpPr>
          <p:nvPr/>
        </p:nvSpPr>
        <p:spPr bwMode="auto">
          <a:xfrm>
            <a:off x="7380288" y="1557338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56" name="Line 76"/>
          <p:cNvSpPr>
            <a:spLocks noChangeShapeType="1"/>
          </p:cNvSpPr>
          <p:nvPr/>
        </p:nvSpPr>
        <p:spPr bwMode="auto">
          <a:xfrm>
            <a:off x="7885113" y="1557338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57" name="Line 77"/>
          <p:cNvSpPr>
            <a:spLocks noChangeShapeType="1"/>
          </p:cNvSpPr>
          <p:nvPr/>
        </p:nvSpPr>
        <p:spPr bwMode="auto">
          <a:xfrm>
            <a:off x="8101013" y="1196975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58" name="Line 78"/>
          <p:cNvSpPr>
            <a:spLocks noChangeShapeType="1"/>
          </p:cNvSpPr>
          <p:nvPr/>
        </p:nvSpPr>
        <p:spPr bwMode="auto">
          <a:xfrm>
            <a:off x="8388350" y="1557338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59" name="Line 79"/>
          <p:cNvSpPr>
            <a:spLocks noChangeShapeType="1"/>
          </p:cNvSpPr>
          <p:nvPr/>
        </p:nvSpPr>
        <p:spPr bwMode="auto">
          <a:xfrm>
            <a:off x="8316913" y="836613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52" name="Line 80"/>
          <p:cNvSpPr>
            <a:spLocks noChangeShapeType="1"/>
          </p:cNvSpPr>
          <p:nvPr/>
        </p:nvSpPr>
        <p:spPr bwMode="auto">
          <a:xfrm>
            <a:off x="8027988" y="83661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53" name="Line 81"/>
          <p:cNvSpPr>
            <a:spLocks noChangeShapeType="1"/>
          </p:cNvSpPr>
          <p:nvPr/>
        </p:nvSpPr>
        <p:spPr bwMode="auto">
          <a:xfrm>
            <a:off x="8027988" y="11969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55" name="Line 83"/>
          <p:cNvSpPr>
            <a:spLocks noChangeShapeType="1"/>
          </p:cNvSpPr>
          <p:nvPr/>
        </p:nvSpPr>
        <p:spPr bwMode="auto">
          <a:xfrm>
            <a:off x="8532813" y="83661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63" name="Text Box 91"/>
          <p:cNvSpPr txBox="1">
            <a:spLocks noChangeArrowheads="1"/>
          </p:cNvSpPr>
          <p:nvPr/>
        </p:nvSpPr>
        <p:spPr bwMode="auto">
          <a:xfrm>
            <a:off x="8820150" y="47625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u="none">
                <a:latin typeface="Verdana" pitchFamily="34" charset="0"/>
              </a:rPr>
              <a:t>+</a:t>
            </a:r>
          </a:p>
        </p:txBody>
      </p:sp>
      <p:sp>
        <p:nvSpPr>
          <p:cNvPr id="5164" name="Text Box 93"/>
          <p:cNvSpPr txBox="1">
            <a:spLocks noChangeArrowheads="1"/>
          </p:cNvSpPr>
          <p:nvPr/>
        </p:nvSpPr>
        <p:spPr bwMode="auto">
          <a:xfrm>
            <a:off x="8893175" y="981075"/>
            <a:ext cx="250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u="none">
                <a:latin typeface="Verdana" pitchFamily="34" charset="0"/>
              </a:rPr>
              <a:t>0</a:t>
            </a:r>
          </a:p>
        </p:txBody>
      </p:sp>
      <p:sp>
        <p:nvSpPr>
          <p:cNvPr id="5165" name="Text Box 96"/>
          <p:cNvSpPr txBox="1">
            <a:spLocks noChangeArrowheads="1"/>
          </p:cNvSpPr>
          <p:nvPr/>
        </p:nvSpPr>
        <p:spPr bwMode="auto">
          <a:xfrm>
            <a:off x="8820150" y="155733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u="none">
                <a:latin typeface="Verdana" pitchFamily="34" charset="0"/>
              </a:rPr>
              <a:t>-</a:t>
            </a:r>
          </a:p>
        </p:txBody>
      </p:sp>
      <p:sp>
        <p:nvSpPr>
          <p:cNvPr id="3171" name="Text Box 99"/>
          <p:cNvSpPr txBox="1">
            <a:spLocks noChangeArrowheads="1"/>
          </p:cNvSpPr>
          <p:nvPr/>
        </p:nvSpPr>
        <p:spPr bwMode="auto">
          <a:xfrm rot="10800000">
            <a:off x="3205163" y="1608138"/>
            <a:ext cx="428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72" name="Text Box 100"/>
          <p:cNvSpPr txBox="1">
            <a:spLocks noChangeArrowheads="1"/>
          </p:cNvSpPr>
          <p:nvPr/>
        </p:nvSpPr>
        <p:spPr bwMode="auto">
          <a:xfrm rot="-5400000">
            <a:off x="4225925" y="1470025"/>
            <a:ext cx="1028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Dmax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74" name="Text Box 102"/>
          <p:cNvSpPr txBox="1">
            <a:spLocks noChangeArrowheads="1"/>
          </p:cNvSpPr>
          <p:nvPr/>
        </p:nvSpPr>
        <p:spPr bwMode="auto">
          <a:xfrm rot="-5400000">
            <a:off x="4777581" y="1767682"/>
            <a:ext cx="7921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Dmin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75" name="Text Box 103"/>
          <p:cNvSpPr txBox="1">
            <a:spLocks noChangeArrowheads="1"/>
          </p:cNvSpPr>
          <p:nvPr/>
        </p:nvSpPr>
        <p:spPr bwMode="auto">
          <a:xfrm rot="-5400000">
            <a:off x="7334250" y="1839913"/>
            <a:ext cx="574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Dr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77" name="Text Box 105"/>
          <p:cNvSpPr txBox="1">
            <a:spLocks noChangeArrowheads="1"/>
          </p:cNvSpPr>
          <p:nvPr/>
        </p:nvSpPr>
        <p:spPr bwMode="auto">
          <a:xfrm rot="-5400000">
            <a:off x="7693025" y="1173163"/>
            <a:ext cx="431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EI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78" name="Text Box 106"/>
          <p:cNvSpPr txBox="1">
            <a:spLocks noChangeArrowheads="1"/>
          </p:cNvSpPr>
          <p:nvPr/>
        </p:nvSpPr>
        <p:spPr bwMode="auto">
          <a:xfrm rot="-5400000">
            <a:off x="7666832" y="832644"/>
            <a:ext cx="4873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ES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79" name="Text Box 107"/>
          <p:cNvSpPr txBox="1">
            <a:spLocks noChangeArrowheads="1"/>
          </p:cNvSpPr>
          <p:nvPr/>
        </p:nvSpPr>
        <p:spPr bwMode="auto">
          <a:xfrm rot="-5400000">
            <a:off x="8134351" y="965200"/>
            <a:ext cx="5572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TD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80" name="Text Box 108"/>
          <p:cNvSpPr txBox="1">
            <a:spLocks noChangeArrowheads="1"/>
          </p:cNvSpPr>
          <p:nvPr/>
        </p:nvSpPr>
        <p:spPr bwMode="auto">
          <a:xfrm>
            <a:off x="900113" y="3716338"/>
            <a:ext cx="7632700" cy="284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u="none">
                <a:latin typeface="Verdana" pitchFamily="34" charset="0"/>
              </a:rPr>
              <a:t>D</a:t>
            </a:r>
            <a:r>
              <a:rPr lang="ru-RU" u="none">
                <a:latin typeface="Verdana" pitchFamily="34" charset="0"/>
              </a:rPr>
              <a:t> – номинальный диаметр отверстия</a:t>
            </a:r>
          </a:p>
          <a:p>
            <a:pPr algn="l">
              <a:spcBef>
                <a:spcPct val="50000"/>
              </a:spcBef>
            </a:pPr>
            <a:r>
              <a:rPr lang="en-US" u="none">
                <a:latin typeface="Verdana" pitchFamily="34" charset="0"/>
              </a:rPr>
              <a:t>Dr – </a:t>
            </a:r>
            <a:r>
              <a:rPr lang="ru-RU" u="none">
                <a:latin typeface="Verdana" pitchFamily="34" charset="0"/>
              </a:rPr>
              <a:t>действительный диаметр отверстия</a:t>
            </a:r>
          </a:p>
          <a:p>
            <a:pPr algn="l">
              <a:spcBef>
                <a:spcPct val="50000"/>
              </a:spcBef>
            </a:pPr>
            <a:r>
              <a:rPr lang="en-US" u="none">
                <a:latin typeface="Verdana" pitchFamily="34" charset="0"/>
              </a:rPr>
              <a:t>ES –</a:t>
            </a:r>
            <a:r>
              <a:rPr lang="ru-RU" u="none">
                <a:latin typeface="Verdana" pitchFamily="34" charset="0"/>
              </a:rPr>
              <a:t> верхнее предельное отклонение отверстия</a:t>
            </a:r>
          </a:p>
          <a:p>
            <a:pPr algn="l">
              <a:spcBef>
                <a:spcPct val="50000"/>
              </a:spcBef>
            </a:pPr>
            <a:r>
              <a:rPr lang="en-US" u="none">
                <a:latin typeface="Verdana" pitchFamily="34" charset="0"/>
              </a:rPr>
              <a:t>EI</a:t>
            </a:r>
            <a:r>
              <a:rPr lang="ru-RU" u="none">
                <a:latin typeface="Verdana" pitchFamily="34" charset="0"/>
              </a:rPr>
              <a:t> – нижнее предельное отклонение отверстия</a:t>
            </a:r>
          </a:p>
          <a:p>
            <a:pPr algn="l">
              <a:spcBef>
                <a:spcPct val="50000"/>
              </a:spcBef>
            </a:pPr>
            <a:r>
              <a:rPr lang="en-US" u="none">
                <a:latin typeface="Verdana" pitchFamily="34" charset="0"/>
              </a:rPr>
              <a:t>TD</a:t>
            </a:r>
            <a:r>
              <a:rPr lang="ru-RU" u="none">
                <a:latin typeface="Verdana" pitchFamily="34" charset="0"/>
              </a:rPr>
              <a:t> – допуск отверстия</a:t>
            </a:r>
          </a:p>
          <a:p>
            <a:pPr algn="l">
              <a:spcBef>
                <a:spcPct val="50000"/>
              </a:spcBef>
            </a:pPr>
            <a:r>
              <a:rPr lang="en-US" u="none">
                <a:latin typeface="Verdana" pitchFamily="34" charset="0"/>
              </a:rPr>
              <a:t>Dmax</a:t>
            </a:r>
            <a:r>
              <a:rPr lang="ru-RU" u="none">
                <a:latin typeface="Verdana" pitchFamily="34" charset="0"/>
              </a:rPr>
              <a:t> – наибольший предельный диаметр отверстия</a:t>
            </a:r>
          </a:p>
          <a:p>
            <a:pPr algn="l">
              <a:spcBef>
                <a:spcPct val="50000"/>
              </a:spcBef>
            </a:pPr>
            <a:r>
              <a:rPr lang="en-US" u="none">
                <a:latin typeface="Verdana" pitchFamily="34" charset="0"/>
              </a:rPr>
              <a:t>Dmin</a:t>
            </a:r>
            <a:r>
              <a:rPr lang="ru-RU" u="none">
                <a:latin typeface="Verdana" pitchFamily="34" charset="0"/>
              </a:rPr>
              <a:t> – наименьший предельный диаметр отверстия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3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3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3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3" dur="500"/>
                                        <p:tgtEl>
                                          <p:spTgt spid="3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6" dur="500"/>
                                        <p:tgtEl>
                                          <p:spTgt spid="3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3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6" dur="500"/>
                                        <p:tgtEl>
                                          <p:spTgt spid="3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9" dur="500"/>
                                        <p:tgtEl>
                                          <p:spTgt spid="3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3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9" dur="500"/>
                                        <p:tgtEl>
                                          <p:spTgt spid="3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2" dur="500"/>
                                        <p:tgtEl>
                                          <p:spTgt spid="3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3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2" dur="500"/>
                                        <p:tgtEl>
                                          <p:spTgt spid="3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5" dur="500"/>
                                        <p:tgtEl>
                                          <p:spTgt spid="3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0" dur="500"/>
                                        <p:tgtEl>
                                          <p:spTgt spid="3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5" dur="500"/>
                                        <p:tgtEl>
                                          <p:spTgt spid="3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8" dur="500"/>
                                        <p:tgtEl>
                                          <p:spTgt spid="3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3" dur="500"/>
                                        <p:tgtEl>
                                          <p:spTgt spid="3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7" grpId="0"/>
      <p:bldP spid="3126" grpId="0"/>
      <p:bldP spid="3127" grpId="0"/>
      <p:bldP spid="3136" grpId="0" animBg="1"/>
      <p:bldP spid="3137" grpId="0" animBg="1"/>
      <p:bldP spid="3139" grpId="0" animBg="1"/>
      <p:bldP spid="3141" grpId="0"/>
      <p:bldP spid="3145" grpId="0" animBg="1"/>
      <p:bldP spid="3152" grpId="0" animBg="1"/>
      <p:bldP spid="3153" grpId="0" animBg="1"/>
      <p:bldP spid="3155" grpId="0" animBg="1"/>
      <p:bldP spid="3171" grpId="0"/>
      <p:bldP spid="3172" grpId="0"/>
      <p:bldP spid="3174" grpId="0"/>
      <p:bldP spid="3175" grpId="0"/>
      <p:bldP spid="3177" grpId="0"/>
      <p:bldP spid="3178" grpId="0"/>
      <p:bldP spid="317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420938"/>
            <a:ext cx="8229600" cy="2303462"/>
          </a:xfrm>
        </p:spPr>
        <p:txBody>
          <a:bodyPr/>
          <a:lstStyle/>
          <a:p>
            <a:pPr algn="ctr" eaLnBrk="1" hangingPunct="1"/>
            <a:r>
              <a:rPr lang="ru-RU" b="1" i="1" smtClean="0">
                <a:solidFill>
                  <a:schemeClr val="tx1"/>
                </a:solidFill>
              </a:rPr>
              <a:t>Схема номинального и предельных диаметров вала.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Arrowheads="1"/>
          </p:cNvSpPr>
          <p:nvPr/>
        </p:nvSpPr>
        <p:spPr bwMode="auto">
          <a:xfrm>
            <a:off x="468313" y="1268413"/>
            <a:ext cx="1223962" cy="1439862"/>
          </a:xfrm>
          <a:prstGeom prst="rect">
            <a:avLst/>
          </a:prstGeom>
          <a:solidFill>
            <a:srgbClr val="FF3300"/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1" name="Line 7"/>
          <p:cNvSpPr>
            <a:spLocks noChangeShapeType="1"/>
          </p:cNvSpPr>
          <p:nvPr/>
        </p:nvSpPr>
        <p:spPr bwMode="auto">
          <a:xfrm>
            <a:off x="1908175" y="1341438"/>
            <a:ext cx="0" cy="1295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2" name="Line 8"/>
          <p:cNvSpPr>
            <a:spLocks noChangeShapeType="1"/>
          </p:cNvSpPr>
          <p:nvPr/>
        </p:nvSpPr>
        <p:spPr bwMode="auto">
          <a:xfrm flipV="1">
            <a:off x="1908175" y="134143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3" name="Line 9"/>
          <p:cNvSpPr>
            <a:spLocks noChangeShapeType="1"/>
          </p:cNvSpPr>
          <p:nvPr/>
        </p:nvSpPr>
        <p:spPr bwMode="auto">
          <a:xfrm flipV="1">
            <a:off x="1692275" y="2636838"/>
            <a:ext cx="215900" cy="71437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4" name="Line 10"/>
          <p:cNvSpPr>
            <a:spLocks noChangeShapeType="1"/>
          </p:cNvSpPr>
          <p:nvPr/>
        </p:nvSpPr>
        <p:spPr bwMode="auto">
          <a:xfrm>
            <a:off x="1692275" y="1268413"/>
            <a:ext cx="215900" cy="7302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5" name="Line 12"/>
          <p:cNvSpPr>
            <a:spLocks noChangeShapeType="1"/>
          </p:cNvSpPr>
          <p:nvPr/>
        </p:nvSpPr>
        <p:spPr bwMode="auto">
          <a:xfrm>
            <a:off x="395288" y="1989138"/>
            <a:ext cx="1584325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6" name="Line 13"/>
          <p:cNvSpPr>
            <a:spLocks noChangeShapeType="1"/>
          </p:cNvSpPr>
          <p:nvPr/>
        </p:nvSpPr>
        <p:spPr bwMode="auto">
          <a:xfrm>
            <a:off x="1619250" y="2708275"/>
            <a:ext cx="66246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7" name="Line 15"/>
          <p:cNvSpPr>
            <a:spLocks noChangeShapeType="1"/>
          </p:cNvSpPr>
          <p:nvPr/>
        </p:nvSpPr>
        <p:spPr bwMode="auto">
          <a:xfrm>
            <a:off x="1692275" y="1268413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2484438" y="1268413"/>
            <a:ext cx="0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79" name="Line 17"/>
          <p:cNvSpPr>
            <a:spLocks noChangeShapeType="1"/>
          </p:cNvSpPr>
          <p:nvPr/>
        </p:nvSpPr>
        <p:spPr bwMode="auto">
          <a:xfrm>
            <a:off x="3851275" y="1268413"/>
            <a:ext cx="2305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0" name="Rectangle 18"/>
          <p:cNvSpPr>
            <a:spLocks noChangeArrowheads="1"/>
          </p:cNvSpPr>
          <p:nvPr/>
        </p:nvSpPr>
        <p:spPr bwMode="auto">
          <a:xfrm>
            <a:off x="4716463" y="836613"/>
            <a:ext cx="1655762" cy="863600"/>
          </a:xfrm>
          <a:prstGeom prst="rect">
            <a:avLst/>
          </a:prstGeom>
          <a:solidFill>
            <a:srgbClr val="AE86D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81" name="Line 19"/>
          <p:cNvSpPr>
            <a:spLocks noChangeShapeType="1"/>
          </p:cNvSpPr>
          <p:nvPr/>
        </p:nvSpPr>
        <p:spPr bwMode="auto">
          <a:xfrm>
            <a:off x="4284663" y="1268413"/>
            <a:ext cx="16557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2" name="Line 20"/>
          <p:cNvSpPr>
            <a:spLocks noChangeShapeType="1"/>
          </p:cNvSpPr>
          <p:nvPr/>
        </p:nvSpPr>
        <p:spPr bwMode="auto">
          <a:xfrm flipH="1">
            <a:off x="3348038" y="1268413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3" name="Line 21"/>
          <p:cNvSpPr>
            <a:spLocks noChangeShapeType="1"/>
          </p:cNvSpPr>
          <p:nvPr/>
        </p:nvSpPr>
        <p:spPr bwMode="auto">
          <a:xfrm>
            <a:off x="6011863" y="1268413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>
            <a:off x="5651500" y="170021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 flipH="1">
            <a:off x="6588124" y="836712"/>
            <a:ext cx="99" cy="1871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86" name="Line 24"/>
          <p:cNvSpPr>
            <a:spLocks noChangeShapeType="1"/>
          </p:cNvSpPr>
          <p:nvPr/>
        </p:nvSpPr>
        <p:spPr bwMode="auto">
          <a:xfrm flipH="1" flipV="1">
            <a:off x="2843212" y="836612"/>
            <a:ext cx="3817019" cy="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7" name="Line 25"/>
          <p:cNvSpPr>
            <a:spLocks noChangeShapeType="1"/>
          </p:cNvSpPr>
          <p:nvPr/>
        </p:nvSpPr>
        <p:spPr bwMode="auto">
          <a:xfrm flipH="1">
            <a:off x="3492500" y="1700213"/>
            <a:ext cx="1366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58" name="Line 26"/>
          <p:cNvSpPr>
            <a:spLocks noChangeShapeType="1"/>
          </p:cNvSpPr>
          <p:nvPr/>
        </p:nvSpPr>
        <p:spPr bwMode="auto">
          <a:xfrm>
            <a:off x="3851275" y="83661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59" name="Line 27"/>
          <p:cNvSpPr>
            <a:spLocks noChangeShapeType="1"/>
          </p:cNvSpPr>
          <p:nvPr/>
        </p:nvSpPr>
        <p:spPr bwMode="auto">
          <a:xfrm>
            <a:off x="3851275" y="126841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60" name="Line 28"/>
          <p:cNvSpPr>
            <a:spLocks noChangeShapeType="1"/>
          </p:cNvSpPr>
          <p:nvPr/>
        </p:nvSpPr>
        <p:spPr bwMode="auto">
          <a:xfrm>
            <a:off x="3348038" y="836613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91" name="Line 29"/>
          <p:cNvSpPr>
            <a:spLocks noChangeShapeType="1"/>
          </p:cNvSpPr>
          <p:nvPr/>
        </p:nvSpPr>
        <p:spPr bwMode="auto">
          <a:xfrm flipH="1">
            <a:off x="3132138" y="17002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62" name="Line 30"/>
          <p:cNvSpPr>
            <a:spLocks noChangeShapeType="1"/>
          </p:cNvSpPr>
          <p:nvPr/>
        </p:nvSpPr>
        <p:spPr bwMode="auto">
          <a:xfrm>
            <a:off x="4356100" y="1268413"/>
            <a:ext cx="0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93" name="Line 31"/>
          <p:cNvSpPr>
            <a:spLocks noChangeShapeType="1"/>
          </p:cNvSpPr>
          <p:nvPr/>
        </p:nvSpPr>
        <p:spPr bwMode="auto">
          <a:xfrm>
            <a:off x="7380288" y="620713"/>
            <a:ext cx="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64" name="Text Box 32"/>
          <p:cNvSpPr txBox="1">
            <a:spLocks noChangeArrowheads="1"/>
          </p:cNvSpPr>
          <p:nvPr/>
        </p:nvSpPr>
        <p:spPr bwMode="auto">
          <a:xfrm>
            <a:off x="900113" y="1700213"/>
            <a:ext cx="647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600" u="none">
                <a:solidFill>
                  <a:srgbClr val="000000"/>
                </a:solidFill>
                <a:latin typeface="Times New Roman" pitchFamily="18" charset="0"/>
              </a:rPr>
              <a:t>вал</a:t>
            </a:r>
          </a:p>
        </p:txBody>
      </p:sp>
      <p:sp>
        <p:nvSpPr>
          <p:cNvPr id="18466" name="Text Box 34"/>
          <p:cNvSpPr txBox="1">
            <a:spLocks noChangeArrowheads="1"/>
          </p:cNvSpPr>
          <p:nvPr/>
        </p:nvSpPr>
        <p:spPr bwMode="auto">
          <a:xfrm rot="-5400000">
            <a:off x="2122487" y="1720851"/>
            <a:ext cx="485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67" name="Text Box 35"/>
          <p:cNvSpPr txBox="1">
            <a:spLocks noChangeArrowheads="1"/>
          </p:cNvSpPr>
          <p:nvPr/>
        </p:nvSpPr>
        <p:spPr bwMode="auto">
          <a:xfrm rot="-5400000">
            <a:off x="2929731" y="1018382"/>
            <a:ext cx="5953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Td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68" name="Text Box 36"/>
          <p:cNvSpPr txBox="1">
            <a:spLocks noChangeArrowheads="1"/>
          </p:cNvSpPr>
          <p:nvPr/>
        </p:nvSpPr>
        <p:spPr bwMode="auto">
          <a:xfrm rot="-5400000">
            <a:off x="3559968" y="1240632"/>
            <a:ext cx="423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ei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69" name="Text Box 37"/>
          <p:cNvSpPr txBox="1">
            <a:spLocks noChangeArrowheads="1"/>
          </p:cNvSpPr>
          <p:nvPr/>
        </p:nvSpPr>
        <p:spPr bwMode="auto">
          <a:xfrm rot="16232542" flipH="1">
            <a:off x="3476625" y="857251"/>
            <a:ext cx="485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es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70" name="Text Box 38"/>
          <p:cNvSpPr txBox="1">
            <a:spLocks noChangeArrowheads="1"/>
          </p:cNvSpPr>
          <p:nvPr/>
        </p:nvSpPr>
        <p:spPr bwMode="auto">
          <a:xfrm rot="-5400000">
            <a:off x="4019550" y="1771650"/>
            <a:ext cx="431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dr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71" name="Text Box 39"/>
          <p:cNvSpPr txBox="1">
            <a:spLocks noChangeArrowheads="1"/>
          </p:cNvSpPr>
          <p:nvPr/>
        </p:nvSpPr>
        <p:spPr bwMode="auto">
          <a:xfrm rot="-5400000">
            <a:off x="5148262" y="1866901"/>
            <a:ext cx="771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dmin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72" name="Text Box 40"/>
          <p:cNvSpPr txBox="1">
            <a:spLocks noChangeArrowheads="1"/>
          </p:cNvSpPr>
          <p:nvPr/>
        </p:nvSpPr>
        <p:spPr bwMode="auto">
          <a:xfrm rot="-5400000">
            <a:off x="6036469" y="1694657"/>
            <a:ext cx="865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u="none" dirty="0" err="1">
                <a:solidFill>
                  <a:srgbClr val="000000"/>
                </a:solidFill>
                <a:latin typeface="Times New Roman" pitchFamily="18" charset="0"/>
              </a:rPr>
              <a:t>dmax</a:t>
            </a:r>
            <a:endParaRPr lang="ru-RU" sz="1600" u="none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202" name="Text Box 41"/>
          <p:cNvSpPr txBox="1">
            <a:spLocks noChangeArrowheads="1"/>
          </p:cNvSpPr>
          <p:nvPr/>
        </p:nvSpPr>
        <p:spPr bwMode="auto">
          <a:xfrm>
            <a:off x="7451725" y="620713"/>
            <a:ext cx="215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u="none">
                <a:latin typeface="Verdana" pitchFamily="34" charset="0"/>
              </a:rPr>
              <a:t>+</a:t>
            </a:r>
            <a:endParaRPr lang="ru-RU" u="none">
              <a:latin typeface="Verdana" pitchFamily="34" charset="0"/>
            </a:endParaRPr>
          </a:p>
        </p:txBody>
      </p:sp>
      <p:sp>
        <p:nvSpPr>
          <p:cNvPr id="7203" name="Text Box 43"/>
          <p:cNvSpPr txBox="1">
            <a:spLocks noChangeArrowheads="1"/>
          </p:cNvSpPr>
          <p:nvPr/>
        </p:nvSpPr>
        <p:spPr bwMode="auto">
          <a:xfrm>
            <a:off x="7524750" y="1628775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u="none">
                <a:latin typeface="Verdana" pitchFamily="34" charset="0"/>
              </a:rPr>
              <a:t>_</a:t>
            </a:r>
            <a:endParaRPr lang="ru-RU" u="none">
              <a:latin typeface="Verdana" pitchFamily="34" charset="0"/>
            </a:endParaRPr>
          </a:p>
        </p:txBody>
      </p:sp>
      <p:sp>
        <p:nvSpPr>
          <p:cNvPr id="18476" name="Text Box 44"/>
          <p:cNvSpPr txBox="1">
            <a:spLocks noChangeArrowheads="1"/>
          </p:cNvSpPr>
          <p:nvPr/>
        </p:nvSpPr>
        <p:spPr bwMode="auto">
          <a:xfrm>
            <a:off x="4859338" y="981075"/>
            <a:ext cx="13684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u="none">
                <a:solidFill>
                  <a:srgbClr val="000000"/>
                </a:solidFill>
                <a:latin typeface="Times New Roman" pitchFamily="18" charset="0"/>
              </a:rPr>
              <a:t>поле допуска    вала</a:t>
            </a:r>
          </a:p>
        </p:txBody>
      </p:sp>
      <p:sp>
        <p:nvSpPr>
          <p:cNvPr id="7205" name="Text Box 45"/>
          <p:cNvSpPr txBox="1">
            <a:spLocks noChangeArrowheads="1"/>
          </p:cNvSpPr>
          <p:nvPr/>
        </p:nvSpPr>
        <p:spPr bwMode="auto">
          <a:xfrm>
            <a:off x="7451725" y="1125538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u="none">
                <a:latin typeface="Verdana" pitchFamily="34" charset="0"/>
              </a:rPr>
              <a:t>0</a:t>
            </a:r>
          </a:p>
        </p:txBody>
      </p:sp>
      <p:sp>
        <p:nvSpPr>
          <p:cNvPr id="18479" name="Text Box 47"/>
          <p:cNvSpPr txBox="1">
            <a:spLocks noChangeArrowheads="1"/>
          </p:cNvSpPr>
          <p:nvPr/>
        </p:nvSpPr>
        <p:spPr bwMode="auto">
          <a:xfrm>
            <a:off x="468313" y="3573463"/>
            <a:ext cx="8280400" cy="366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u="none">
                <a:latin typeface="Verdana" pitchFamily="34" charset="0"/>
              </a:rPr>
              <a:t>d </a:t>
            </a:r>
            <a:r>
              <a:rPr lang="ru-RU" u="none">
                <a:latin typeface="Verdana" pitchFamily="34" charset="0"/>
              </a:rPr>
              <a:t>– номинальный диаметр вала</a:t>
            </a:r>
          </a:p>
          <a:p>
            <a:pPr algn="l">
              <a:spcBef>
                <a:spcPct val="50000"/>
              </a:spcBef>
            </a:pPr>
            <a:r>
              <a:rPr lang="en-US" u="none">
                <a:latin typeface="Verdana" pitchFamily="34" charset="0"/>
              </a:rPr>
              <a:t>dr</a:t>
            </a:r>
            <a:r>
              <a:rPr lang="ru-RU" u="none">
                <a:latin typeface="Verdana" pitchFamily="34" charset="0"/>
              </a:rPr>
              <a:t> – действительный диаметр вала</a:t>
            </a:r>
          </a:p>
          <a:p>
            <a:pPr algn="l">
              <a:spcBef>
                <a:spcPct val="50000"/>
              </a:spcBef>
            </a:pPr>
            <a:r>
              <a:rPr lang="en-US" u="none">
                <a:latin typeface="Verdana" pitchFamily="34" charset="0"/>
              </a:rPr>
              <a:t>es</a:t>
            </a:r>
            <a:r>
              <a:rPr lang="ru-RU" u="none">
                <a:latin typeface="Verdana" pitchFamily="34" charset="0"/>
              </a:rPr>
              <a:t> – верхнее предельное отклонение вала</a:t>
            </a:r>
          </a:p>
          <a:p>
            <a:pPr algn="l">
              <a:spcBef>
                <a:spcPct val="50000"/>
              </a:spcBef>
            </a:pPr>
            <a:r>
              <a:rPr lang="en-US" u="none">
                <a:latin typeface="Verdana" pitchFamily="34" charset="0"/>
              </a:rPr>
              <a:t>ei</a:t>
            </a:r>
            <a:r>
              <a:rPr lang="ru-RU" u="none">
                <a:latin typeface="Verdana" pitchFamily="34" charset="0"/>
              </a:rPr>
              <a:t> – нижнее предельное отклонение вала</a:t>
            </a:r>
          </a:p>
          <a:p>
            <a:pPr algn="l">
              <a:spcBef>
                <a:spcPct val="50000"/>
              </a:spcBef>
            </a:pPr>
            <a:r>
              <a:rPr lang="en-US" u="none">
                <a:latin typeface="Verdana" pitchFamily="34" charset="0"/>
              </a:rPr>
              <a:t>Td</a:t>
            </a:r>
            <a:r>
              <a:rPr lang="ru-RU" u="none">
                <a:latin typeface="Verdana" pitchFamily="34" charset="0"/>
              </a:rPr>
              <a:t> – допуск вала</a:t>
            </a:r>
          </a:p>
          <a:p>
            <a:pPr algn="l">
              <a:spcBef>
                <a:spcPct val="50000"/>
              </a:spcBef>
            </a:pPr>
            <a:r>
              <a:rPr lang="en-US" u="none">
                <a:latin typeface="Verdana" pitchFamily="34" charset="0"/>
              </a:rPr>
              <a:t>dmax – </a:t>
            </a:r>
            <a:r>
              <a:rPr lang="ru-RU" u="none">
                <a:latin typeface="Verdana" pitchFamily="34" charset="0"/>
              </a:rPr>
              <a:t>наибольший предельный диаметр вала</a:t>
            </a:r>
          </a:p>
          <a:p>
            <a:pPr algn="l">
              <a:spcBef>
                <a:spcPct val="50000"/>
              </a:spcBef>
            </a:pPr>
            <a:r>
              <a:rPr lang="en-US" u="none">
                <a:latin typeface="Verdana" pitchFamily="34" charset="0"/>
              </a:rPr>
              <a:t>dmin</a:t>
            </a:r>
            <a:r>
              <a:rPr lang="ru-RU" u="none">
                <a:latin typeface="Verdana" pitchFamily="34" charset="0"/>
              </a:rPr>
              <a:t> – наименьший предельный диаметр вала</a:t>
            </a:r>
          </a:p>
          <a:p>
            <a:pPr algn="l">
              <a:spcBef>
                <a:spcPct val="50000"/>
              </a:spcBef>
            </a:pPr>
            <a:endParaRPr lang="ru-RU" u="none">
              <a:latin typeface="Verdana" pitchFamily="34" charset="0"/>
            </a:endParaRPr>
          </a:p>
          <a:p>
            <a:pPr algn="l">
              <a:spcBef>
                <a:spcPct val="50000"/>
              </a:spcBef>
            </a:pPr>
            <a:endParaRPr lang="ru-RU" u="none">
              <a:latin typeface="Verdana" pitchFamily="34" charset="0"/>
            </a:endParaRPr>
          </a:p>
        </p:txBody>
      </p:sp>
      <p:sp>
        <p:nvSpPr>
          <p:cNvPr id="7207" name="Text Box 48"/>
          <p:cNvSpPr txBox="1">
            <a:spLocks noChangeArrowheads="1"/>
          </p:cNvSpPr>
          <p:nvPr/>
        </p:nvSpPr>
        <p:spPr bwMode="auto">
          <a:xfrm>
            <a:off x="4932363" y="47625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u="none"/>
              <a:t>     вг</a:t>
            </a:r>
          </a:p>
        </p:txBody>
      </p:sp>
      <p:sp>
        <p:nvSpPr>
          <p:cNvPr id="7208" name="Text Box 49"/>
          <p:cNvSpPr txBox="1">
            <a:spLocks noChangeArrowheads="1"/>
          </p:cNvSpPr>
          <p:nvPr/>
        </p:nvSpPr>
        <p:spPr bwMode="auto">
          <a:xfrm>
            <a:off x="5724525" y="1628775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u="none"/>
              <a:t>нг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8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8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84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18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84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18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84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6" dur="500"/>
                                        <p:tgtEl>
                                          <p:spTgt spid="1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9" dur="5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184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9" dur="500"/>
                                        <p:tgtEl>
                                          <p:spTgt spid="1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2" dur="500"/>
                                        <p:tgtEl>
                                          <p:spTgt spid="1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184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2" dur="500"/>
                                        <p:tgtEl>
                                          <p:spTgt spid="18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5" dur="5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184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5" dur="500"/>
                                        <p:tgtEl>
                                          <p:spTgt spid="1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8" dur="5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3" dur="500"/>
                                        <p:tgtEl>
                                          <p:spTgt spid="184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8" grpId="0" animBg="1"/>
      <p:bldP spid="18454" grpId="0" animBg="1"/>
      <p:bldP spid="18455" grpId="0" animBg="1"/>
      <p:bldP spid="18458" grpId="0" animBg="1"/>
      <p:bldP spid="18459" grpId="0" animBg="1"/>
      <p:bldP spid="18460" grpId="0" animBg="1"/>
      <p:bldP spid="18462" grpId="0" animBg="1"/>
      <p:bldP spid="18464" grpId="0"/>
      <p:bldP spid="18466" grpId="0"/>
      <p:bldP spid="18467" grpId="0"/>
      <p:bldP spid="18468" grpId="0"/>
      <p:bldP spid="18469" grpId="0"/>
      <p:bldP spid="18470" grpId="0"/>
      <p:bldP spid="18471" grpId="0"/>
      <p:bldP spid="18472" grpId="0"/>
      <p:bldP spid="1847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ChangeArrowheads="1"/>
          </p:cNvSpPr>
          <p:nvPr/>
        </p:nvSpPr>
        <p:spPr bwMode="auto">
          <a:xfrm>
            <a:off x="323850" y="2781300"/>
            <a:ext cx="935038" cy="10795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5" name="Line 7"/>
          <p:cNvSpPr>
            <a:spLocks noChangeShapeType="1"/>
          </p:cNvSpPr>
          <p:nvPr/>
        </p:nvSpPr>
        <p:spPr bwMode="auto">
          <a:xfrm flipV="1">
            <a:off x="323850" y="2060575"/>
            <a:ext cx="0" cy="7207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6" name="Line 8"/>
          <p:cNvSpPr>
            <a:spLocks noChangeShapeType="1"/>
          </p:cNvSpPr>
          <p:nvPr/>
        </p:nvSpPr>
        <p:spPr bwMode="auto">
          <a:xfrm flipV="1">
            <a:off x="1258888" y="1989138"/>
            <a:ext cx="0" cy="79216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7" name="Line 9"/>
          <p:cNvSpPr>
            <a:spLocks noChangeShapeType="1"/>
          </p:cNvSpPr>
          <p:nvPr/>
        </p:nvSpPr>
        <p:spPr bwMode="auto">
          <a:xfrm>
            <a:off x="323850" y="3860800"/>
            <a:ext cx="0" cy="863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8" name="Line 10"/>
          <p:cNvSpPr>
            <a:spLocks noChangeShapeType="1"/>
          </p:cNvSpPr>
          <p:nvPr/>
        </p:nvSpPr>
        <p:spPr bwMode="auto">
          <a:xfrm>
            <a:off x="1258888" y="3860800"/>
            <a:ext cx="0" cy="79216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9" name="Line 11"/>
          <p:cNvSpPr>
            <a:spLocks noChangeShapeType="1"/>
          </p:cNvSpPr>
          <p:nvPr/>
        </p:nvSpPr>
        <p:spPr bwMode="auto">
          <a:xfrm>
            <a:off x="250825" y="3357563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0" name="Line 12"/>
          <p:cNvSpPr>
            <a:spLocks noChangeShapeType="1"/>
          </p:cNvSpPr>
          <p:nvPr/>
        </p:nvSpPr>
        <p:spPr bwMode="auto">
          <a:xfrm>
            <a:off x="323850" y="2060575"/>
            <a:ext cx="935038" cy="7207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1" name="Line 13"/>
          <p:cNvSpPr>
            <a:spLocks noChangeShapeType="1"/>
          </p:cNvSpPr>
          <p:nvPr/>
        </p:nvSpPr>
        <p:spPr bwMode="auto">
          <a:xfrm>
            <a:off x="323850" y="2492375"/>
            <a:ext cx="360363" cy="288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2" name="Line 14"/>
          <p:cNvSpPr>
            <a:spLocks noChangeShapeType="1"/>
          </p:cNvSpPr>
          <p:nvPr/>
        </p:nvSpPr>
        <p:spPr bwMode="auto">
          <a:xfrm>
            <a:off x="827088" y="1916113"/>
            <a:ext cx="431800" cy="3603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3" name="Line 15"/>
          <p:cNvSpPr>
            <a:spLocks noChangeShapeType="1"/>
          </p:cNvSpPr>
          <p:nvPr/>
        </p:nvSpPr>
        <p:spPr bwMode="auto">
          <a:xfrm>
            <a:off x="323850" y="3860800"/>
            <a:ext cx="935038" cy="7921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4" name="Line 16"/>
          <p:cNvSpPr>
            <a:spLocks noChangeShapeType="1"/>
          </p:cNvSpPr>
          <p:nvPr/>
        </p:nvSpPr>
        <p:spPr bwMode="auto">
          <a:xfrm>
            <a:off x="827088" y="3860800"/>
            <a:ext cx="431800" cy="360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5" name="Line 17"/>
          <p:cNvSpPr>
            <a:spLocks noChangeShapeType="1"/>
          </p:cNvSpPr>
          <p:nvPr/>
        </p:nvSpPr>
        <p:spPr bwMode="auto">
          <a:xfrm>
            <a:off x="323850" y="4365625"/>
            <a:ext cx="503238" cy="431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6" name="Line 18"/>
          <p:cNvSpPr>
            <a:spLocks noChangeShapeType="1"/>
          </p:cNvSpPr>
          <p:nvPr/>
        </p:nvSpPr>
        <p:spPr bwMode="auto">
          <a:xfrm>
            <a:off x="1187450" y="3860800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7" name="Rectangle 19"/>
          <p:cNvSpPr>
            <a:spLocks noChangeArrowheads="1"/>
          </p:cNvSpPr>
          <p:nvPr/>
        </p:nvSpPr>
        <p:spPr bwMode="auto">
          <a:xfrm>
            <a:off x="8027988" y="2781300"/>
            <a:ext cx="792162" cy="1079500"/>
          </a:xfrm>
          <a:prstGeom prst="rect">
            <a:avLst/>
          </a:prstGeom>
          <a:solidFill>
            <a:srgbClr val="FF3300"/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8" name="Line 20"/>
          <p:cNvSpPr>
            <a:spLocks noChangeShapeType="1"/>
          </p:cNvSpPr>
          <p:nvPr/>
        </p:nvSpPr>
        <p:spPr bwMode="auto">
          <a:xfrm>
            <a:off x="1258888" y="2781300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9" name="Line 21"/>
          <p:cNvSpPr>
            <a:spLocks noChangeShapeType="1"/>
          </p:cNvSpPr>
          <p:nvPr/>
        </p:nvSpPr>
        <p:spPr bwMode="auto">
          <a:xfrm>
            <a:off x="7956550" y="2852738"/>
            <a:ext cx="0" cy="93662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0" name="Line 22"/>
          <p:cNvSpPr>
            <a:spLocks noChangeShapeType="1"/>
          </p:cNvSpPr>
          <p:nvPr/>
        </p:nvSpPr>
        <p:spPr bwMode="auto">
          <a:xfrm>
            <a:off x="7956550" y="3789363"/>
            <a:ext cx="71438" cy="71437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1" name="Line 23"/>
          <p:cNvSpPr>
            <a:spLocks noChangeShapeType="1"/>
          </p:cNvSpPr>
          <p:nvPr/>
        </p:nvSpPr>
        <p:spPr bwMode="auto">
          <a:xfrm flipV="1">
            <a:off x="7956550" y="2781300"/>
            <a:ext cx="71438" cy="7143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2" name="Line 26"/>
          <p:cNvSpPr>
            <a:spLocks noChangeShapeType="1"/>
          </p:cNvSpPr>
          <p:nvPr/>
        </p:nvSpPr>
        <p:spPr bwMode="auto">
          <a:xfrm>
            <a:off x="7885113" y="3284538"/>
            <a:ext cx="1008062" cy="0"/>
          </a:xfrm>
          <a:prstGeom prst="line">
            <a:avLst/>
          </a:prstGeom>
          <a:noFill/>
          <a:ln w="28575">
            <a:solidFill>
              <a:srgbClr val="000000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1" name="Line 27"/>
          <p:cNvSpPr>
            <a:spLocks noChangeShapeType="1"/>
          </p:cNvSpPr>
          <p:nvPr/>
        </p:nvSpPr>
        <p:spPr bwMode="auto">
          <a:xfrm>
            <a:off x="1763713" y="2781300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14" name="Rectangle 30"/>
          <p:cNvSpPr>
            <a:spLocks noChangeArrowheads="1"/>
          </p:cNvSpPr>
          <p:nvPr/>
        </p:nvSpPr>
        <p:spPr bwMode="auto">
          <a:xfrm>
            <a:off x="2484438" y="2565400"/>
            <a:ext cx="863600" cy="431800"/>
          </a:xfrm>
          <a:prstGeom prst="rect">
            <a:avLst/>
          </a:prstGeom>
          <a:solidFill>
            <a:srgbClr val="F5F567"/>
          </a:solidFill>
          <a:ln w="9525">
            <a:solidFill>
              <a:srgbClr val="FF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15" name="Line 31"/>
          <p:cNvSpPr>
            <a:spLocks noChangeShapeType="1"/>
          </p:cNvSpPr>
          <p:nvPr/>
        </p:nvSpPr>
        <p:spPr bwMode="auto">
          <a:xfrm>
            <a:off x="2411413" y="2781300"/>
            <a:ext cx="11509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6" name="Line 32"/>
          <p:cNvSpPr>
            <a:spLocks noChangeShapeType="1"/>
          </p:cNvSpPr>
          <p:nvPr/>
        </p:nvSpPr>
        <p:spPr bwMode="auto">
          <a:xfrm>
            <a:off x="3563938" y="2781300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7" name="Line 33"/>
          <p:cNvSpPr>
            <a:spLocks noChangeShapeType="1"/>
          </p:cNvSpPr>
          <p:nvPr/>
        </p:nvSpPr>
        <p:spPr bwMode="auto">
          <a:xfrm flipH="1">
            <a:off x="1835150" y="2565400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9" name="Line 35"/>
          <p:cNvSpPr>
            <a:spLocks noChangeShapeType="1"/>
          </p:cNvSpPr>
          <p:nvPr/>
        </p:nvSpPr>
        <p:spPr bwMode="auto">
          <a:xfrm>
            <a:off x="2411413" y="25654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40" name="Line 36"/>
          <p:cNvSpPr>
            <a:spLocks noChangeShapeType="1"/>
          </p:cNvSpPr>
          <p:nvPr/>
        </p:nvSpPr>
        <p:spPr bwMode="auto">
          <a:xfrm>
            <a:off x="2700338" y="2997200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20" name="Line 37"/>
          <p:cNvSpPr>
            <a:spLocks noChangeShapeType="1"/>
          </p:cNvSpPr>
          <p:nvPr/>
        </p:nvSpPr>
        <p:spPr bwMode="auto">
          <a:xfrm>
            <a:off x="3563938" y="2997200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1" name="Line 38"/>
          <p:cNvSpPr>
            <a:spLocks noChangeShapeType="1"/>
          </p:cNvSpPr>
          <p:nvPr/>
        </p:nvSpPr>
        <p:spPr bwMode="auto">
          <a:xfrm>
            <a:off x="3348038" y="2565400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2" name="Line 39"/>
          <p:cNvSpPr>
            <a:spLocks noChangeShapeType="1"/>
          </p:cNvSpPr>
          <p:nvPr/>
        </p:nvSpPr>
        <p:spPr bwMode="auto">
          <a:xfrm>
            <a:off x="4572000" y="2781300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3" name="Line 40"/>
          <p:cNvSpPr>
            <a:spLocks noChangeShapeType="1"/>
          </p:cNvSpPr>
          <p:nvPr/>
        </p:nvSpPr>
        <p:spPr bwMode="auto">
          <a:xfrm>
            <a:off x="4787900" y="20605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24" name="Line 41"/>
          <p:cNvSpPr>
            <a:spLocks noChangeShapeType="1"/>
          </p:cNvSpPr>
          <p:nvPr/>
        </p:nvSpPr>
        <p:spPr bwMode="auto">
          <a:xfrm flipH="1">
            <a:off x="5508625" y="2781300"/>
            <a:ext cx="1655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46" name="Line 42"/>
          <p:cNvSpPr>
            <a:spLocks noChangeShapeType="1"/>
          </p:cNvSpPr>
          <p:nvPr/>
        </p:nvSpPr>
        <p:spPr bwMode="auto">
          <a:xfrm>
            <a:off x="7740650" y="2781300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26" name="Rectangle 46"/>
          <p:cNvSpPr>
            <a:spLocks noChangeArrowheads="1"/>
          </p:cNvSpPr>
          <p:nvPr/>
        </p:nvSpPr>
        <p:spPr bwMode="auto">
          <a:xfrm>
            <a:off x="5651500" y="2565400"/>
            <a:ext cx="865188" cy="431800"/>
          </a:xfrm>
          <a:prstGeom prst="rect">
            <a:avLst/>
          </a:prstGeom>
          <a:solidFill>
            <a:srgbClr val="AE86D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27" name="Line 47"/>
          <p:cNvSpPr>
            <a:spLocks noChangeShapeType="1"/>
          </p:cNvSpPr>
          <p:nvPr/>
        </p:nvSpPr>
        <p:spPr bwMode="auto">
          <a:xfrm>
            <a:off x="5724525" y="2781300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8" name="Line 48"/>
          <p:cNvSpPr>
            <a:spLocks noChangeShapeType="1"/>
          </p:cNvSpPr>
          <p:nvPr/>
        </p:nvSpPr>
        <p:spPr bwMode="auto">
          <a:xfrm flipH="1">
            <a:off x="5076825" y="2565400"/>
            <a:ext cx="574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53" name="Line 49"/>
          <p:cNvSpPr>
            <a:spLocks noChangeShapeType="1"/>
          </p:cNvSpPr>
          <p:nvPr/>
        </p:nvSpPr>
        <p:spPr bwMode="auto">
          <a:xfrm>
            <a:off x="5435600" y="25654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54" name="Line 50"/>
          <p:cNvSpPr>
            <a:spLocks noChangeShapeType="1"/>
          </p:cNvSpPr>
          <p:nvPr/>
        </p:nvSpPr>
        <p:spPr bwMode="auto">
          <a:xfrm>
            <a:off x="5795963" y="2997200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31" name="Line 51"/>
          <p:cNvSpPr>
            <a:spLocks noChangeShapeType="1"/>
          </p:cNvSpPr>
          <p:nvPr/>
        </p:nvSpPr>
        <p:spPr bwMode="auto">
          <a:xfrm>
            <a:off x="6732588" y="29972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32" name="Line 52"/>
          <p:cNvSpPr>
            <a:spLocks noChangeShapeType="1"/>
          </p:cNvSpPr>
          <p:nvPr/>
        </p:nvSpPr>
        <p:spPr bwMode="auto">
          <a:xfrm>
            <a:off x="6516688" y="2565400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33" name="Line 53"/>
          <p:cNvSpPr>
            <a:spLocks noChangeShapeType="1"/>
          </p:cNvSpPr>
          <p:nvPr/>
        </p:nvSpPr>
        <p:spPr bwMode="auto">
          <a:xfrm flipH="1">
            <a:off x="7524750" y="2781300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58" name="Line 54"/>
          <p:cNvSpPr>
            <a:spLocks noChangeShapeType="1"/>
          </p:cNvSpPr>
          <p:nvPr/>
        </p:nvSpPr>
        <p:spPr bwMode="auto">
          <a:xfrm>
            <a:off x="6588125" y="2781300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59" name="Line 55"/>
          <p:cNvSpPr>
            <a:spLocks noChangeShapeType="1"/>
          </p:cNvSpPr>
          <p:nvPr/>
        </p:nvSpPr>
        <p:spPr bwMode="auto">
          <a:xfrm>
            <a:off x="6948488" y="25654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60" name="Line 56"/>
          <p:cNvSpPr>
            <a:spLocks noChangeShapeType="1"/>
          </p:cNvSpPr>
          <p:nvPr/>
        </p:nvSpPr>
        <p:spPr bwMode="auto">
          <a:xfrm>
            <a:off x="6948488" y="27813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61" name="Line 57"/>
          <p:cNvSpPr>
            <a:spLocks noChangeShapeType="1"/>
          </p:cNvSpPr>
          <p:nvPr/>
        </p:nvSpPr>
        <p:spPr bwMode="auto">
          <a:xfrm>
            <a:off x="7451725" y="25654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62" name="Text Box 58"/>
          <p:cNvSpPr txBox="1">
            <a:spLocks noChangeArrowheads="1"/>
          </p:cNvSpPr>
          <p:nvPr/>
        </p:nvSpPr>
        <p:spPr bwMode="auto">
          <a:xfrm>
            <a:off x="250825" y="3068638"/>
            <a:ext cx="1152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600" u="none">
                <a:solidFill>
                  <a:srgbClr val="000000"/>
                </a:solidFill>
                <a:latin typeface="Times New Roman" pitchFamily="18" charset="0"/>
              </a:rPr>
              <a:t>отверстие</a:t>
            </a:r>
          </a:p>
        </p:txBody>
      </p:sp>
      <p:sp>
        <p:nvSpPr>
          <p:cNvPr id="21563" name="Text Box 59"/>
          <p:cNvSpPr txBox="1">
            <a:spLocks noChangeArrowheads="1"/>
          </p:cNvSpPr>
          <p:nvPr/>
        </p:nvSpPr>
        <p:spPr bwMode="auto">
          <a:xfrm rot="-5400000">
            <a:off x="1499394" y="3140869"/>
            <a:ext cx="287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64" name="Text Box 60"/>
          <p:cNvSpPr txBox="1">
            <a:spLocks noChangeArrowheads="1"/>
          </p:cNvSpPr>
          <p:nvPr/>
        </p:nvSpPr>
        <p:spPr bwMode="auto">
          <a:xfrm rot="-5400000">
            <a:off x="1835943" y="2948782"/>
            <a:ext cx="9128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Dmax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65" name="Line 61"/>
          <p:cNvSpPr>
            <a:spLocks noChangeShapeType="1"/>
          </p:cNvSpPr>
          <p:nvPr/>
        </p:nvSpPr>
        <p:spPr bwMode="auto">
          <a:xfrm>
            <a:off x="4067175" y="25654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66" name="Line 62"/>
          <p:cNvSpPr>
            <a:spLocks noChangeShapeType="1"/>
          </p:cNvSpPr>
          <p:nvPr/>
        </p:nvSpPr>
        <p:spPr bwMode="auto">
          <a:xfrm>
            <a:off x="4067175" y="27813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67" name="Line 63"/>
          <p:cNvSpPr>
            <a:spLocks noChangeShapeType="1"/>
          </p:cNvSpPr>
          <p:nvPr/>
        </p:nvSpPr>
        <p:spPr bwMode="auto">
          <a:xfrm>
            <a:off x="4427538" y="25654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68" name="Line 64"/>
          <p:cNvSpPr>
            <a:spLocks noChangeShapeType="1"/>
          </p:cNvSpPr>
          <p:nvPr/>
        </p:nvSpPr>
        <p:spPr bwMode="auto">
          <a:xfrm>
            <a:off x="3419475" y="2781300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69" name="Text Box 65"/>
          <p:cNvSpPr txBox="1">
            <a:spLocks noChangeArrowheads="1"/>
          </p:cNvSpPr>
          <p:nvPr/>
        </p:nvSpPr>
        <p:spPr bwMode="auto">
          <a:xfrm rot="-5400000">
            <a:off x="2159000" y="3200401"/>
            <a:ext cx="841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Dmin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246" name="Text Box 66"/>
          <p:cNvSpPr txBox="1">
            <a:spLocks noChangeArrowheads="1"/>
          </p:cNvSpPr>
          <p:nvPr/>
        </p:nvSpPr>
        <p:spPr bwMode="auto">
          <a:xfrm>
            <a:off x="2411413" y="2565400"/>
            <a:ext cx="10080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u="none">
                <a:solidFill>
                  <a:srgbClr val="000000"/>
                </a:solidFill>
              </a:rPr>
              <a:t>поле допуска отверстия</a:t>
            </a:r>
          </a:p>
        </p:txBody>
      </p:sp>
      <p:sp>
        <p:nvSpPr>
          <p:cNvPr id="21571" name="Text Box 67"/>
          <p:cNvSpPr txBox="1">
            <a:spLocks noChangeArrowheads="1"/>
          </p:cNvSpPr>
          <p:nvPr/>
        </p:nvSpPr>
        <p:spPr bwMode="auto">
          <a:xfrm rot="-5400000">
            <a:off x="3048000" y="3152776"/>
            <a:ext cx="504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Dr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73" name="Text Box 69"/>
          <p:cNvSpPr txBox="1">
            <a:spLocks noChangeArrowheads="1"/>
          </p:cNvSpPr>
          <p:nvPr/>
        </p:nvSpPr>
        <p:spPr bwMode="auto">
          <a:xfrm rot="-5400000">
            <a:off x="3680619" y="2448719"/>
            <a:ext cx="5032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u="none">
                <a:solidFill>
                  <a:srgbClr val="000000"/>
                </a:solidFill>
                <a:latin typeface="Times New Roman" pitchFamily="18" charset="0"/>
              </a:rPr>
              <a:t>ES</a:t>
            </a:r>
            <a:endParaRPr lang="ru-RU" sz="14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74" name="Text Box 70"/>
          <p:cNvSpPr txBox="1">
            <a:spLocks noChangeArrowheads="1"/>
          </p:cNvSpPr>
          <p:nvPr/>
        </p:nvSpPr>
        <p:spPr bwMode="auto">
          <a:xfrm rot="-5400000">
            <a:off x="3717132" y="2693194"/>
            <a:ext cx="4302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u="none">
                <a:solidFill>
                  <a:srgbClr val="000000"/>
                </a:solidFill>
                <a:latin typeface="Times New Roman" pitchFamily="18" charset="0"/>
              </a:rPr>
              <a:t>EI</a:t>
            </a:r>
            <a:endParaRPr lang="ru-RU" sz="14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75" name="Text Box 71"/>
          <p:cNvSpPr txBox="1">
            <a:spLocks noChangeArrowheads="1"/>
          </p:cNvSpPr>
          <p:nvPr/>
        </p:nvSpPr>
        <p:spPr bwMode="auto">
          <a:xfrm rot="-5400000">
            <a:off x="4022725" y="2538413"/>
            <a:ext cx="574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TD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251" name="Text Box 72"/>
          <p:cNvSpPr txBox="1">
            <a:spLocks noChangeArrowheads="1"/>
          </p:cNvSpPr>
          <p:nvPr/>
        </p:nvSpPr>
        <p:spPr bwMode="auto">
          <a:xfrm>
            <a:off x="4859338" y="1989138"/>
            <a:ext cx="360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u="none">
                <a:latin typeface="Verdana" pitchFamily="34" charset="0"/>
              </a:rPr>
              <a:t>+</a:t>
            </a:r>
            <a:endParaRPr lang="ru-RU" u="none">
              <a:latin typeface="Verdana" pitchFamily="34" charset="0"/>
            </a:endParaRPr>
          </a:p>
        </p:txBody>
      </p:sp>
      <p:sp>
        <p:nvSpPr>
          <p:cNvPr id="8252" name="Text Box 73"/>
          <p:cNvSpPr txBox="1">
            <a:spLocks noChangeArrowheads="1"/>
          </p:cNvSpPr>
          <p:nvPr/>
        </p:nvSpPr>
        <p:spPr bwMode="auto">
          <a:xfrm>
            <a:off x="4716463" y="2420938"/>
            <a:ext cx="360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u="none">
                <a:latin typeface="Verdana" pitchFamily="34" charset="0"/>
              </a:rPr>
              <a:t>0</a:t>
            </a:r>
            <a:endParaRPr lang="ru-RU" u="none">
              <a:latin typeface="Verdana" pitchFamily="34" charset="0"/>
            </a:endParaRPr>
          </a:p>
        </p:txBody>
      </p:sp>
      <p:sp>
        <p:nvSpPr>
          <p:cNvPr id="8253" name="Text Box 74"/>
          <p:cNvSpPr txBox="1">
            <a:spLocks noChangeArrowheads="1"/>
          </p:cNvSpPr>
          <p:nvPr/>
        </p:nvSpPr>
        <p:spPr bwMode="auto">
          <a:xfrm>
            <a:off x="4859338" y="3141663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u="none">
                <a:latin typeface="Verdana" pitchFamily="34" charset="0"/>
              </a:rPr>
              <a:t>_</a:t>
            </a:r>
            <a:endParaRPr lang="ru-RU" u="none">
              <a:latin typeface="Verdana" pitchFamily="34" charset="0"/>
            </a:endParaRPr>
          </a:p>
        </p:txBody>
      </p:sp>
      <p:sp>
        <p:nvSpPr>
          <p:cNvPr id="21579" name="Text Box 75"/>
          <p:cNvSpPr txBox="1">
            <a:spLocks noChangeArrowheads="1"/>
          </p:cNvSpPr>
          <p:nvPr/>
        </p:nvSpPr>
        <p:spPr bwMode="auto">
          <a:xfrm rot="-5400000">
            <a:off x="4875213" y="2963863"/>
            <a:ext cx="882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dmax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80" name="Text Box 76"/>
          <p:cNvSpPr txBox="1">
            <a:spLocks noChangeArrowheads="1"/>
          </p:cNvSpPr>
          <p:nvPr/>
        </p:nvSpPr>
        <p:spPr bwMode="auto">
          <a:xfrm rot="-5400000">
            <a:off x="5208587" y="3081338"/>
            <a:ext cx="936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dmin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82" name="Text Box 78"/>
          <p:cNvSpPr txBox="1">
            <a:spLocks noChangeArrowheads="1"/>
          </p:cNvSpPr>
          <p:nvPr/>
        </p:nvSpPr>
        <p:spPr bwMode="auto">
          <a:xfrm rot="-5400000">
            <a:off x="6246812" y="3108326"/>
            <a:ext cx="447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dr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83" name="Text Box 79"/>
          <p:cNvSpPr txBox="1">
            <a:spLocks noChangeArrowheads="1"/>
          </p:cNvSpPr>
          <p:nvPr/>
        </p:nvSpPr>
        <p:spPr bwMode="auto">
          <a:xfrm rot="-5400000">
            <a:off x="6642100" y="2495551"/>
            <a:ext cx="371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es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84" name="Text Box 80"/>
          <p:cNvSpPr txBox="1">
            <a:spLocks noChangeArrowheads="1"/>
          </p:cNvSpPr>
          <p:nvPr/>
        </p:nvSpPr>
        <p:spPr bwMode="auto">
          <a:xfrm rot="-5400000">
            <a:off x="6642100" y="2709863"/>
            <a:ext cx="371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ei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85" name="Text Box 81"/>
          <p:cNvSpPr txBox="1">
            <a:spLocks noChangeArrowheads="1"/>
          </p:cNvSpPr>
          <p:nvPr/>
        </p:nvSpPr>
        <p:spPr bwMode="auto">
          <a:xfrm rot="-5400000">
            <a:off x="7038181" y="2532857"/>
            <a:ext cx="592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Td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86" name="Text Box 82"/>
          <p:cNvSpPr txBox="1">
            <a:spLocks noChangeArrowheads="1"/>
          </p:cNvSpPr>
          <p:nvPr/>
        </p:nvSpPr>
        <p:spPr bwMode="auto">
          <a:xfrm rot="-5400000">
            <a:off x="7441407" y="3080544"/>
            <a:ext cx="3603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d</a:t>
            </a:r>
            <a:endParaRPr lang="ru-RU" sz="16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87" name="Text Box 83"/>
          <p:cNvSpPr txBox="1">
            <a:spLocks noChangeArrowheads="1"/>
          </p:cNvSpPr>
          <p:nvPr/>
        </p:nvSpPr>
        <p:spPr bwMode="auto">
          <a:xfrm>
            <a:off x="8172450" y="2924175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u="none">
                <a:solidFill>
                  <a:srgbClr val="000000"/>
                </a:solidFill>
                <a:latin typeface="Times New Roman" pitchFamily="18" charset="0"/>
              </a:rPr>
              <a:t>вал</a:t>
            </a:r>
          </a:p>
        </p:txBody>
      </p:sp>
      <p:sp>
        <p:nvSpPr>
          <p:cNvPr id="21588" name="Rectangle 84"/>
          <p:cNvSpPr>
            <a:spLocks noChangeArrowheads="1"/>
          </p:cNvSpPr>
          <p:nvPr/>
        </p:nvSpPr>
        <p:spPr bwMode="auto">
          <a:xfrm>
            <a:off x="1177925" y="188913"/>
            <a:ext cx="67881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i="1" u="none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Номинальные и предельные размеры вала и отверстия</a:t>
            </a:r>
            <a:r>
              <a:rPr lang="en-US" sz="4000" b="1" i="1" u="none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  <a:endParaRPr lang="ru-RU" sz="4000" b="1" i="1" u="none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1589" name="Text Box 85"/>
          <p:cNvSpPr txBox="1">
            <a:spLocks noChangeArrowheads="1"/>
          </p:cNvSpPr>
          <p:nvPr/>
        </p:nvSpPr>
        <p:spPr bwMode="auto">
          <a:xfrm>
            <a:off x="1476375" y="4221163"/>
            <a:ext cx="7667625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u="none">
                <a:solidFill>
                  <a:srgbClr val="000000"/>
                </a:solidFill>
                <a:latin typeface="Times New Roman" pitchFamily="18" charset="0"/>
              </a:rPr>
              <a:t>ES = Dmax – D  </a:t>
            </a:r>
            <a:r>
              <a:rPr lang="ru-RU" sz="3200" u="none">
                <a:solidFill>
                  <a:srgbClr val="000000"/>
                </a:solidFill>
                <a:latin typeface="Times New Roman" pitchFamily="18" charset="0"/>
              </a:rPr>
              <a:t>                      </a:t>
            </a:r>
            <a:r>
              <a:rPr lang="en-US" sz="3200" u="none">
                <a:solidFill>
                  <a:srgbClr val="000000"/>
                </a:solidFill>
                <a:latin typeface="Times New Roman" pitchFamily="18" charset="0"/>
              </a:rPr>
              <a:t>es = dmax –</a:t>
            </a:r>
            <a:r>
              <a:rPr lang="ru-RU" sz="3200" u="none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200" u="none">
                <a:solidFill>
                  <a:srgbClr val="000000"/>
                </a:solidFill>
                <a:latin typeface="Times New Roman" pitchFamily="18" charset="0"/>
              </a:rPr>
              <a:t>d</a:t>
            </a:r>
            <a:r>
              <a:rPr lang="ru-RU" sz="3200" u="none">
                <a:solidFill>
                  <a:srgbClr val="000000"/>
                </a:solidFill>
                <a:latin typeface="Times New Roman" pitchFamily="18" charset="0"/>
              </a:rPr>
              <a:t>                </a:t>
            </a:r>
            <a:r>
              <a:rPr lang="en-US" sz="3200" u="none">
                <a:solidFill>
                  <a:srgbClr val="000000"/>
                </a:solidFill>
                <a:latin typeface="Times New Roman" pitchFamily="18" charset="0"/>
              </a:rPr>
              <a:t>EI</a:t>
            </a:r>
            <a:r>
              <a:rPr lang="ru-RU" sz="3200" u="none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200" u="none">
                <a:solidFill>
                  <a:srgbClr val="000000"/>
                </a:solidFill>
                <a:latin typeface="Times New Roman" pitchFamily="18" charset="0"/>
              </a:rPr>
              <a:t>= Dmin – D</a:t>
            </a:r>
            <a:r>
              <a:rPr lang="ru-RU" sz="3200" u="none">
                <a:solidFill>
                  <a:srgbClr val="000000"/>
                </a:solidFill>
                <a:latin typeface="Times New Roman" pitchFamily="18" charset="0"/>
              </a:rPr>
              <a:t>                          </a:t>
            </a:r>
            <a:r>
              <a:rPr lang="en-US" sz="3200" u="none">
                <a:solidFill>
                  <a:srgbClr val="000000"/>
                </a:solidFill>
                <a:latin typeface="Times New Roman" pitchFamily="18" charset="0"/>
              </a:rPr>
              <a:t> ei = dmin –</a:t>
            </a:r>
            <a:r>
              <a:rPr lang="ru-RU" sz="3200" u="none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200" u="none">
                <a:solidFill>
                  <a:srgbClr val="000000"/>
                </a:solidFill>
                <a:latin typeface="Times New Roman" pitchFamily="18" charset="0"/>
              </a:rPr>
              <a:t>d</a:t>
            </a:r>
            <a:r>
              <a:rPr lang="ru-RU" sz="3200" u="none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200" u="none">
                <a:solidFill>
                  <a:srgbClr val="000000"/>
                </a:solidFill>
                <a:latin typeface="Times New Roman" pitchFamily="18" charset="0"/>
              </a:rPr>
              <a:t>TD = Dmax – Dmin</a:t>
            </a:r>
            <a:r>
              <a:rPr lang="ru-RU" sz="3200" u="none">
                <a:solidFill>
                  <a:srgbClr val="000000"/>
                </a:solidFill>
                <a:latin typeface="Times New Roman" pitchFamily="18" charset="0"/>
              </a:rPr>
              <a:t>           </a:t>
            </a:r>
            <a:r>
              <a:rPr lang="en-US" sz="3200" u="none">
                <a:solidFill>
                  <a:srgbClr val="000000"/>
                </a:solidFill>
                <a:latin typeface="Times New Roman" pitchFamily="18" charset="0"/>
              </a:rPr>
              <a:t>Td = dmax – dmin</a:t>
            </a:r>
            <a:r>
              <a:rPr lang="ru-RU" sz="3200" u="none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8264" name="Text Box 86"/>
          <p:cNvSpPr txBox="1">
            <a:spLocks noChangeArrowheads="1"/>
          </p:cNvSpPr>
          <p:nvPr/>
        </p:nvSpPr>
        <p:spPr bwMode="auto">
          <a:xfrm>
            <a:off x="2916238" y="2205038"/>
            <a:ext cx="360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u="none"/>
          </a:p>
        </p:txBody>
      </p:sp>
      <p:sp>
        <p:nvSpPr>
          <p:cNvPr id="8265" name="Text Box 87"/>
          <p:cNvSpPr txBox="1">
            <a:spLocks noChangeArrowheads="1"/>
          </p:cNvSpPr>
          <p:nvPr/>
        </p:nvSpPr>
        <p:spPr bwMode="auto">
          <a:xfrm>
            <a:off x="2484438" y="2276475"/>
            <a:ext cx="935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u="none"/>
              <a:t>вг</a:t>
            </a:r>
          </a:p>
        </p:txBody>
      </p:sp>
      <p:sp>
        <p:nvSpPr>
          <p:cNvPr id="8266" name="Text Box 88"/>
          <p:cNvSpPr txBox="1">
            <a:spLocks noChangeArrowheads="1"/>
          </p:cNvSpPr>
          <p:nvPr/>
        </p:nvSpPr>
        <p:spPr bwMode="auto">
          <a:xfrm>
            <a:off x="2987675" y="292417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u="none"/>
              <a:t>нг</a:t>
            </a:r>
          </a:p>
        </p:txBody>
      </p:sp>
      <p:sp>
        <p:nvSpPr>
          <p:cNvPr id="8267" name="Text Box 90"/>
          <p:cNvSpPr txBox="1">
            <a:spLocks noChangeArrowheads="1"/>
          </p:cNvSpPr>
          <p:nvPr/>
        </p:nvSpPr>
        <p:spPr bwMode="auto">
          <a:xfrm>
            <a:off x="5508625" y="2565400"/>
            <a:ext cx="11509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u="none"/>
              <a:t>поле допуска вала</a:t>
            </a:r>
          </a:p>
        </p:txBody>
      </p:sp>
      <p:sp>
        <p:nvSpPr>
          <p:cNvPr id="8268" name="Text Box 91"/>
          <p:cNvSpPr txBox="1">
            <a:spLocks noChangeArrowheads="1"/>
          </p:cNvSpPr>
          <p:nvPr/>
        </p:nvSpPr>
        <p:spPr bwMode="auto">
          <a:xfrm>
            <a:off x="5795963" y="22050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u="none"/>
              <a:t>вг</a:t>
            </a:r>
          </a:p>
        </p:txBody>
      </p:sp>
      <p:sp>
        <p:nvSpPr>
          <p:cNvPr id="8269" name="Text Box 92"/>
          <p:cNvSpPr txBox="1">
            <a:spLocks noChangeArrowheads="1"/>
          </p:cNvSpPr>
          <p:nvPr/>
        </p:nvSpPr>
        <p:spPr bwMode="auto">
          <a:xfrm>
            <a:off x="5867400" y="2924175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u="none"/>
              <a:t>нг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1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1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1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2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1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1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21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1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2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1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21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21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2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21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0" dur="500"/>
                                        <p:tgtEl>
                                          <p:spTgt spid="21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21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6" dur="500"/>
                                        <p:tgtEl>
                                          <p:spTgt spid="2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21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4" dur="500"/>
                                        <p:tgtEl>
                                          <p:spTgt spid="21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7" dur="500"/>
                                        <p:tgtEl>
                                          <p:spTgt spid="21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21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5" dur="500"/>
                                        <p:tgtEl>
                                          <p:spTgt spid="21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8" dur="500"/>
                                        <p:tgtEl>
                                          <p:spTgt spid="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1" dur="500"/>
                                        <p:tgtEl>
                                          <p:spTgt spid="21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4" dur="500"/>
                                        <p:tgtEl>
                                          <p:spTgt spid="2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21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2" dur="500"/>
                                        <p:tgtEl>
                                          <p:spTgt spid="21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5" dur="500"/>
                                        <p:tgtEl>
                                          <p:spTgt spid="21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8" dur="500"/>
                                        <p:tgtEl>
                                          <p:spTgt spid="2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3" dur="500"/>
                                        <p:tgtEl>
                                          <p:spTgt spid="21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31" grpId="0" animBg="1"/>
      <p:bldP spid="21539" grpId="0" animBg="1"/>
      <p:bldP spid="21540" grpId="0" animBg="1"/>
      <p:bldP spid="21546" grpId="0" animBg="1"/>
      <p:bldP spid="21553" grpId="0" animBg="1"/>
      <p:bldP spid="21554" grpId="0" animBg="1"/>
      <p:bldP spid="21558" grpId="0" animBg="1"/>
      <p:bldP spid="21559" grpId="0" animBg="1"/>
      <p:bldP spid="21560" grpId="0" animBg="1"/>
      <p:bldP spid="21561" grpId="0" animBg="1"/>
      <p:bldP spid="21562" grpId="0"/>
      <p:bldP spid="21563" grpId="0"/>
      <p:bldP spid="21564" grpId="0"/>
      <p:bldP spid="21565" grpId="0" animBg="1"/>
      <p:bldP spid="21566" grpId="0" animBg="1"/>
      <p:bldP spid="21567" grpId="0" animBg="1"/>
      <p:bldP spid="21568" grpId="0" animBg="1"/>
      <p:bldP spid="21569" grpId="0"/>
      <p:bldP spid="21571" grpId="0"/>
      <p:bldP spid="21573" grpId="0"/>
      <p:bldP spid="21574" grpId="0"/>
      <p:bldP spid="21575" grpId="0"/>
      <p:bldP spid="21580" grpId="0"/>
      <p:bldP spid="21582" grpId="0"/>
      <p:bldP spid="21583" grpId="0"/>
      <p:bldP spid="21584" grpId="0"/>
      <p:bldP spid="21585" grpId="0"/>
      <p:bldP spid="2158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60350"/>
            <a:ext cx="8280400" cy="1139825"/>
          </a:xfrm>
        </p:spPr>
        <p:txBody>
          <a:bodyPr/>
          <a:lstStyle/>
          <a:p>
            <a:pPr algn="ctr" eaLnBrk="1" hangingPunct="1"/>
            <a:r>
              <a:rPr lang="ru-RU" sz="3800" b="1" i="1" smtClean="0">
                <a:solidFill>
                  <a:schemeClr val="tx1"/>
                </a:solidFill>
              </a:rPr>
              <a:t>Схема расположения полей      допусков</a:t>
            </a: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503238" y="4076700"/>
            <a:ext cx="8101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0" name="Line 7"/>
          <p:cNvSpPr>
            <a:spLocks noChangeShapeType="1"/>
          </p:cNvSpPr>
          <p:nvPr/>
        </p:nvSpPr>
        <p:spPr bwMode="auto">
          <a:xfrm>
            <a:off x="900113" y="2997200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1" name="Line 8"/>
          <p:cNvSpPr>
            <a:spLocks noChangeShapeType="1"/>
          </p:cNvSpPr>
          <p:nvPr/>
        </p:nvSpPr>
        <p:spPr bwMode="auto">
          <a:xfrm>
            <a:off x="827088" y="5013325"/>
            <a:ext cx="1366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 flipV="1">
            <a:off x="755650" y="4076700"/>
            <a:ext cx="0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1331913" y="2997200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1331913" y="4076700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1619250" y="2492375"/>
            <a:ext cx="649288" cy="504825"/>
          </a:xfrm>
          <a:prstGeom prst="rect">
            <a:avLst/>
          </a:prstGeom>
          <a:solidFill>
            <a:srgbClr val="F5F567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1619250" y="5013325"/>
            <a:ext cx="649288" cy="576263"/>
          </a:xfrm>
          <a:prstGeom prst="rect">
            <a:avLst/>
          </a:prstGeom>
          <a:solidFill>
            <a:srgbClr val="AE86D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7" name="Line 14"/>
          <p:cNvSpPr>
            <a:spLocks noChangeShapeType="1"/>
          </p:cNvSpPr>
          <p:nvPr/>
        </p:nvSpPr>
        <p:spPr bwMode="auto">
          <a:xfrm flipV="1">
            <a:off x="2268538" y="4797425"/>
            <a:ext cx="287337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8" name="Line 15"/>
          <p:cNvSpPr>
            <a:spLocks noChangeShapeType="1"/>
          </p:cNvSpPr>
          <p:nvPr/>
        </p:nvSpPr>
        <p:spPr bwMode="auto">
          <a:xfrm>
            <a:off x="2268538" y="2997200"/>
            <a:ext cx="287337" cy="28733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2555875" y="2781300"/>
            <a:ext cx="647700" cy="576263"/>
          </a:xfrm>
          <a:prstGeom prst="rect">
            <a:avLst/>
          </a:prstGeom>
          <a:solidFill>
            <a:srgbClr val="F5F567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2555875" y="4724400"/>
            <a:ext cx="649288" cy="647700"/>
          </a:xfrm>
          <a:prstGeom prst="rect">
            <a:avLst/>
          </a:prstGeom>
          <a:solidFill>
            <a:srgbClr val="AE86D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3492500" y="3357563"/>
            <a:ext cx="719138" cy="647700"/>
          </a:xfrm>
          <a:prstGeom prst="rect">
            <a:avLst/>
          </a:prstGeom>
          <a:solidFill>
            <a:srgbClr val="F5F56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3492500" y="4149725"/>
            <a:ext cx="719138" cy="719138"/>
          </a:xfrm>
          <a:prstGeom prst="rect">
            <a:avLst/>
          </a:prstGeom>
          <a:solidFill>
            <a:srgbClr val="AE86D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4500563" y="3716338"/>
            <a:ext cx="1008062" cy="720725"/>
          </a:xfrm>
          <a:prstGeom prst="rect">
            <a:avLst/>
          </a:prstGeom>
          <a:solidFill>
            <a:srgbClr val="AE86D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34" name="Line 21"/>
          <p:cNvSpPr>
            <a:spLocks noChangeShapeType="1"/>
          </p:cNvSpPr>
          <p:nvPr/>
        </p:nvSpPr>
        <p:spPr bwMode="auto">
          <a:xfrm>
            <a:off x="5003800" y="37163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50" name="Rectangle 22"/>
          <p:cNvSpPr>
            <a:spLocks noChangeArrowheads="1"/>
          </p:cNvSpPr>
          <p:nvPr/>
        </p:nvSpPr>
        <p:spPr bwMode="auto">
          <a:xfrm>
            <a:off x="5580063" y="2708275"/>
            <a:ext cx="863600" cy="792163"/>
          </a:xfrm>
          <a:prstGeom prst="rect">
            <a:avLst/>
          </a:prstGeom>
          <a:solidFill>
            <a:srgbClr val="AE86D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51" name="Rectangle 23"/>
          <p:cNvSpPr>
            <a:spLocks noChangeArrowheads="1"/>
          </p:cNvSpPr>
          <p:nvPr/>
        </p:nvSpPr>
        <p:spPr bwMode="auto">
          <a:xfrm>
            <a:off x="5651500" y="4581525"/>
            <a:ext cx="865188" cy="792163"/>
          </a:xfrm>
          <a:prstGeom prst="rect">
            <a:avLst/>
          </a:prstGeom>
          <a:solidFill>
            <a:srgbClr val="F5F56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54" name="Rectangle 26"/>
          <p:cNvSpPr>
            <a:spLocks noChangeArrowheads="1"/>
          </p:cNvSpPr>
          <p:nvPr/>
        </p:nvSpPr>
        <p:spPr bwMode="auto">
          <a:xfrm>
            <a:off x="7235825" y="1773238"/>
            <a:ext cx="936625" cy="863600"/>
          </a:xfrm>
          <a:prstGeom prst="rect">
            <a:avLst/>
          </a:prstGeom>
          <a:solidFill>
            <a:srgbClr val="AE86D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56" name="Rectangle 28"/>
          <p:cNvSpPr>
            <a:spLocks noChangeArrowheads="1"/>
          </p:cNvSpPr>
          <p:nvPr/>
        </p:nvSpPr>
        <p:spPr bwMode="auto">
          <a:xfrm>
            <a:off x="7235825" y="5445125"/>
            <a:ext cx="1008063" cy="792163"/>
          </a:xfrm>
          <a:prstGeom prst="rect">
            <a:avLst/>
          </a:prstGeom>
          <a:solidFill>
            <a:srgbClr val="F5F56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39" name="Line 30"/>
          <p:cNvSpPr>
            <a:spLocks noChangeShapeType="1"/>
          </p:cNvSpPr>
          <p:nvPr/>
        </p:nvSpPr>
        <p:spPr bwMode="auto">
          <a:xfrm>
            <a:off x="8604250" y="2997200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559" name="Rectangle 31"/>
          <p:cNvSpPr>
            <a:spLocks noChangeArrowheads="1"/>
          </p:cNvSpPr>
          <p:nvPr/>
        </p:nvSpPr>
        <p:spPr bwMode="auto">
          <a:xfrm>
            <a:off x="4500563" y="3716338"/>
            <a:ext cx="503237" cy="720725"/>
          </a:xfrm>
          <a:prstGeom prst="rect">
            <a:avLst/>
          </a:prstGeom>
          <a:solidFill>
            <a:srgbClr val="F5F56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60" name="Text Box 32"/>
          <p:cNvSpPr txBox="1">
            <a:spLocks noChangeArrowheads="1"/>
          </p:cNvSpPr>
          <p:nvPr/>
        </p:nvSpPr>
        <p:spPr bwMode="auto">
          <a:xfrm rot="-5400000">
            <a:off x="142082" y="4606131"/>
            <a:ext cx="102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u="none">
                <a:solidFill>
                  <a:srgbClr val="000000"/>
                </a:solidFill>
                <a:latin typeface="Times New Roman" pitchFamily="18" charset="0"/>
              </a:rPr>
              <a:t>D,d</a:t>
            </a:r>
            <a:endParaRPr lang="ru-RU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61" name="Text Box 33"/>
          <p:cNvSpPr txBox="1">
            <a:spLocks noChangeArrowheads="1"/>
          </p:cNvSpPr>
          <p:nvPr/>
        </p:nvSpPr>
        <p:spPr bwMode="auto">
          <a:xfrm rot="-5400000">
            <a:off x="939007" y="4255293"/>
            <a:ext cx="571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u="none">
                <a:solidFill>
                  <a:srgbClr val="000000"/>
                </a:solidFill>
                <a:latin typeface="Times New Roman" pitchFamily="18" charset="0"/>
              </a:rPr>
              <a:t>es</a:t>
            </a:r>
            <a:endParaRPr lang="ru-RU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62" name="Text Box 34"/>
          <p:cNvSpPr txBox="1">
            <a:spLocks noChangeArrowheads="1"/>
          </p:cNvSpPr>
          <p:nvPr/>
        </p:nvSpPr>
        <p:spPr bwMode="auto">
          <a:xfrm rot="-5400000">
            <a:off x="884238" y="3265487"/>
            <a:ext cx="681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u="none">
                <a:solidFill>
                  <a:srgbClr val="000000"/>
                </a:solidFill>
                <a:latin typeface="Times New Roman" pitchFamily="18" charset="0"/>
              </a:rPr>
              <a:t>ES</a:t>
            </a:r>
            <a:endParaRPr lang="ru-RU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63" name="Text Box 35"/>
          <p:cNvSpPr txBox="1">
            <a:spLocks noChangeArrowheads="1"/>
          </p:cNvSpPr>
          <p:nvPr/>
        </p:nvSpPr>
        <p:spPr bwMode="auto">
          <a:xfrm>
            <a:off x="1763713" y="2565400"/>
            <a:ext cx="287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u="none">
                <a:solidFill>
                  <a:srgbClr val="000000"/>
                </a:solidFill>
                <a:latin typeface="Verdana" pitchFamily="34" charset="0"/>
              </a:rPr>
              <a:t>A</a:t>
            </a:r>
            <a:endParaRPr lang="ru-RU" u="none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2564" name="Text Box 36"/>
          <p:cNvSpPr txBox="1">
            <a:spLocks noChangeArrowheads="1"/>
          </p:cNvSpPr>
          <p:nvPr/>
        </p:nvSpPr>
        <p:spPr bwMode="auto">
          <a:xfrm>
            <a:off x="1763713" y="5157788"/>
            <a:ext cx="360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u="none">
                <a:solidFill>
                  <a:srgbClr val="000000"/>
                </a:solidFill>
                <a:latin typeface="Verdana" pitchFamily="34" charset="0"/>
              </a:rPr>
              <a:t>a</a:t>
            </a:r>
            <a:endParaRPr lang="ru-RU" u="none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2565" name="Text Box 37"/>
          <p:cNvSpPr txBox="1">
            <a:spLocks noChangeArrowheads="1"/>
          </p:cNvSpPr>
          <p:nvPr/>
        </p:nvSpPr>
        <p:spPr bwMode="auto">
          <a:xfrm>
            <a:off x="2700338" y="2852738"/>
            <a:ext cx="503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u="none">
                <a:solidFill>
                  <a:srgbClr val="000000"/>
                </a:solidFill>
                <a:latin typeface="Verdana" pitchFamily="34" charset="0"/>
              </a:rPr>
              <a:t>G</a:t>
            </a:r>
            <a:endParaRPr lang="ru-RU" u="none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2566" name="Text Box 38"/>
          <p:cNvSpPr txBox="1">
            <a:spLocks noChangeArrowheads="1"/>
          </p:cNvSpPr>
          <p:nvPr/>
        </p:nvSpPr>
        <p:spPr bwMode="auto">
          <a:xfrm>
            <a:off x="2700338" y="4868863"/>
            <a:ext cx="3587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u="none">
                <a:solidFill>
                  <a:srgbClr val="000000"/>
                </a:solidFill>
                <a:latin typeface="Verdana" pitchFamily="34" charset="0"/>
              </a:rPr>
              <a:t>g</a:t>
            </a:r>
            <a:endParaRPr lang="ru-RU" u="none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2567" name="Text Box 39"/>
          <p:cNvSpPr txBox="1">
            <a:spLocks noChangeArrowheads="1"/>
          </p:cNvSpPr>
          <p:nvPr/>
        </p:nvSpPr>
        <p:spPr bwMode="auto">
          <a:xfrm>
            <a:off x="3635375" y="3500438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u="none">
                <a:solidFill>
                  <a:srgbClr val="000000"/>
                </a:solidFill>
                <a:latin typeface="Verdana" pitchFamily="34" charset="0"/>
              </a:rPr>
              <a:t>H</a:t>
            </a:r>
            <a:endParaRPr lang="ru-RU" u="none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2568" name="Text Box 40"/>
          <p:cNvSpPr txBox="1">
            <a:spLocks noChangeArrowheads="1"/>
          </p:cNvSpPr>
          <p:nvPr/>
        </p:nvSpPr>
        <p:spPr bwMode="auto">
          <a:xfrm>
            <a:off x="3635375" y="4292600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u="none">
                <a:solidFill>
                  <a:srgbClr val="000000"/>
                </a:solidFill>
                <a:latin typeface="Verdana" pitchFamily="34" charset="0"/>
              </a:rPr>
              <a:t>h</a:t>
            </a:r>
            <a:endParaRPr lang="ru-RU" u="none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2569" name="Text Box 41"/>
          <p:cNvSpPr txBox="1">
            <a:spLocks noChangeArrowheads="1"/>
          </p:cNvSpPr>
          <p:nvPr/>
        </p:nvSpPr>
        <p:spPr bwMode="auto">
          <a:xfrm>
            <a:off x="4643438" y="3933825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u="none">
                <a:solidFill>
                  <a:srgbClr val="000000"/>
                </a:solidFill>
                <a:latin typeface="Verdana" pitchFamily="34" charset="0"/>
              </a:rPr>
              <a:t>J    j</a:t>
            </a:r>
            <a:endParaRPr lang="ru-RU" u="none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2570" name="Text Box 42"/>
          <p:cNvSpPr txBox="1">
            <a:spLocks noChangeArrowheads="1"/>
          </p:cNvSpPr>
          <p:nvPr/>
        </p:nvSpPr>
        <p:spPr bwMode="auto">
          <a:xfrm>
            <a:off x="5795963" y="2852738"/>
            <a:ext cx="431800" cy="366712"/>
          </a:xfrm>
          <a:prstGeom prst="rect">
            <a:avLst/>
          </a:prstGeom>
          <a:solidFill>
            <a:srgbClr val="AE86D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u="none">
                <a:solidFill>
                  <a:srgbClr val="000000"/>
                </a:solidFill>
                <a:latin typeface="Verdana" pitchFamily="34" charset="0"/>
              </a:rPr>
              <a:t>k</a:t>
            </a:r>
            <a:endParaRPr lang="ru-RU" u="none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2571" name="Text Box 43"/>
          <p:cNvSpPr txBox="1">
            <a:spLocks noChangeArrowheads="1"/>
          </p:cNvSpPr>
          <p:nvPr/>
        </p:nvSpPr>
        <p:spPr bwMode="auto">
          <a:xfrm>
            <a:off x="5867400" y="4724400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u="none">
                <a:solidFill>
                  <a:srgbClr val="000000"/>
                </a:solidFill>
                <a:latin typeface="Verdana" pitchFamily="34" charset="0"/>
              </a:rPr>
              <a:t>K</a:t>
            </a:r>
            <a:endParaRPr lang="ru-RU" u="none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9253" name="Text Box 45"/>
          <p:cNvSpPr txBox="1">
            <a:spLocks noChangeArrowheads="1"/>
          </p:cNvSpPr>
          <p:nvPr/>
        </p:nvSpPr>
        <p:spPr bwMode="auto">
          <a:xfrm>
            <a:off x="6516688" y="2492375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u="none">
              <a:latin typeface="Verdana" pitchFamily="34" charset="0"/>
            </a:endParaRPr>
          </a:p>
        </p:txBody>
      </p:sp>
      <p:sp>
        <p:nvSpPr>
          <p:cNvPr id="22574" name="Text Box 46"/>
          <p:cNvSpPr txBox="1">
            <a:spLocks noChangeArrowheads="1"/>
          </p:cNvSpPr>
          <p:nvPr/>
        </p:nvSpPr>
        <p:spPr bwMode="auto">
          <a:xfrm>
            <a:off x="6516688" y="2492375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u="none">
                <a:solidFill>
                  <a:srgbClr val="000000"/>
                </a:solidFill>
                <a:latin typeface="Verdana" pitchFamily="34" charset="0"/>
              </a:rPr>
              <a:t>l,m</a:t>
            </a:r>
            <a:endParaRPr lang="ru-RU" u="none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2575" name="Text Box 47"/>
          <p:cNvSpPr txBox="1">
            <a:spLocks noChangeArrowheads="1"/>
          </p:cNvSpPr>
          <p:nvPr/>
        </p:nvSpPr>
        <p:spPr bwMode="auto">
          <a:xfrm>
            <a:off x="7451725" y="1989138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u="none">
                <a:solidFill>
                  <a:srgbClr val="000000"/>
                </a:solidFill>
                <a:latin typeface="Verdana" pitchFamily="34" charset="0"/>
              </a:rPr>
              <a:t> x</a:t>
            </a:r>
            <a:endParaRPr lang="ru-RU" u="none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2576" name="Text Box 48"/>
          <p:cNvSpPr txBox="1">
            <a:spLocks noChangeArrowheads="1"/>
          </p:cNvSpPr>
          <p:nvPr/>
        </p:nvSpPr>
        <p:spPr bwMode="auto">
          <a:xfrm>
            <a:off x="6588125" y="5229225"/>
            <a:ext cx="792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u="none">
                <a:solidFill>
                  <a:srgbClr val="000000"/>
                </a:solidFill>
                <a:latin typeface="Verdana" pitchFamily="34" charset="0"/>
              </a:rPr>
              <a:t>L,M</a:t>
            </a:r>
            <a:endParaRPr lang="ru-RU" u="none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2577" name="Text Box 49"/>
          <p:cNvSpPr txBox="1">
            <a:spLocks noChangeArrowheads="1"/>
          </p:cNvSpPr>
          <p:nvPr/>
        </p:nvSpPr>
        <p:spPr bwMode="auto">
          <a:xfrm>
            <a:off x="7451725" y="5589588"/>
            <a:ext cx="576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u="none">
                <a:latin typeface="Verdana" pitchFamily="34" charset="0"/>
              </a:rPr>
              <a:t> </a:t>
            </a:r>
            <a:r>
              <a:rPr lang="en-US" u="none">
                <a:solidFill>
                  <a:srgbClr val="000000"/>
                </a:solidFill>
                <a:latin typeface="Verdana" pitchFamily="34" charset="0"/>
              </a:rPr>
              <a:t>X</a:t>
            </a:r>
            <a:endParaRPr lang="ru-RU" u="none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9258" name="Text Box 50"/>
          <p:cNvSpPr txBox="1">
            <a:spLocks noChangeArrowheads="1"/>
          </p:cNvSpPr>
          <p:nvPr/>
        </p:nvSpPr>
        <p:spPr bwMode="auto">
          <a:xfrm>
            <a:off x="8748713" y="2852738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u="none">
                <a:latin typeface="Verdana" pitchFamily="34" charset="0"/>
              </a:rPr>
              <a:t>+</a:t>
            </a:r>
            <a:endParaRPr lang="ru-RU" u="none">
              <a:latin typeface="Verdana" pitchFamily="34" charset="0"/>
            </a:endParaRPr>
          </a:p>
        </p:txBody>
      </p:sp>
      <p:sp>
        <p:nvSpPr>
          <p:cNvPr id="9259" name="Text Box 51"/>
          <p:cNvSpPr txBox="1">
            <a:spLocks noChangeArrowheads="1"/>
          </p:cNvSpPr>
          <p:nvPr/>
        </p:nvSpPr>
        <p:spPr bwMode="auto">
          <a:xfrm>
            <a:off x="8748713" y="3716338"/>
            <a:ext cx="395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u="none">
                <a:latin typeface="Verdana" pitchFamily="34" charset="0"/>
              </a:rPr>
              <a:t>0</a:t>
            </a:r>
            <a:endParaRPr lang="ru-RU" u="none">
              <a:latin typeface="Verdana" pitchFamily="34" charset="0"/>
            </a:endParaRPr>
          </a:p>
        </p:txBody>
      </p:sp>
      <p:sp>
        <p:nvSpPr>
          <p:cNvPr id="9260" name="Text Box 52"/>
          <p:cNvSpPr txBox="1">
            <a:spLocks noChangeArrowheads="1"/>
          </p:cNvSpPr>
          <p:nvPr/>
        </p:nvSpPr>
        <p:spPr bwMode="auto">
          <a:xfrm>
            <a:off x="8748713" y="4652963"/>
            <a:ext cx="395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u="none">
                <a:latin typeface="Verdana" pitchFamily="34" charset="0"/>
              </a:rPr>
              <a:t>_</a:t>
            </a:r>
            <a:endParaRPr lang="ru-RU" u="none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2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2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2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22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2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2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2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22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5" dur="500"/>
                                        <p:tgtEl>
                                          <p:spTgt spid="22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8" dur="500"/>
                                        <p:tgtEl>
                                          <p:spTgt spid="22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3" dur="500"/>
                                        <p:tgtEl>
                                          <p:spTgt spid="22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22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7" dur="500"/>
                                        <p:tgtEl>
                                          <p:spTgt spid="22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0" dur="500"/>
                                        <p:tgtEl>
                                          <p:spTgt spid="22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5" dur="5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8" dur="500"/>
                                        <p:tgtEl>
                                          <p:spTgt spid="22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1" dur="500"/>
                                        <p:tgtEl>
                                          <p:spTgt spid="2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4" dur="500"/>
                                        <p:tgtEl>
                                          <p:spTgt spid="22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4" grpId="0" animBg="1"/>
      <p:bldP spid="22537" grpId="0" animBg="1"/>
      <p:bldP spid="22538" grpId="0" animBg="1"/>
      <p:bldP spid="22539" grpId="0" animBg="1"/>
      <p:bldP spid="22540" grpId="0" animBg="1"/>
      <p:bldP spid="22541" grpId="0" animBg="1"/>
      <p:bldP spid="22544" grpId="0" animBg="1"/>
      <p:bldP spid="22545" grpId="0" animBg="1"/>
      <p:bldP spid="22546" grpId="0" animBg="1"/>
      <p:bldP spid="22547" grpId="0" animBg="1"/>
      <p:bldP spid="22548" grpId="0" animBg="1"/>
      <p:bldP spid="22550" grpId="0" animBg="1"/>
      <p:bldP spid="22551" grpId="0" animBg="1"/>
      <p:bldP spid="22554" grpId="0" animBg="1"/>
      <p:bldP spid="22556" grpId="0" animBg="1"/>
      <p:bldP spid="22559" grpId="0" animBg="1"/>
      <p:bldP spid="22560" grpId="0"/>
      <p:bldP spid="22561" grpId="0"/>
      <p:bldP spid="22562" grpId="0"/>
      <p:bldP spid="22563" grpId="0"/>
      <p:bldP spid="22564" grpId="0"/>
      <p:bldP spid="22565" grpId="0"/>
      <p:bldP spid="22566" grpId="0"/>
      <p:bldP spid="22567" grpId="0"/>
      <p:bldP spid="22568" grpId="0"/>
      <p:bldP spid="22569" grpId="0"/>
      <p:bldP spid="22570" grpId="0" animBg="1"/>
      <p:bldP spid="22571" grpId="0"/>
      <p:bldP spid="22574" grpId="0"/>
      <p:bldP spid="22575" grpId="0"/>
      <p:bldP spid="22576" grpId="0"/>
      <p:bldP spid="2257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ChangeArrowheads="1"/>
          </p:cNvSpPr>
          <p:nvPr/>
        </p:nvSpPr>
        <p:spPr bwMode="auto">
          <a:xfrm>
            <a:off x="468313" y="1700213"/>
            <a:ext cx="790575" cy="25209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3" name="Line 7"/>
          <p:cNvSpPr>
            <a:spLocks noChangeShapeType="1"/>
          </p:cNvSpPr>
          <p:nvPr/>
        </p:nvSpPr>
        <p:spPr bwMode="auto">
          <a:xfrm>
            <a:off x="468313" y="2997200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4" name="Line 8"/>
          <p:cNvSpPr>
            <a:spLocks noChangeShapeType="1"/>
          </p:cNvSpPr>
          <p:nvPr/>
        </p:nvSpPr>
        <p:spPr bwMode="auto">
          <a:xfrm flipV="1">
            <a:off x="468313" y="692150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5" name="Line 9"/>
          <p:cNvSpPr>
            <a:spLocks noChangeShapeType="1"/>
          </p:cNvSpPr>
          <p:nvPr/>
        </p:nvSpPr>
        <p:spPr bwMode="auto">
          <a:xfrm flipV="1">
            <a:off x="1258888" y="692150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6" name="Line 10"/>
          <p:cNvSpPr>
            <a:spLocks noChangeShapeType="1"/>
          </p:cNvSpPr>
          <p:nvPr/>
        </p:nvSpPr>
        <p:spPr bwMode="auto">
          <a:xfrm>
            <a:off x="468313" y="42211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7" name="Line 11"/>
          <p:cNvSpPr>
            <a:spLocks noChangeShapeType="1"/>
          </p:cNvSpPr>
          <p:nvPr/>
        </p:nvSpPr>
        <p:spPr bwMode="auto">
          <a:xfrm>
            <a:off x="1258888" y="42211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8" name="Line 12"/>
          <p:cNvSpPr>
            <a:spLocks noChangeShapeType="1"/>
          </p:cNvSpPr>
          <p:nvPr/>
        </p:nvSpPr>
        <p:spPr bwMode="auto">
          <a:xfrm>
            <a:off x="468313" y="4221163"/>
            <a:ext cx="790575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9" name="Line 13"/>
          <p:cNvSpPr>
            <a:spLocks noChangeShapeType="1"/>
          </p:cNvSpPr>
          <p:nvPr/>
        </p:nvSpPr>
        <p:spPr bwMode="auto">
          <a:xfrm>
            <a:off x="900113" y="4221163"/>
            <a:ext cx="35877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0" name="Line 14"/>
          <p:cNvSpPr>
            <a:spLocks noChangeShapeType="1"/>
          </p:cNvSpPr>
          <p:nvPr/>
        </p:nvSpPr>
        <p:spPr bwMode="auto">
          <a:xfrm>
            <a:off x="468313" y="4868863"/>
            <a:ext cx="35877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1" name="Line 15"/>
          <p:cNvSpPr>
            <a:spLocks noChangeShapeType="1"/>
          </p:cNvSpPr>
          <p:nvPr/>
        </p:nvSpPr>
        <p:spPr bwMode="auto">
          <a:xfrm flipH="1" flipV="1">
            <a:off x="468313" y="692150"/>
            <a:ext cx="790575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2" name="Line 16"/>
          <p:cNvSpPr>
            <a:spLocks noChangeShapeType="1"/>
          </p:cNvSpPr>
          <p:nvPr/>
        </p:nvSpPr>
        <p:spPr bwMode="auto">
          <a:xfrm flipH="1" flipV="1">
            <a:off x="468313" y="1341438"/>
            <a:ext cx="287337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3" name="Line 17"/>
          <p:cNvSpPr>
            <a:spLocks noChangeShapeType="1"/>
          </p:cNvSpPr>
          <p:nvPr/>
        </p:nvSpPr>
        <p:spPr bwMode="auto">
          <a:xfrm flipH="1" flipV="1">
            <a:off x="900113" y="549275"/>
            <a:ext cx="358775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4" name="Line 18"/>
          <p:cNvSpPr>
            <a:spLocks noChangeShapeType="1"/>
          </p:cNvSpPr>
          <p:nvPr/>
        </p:nvSpPr>
        <p:spPr bwMode="auto">
          <a:xfrm>
            <a:off x="1258888" y="1700213"/>
            <a:ext cx="6192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5" name="Line 19"/>
          <p:cNvSpPr>
            <a:spLocks noChangeShapeType="1"/>
          </p:cNvSpPr>
          <p:nvPr/>
        </p:nvSpPr>
        <p:spPr bwMode="auto">
          <a:xfrm>
            <a:off x="1258888" y="422116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6" name="Line 20"/>
          <p:cNvSpPr>
            <a:spLocks noChangeShapeType="1"/>
          </p:cNvSpPr>
          <p:nvPr/>
        </p:nvSpPr>
        <p:spPr bwMode="auto">
          <a:xfrm>
            <a:off x="1763713" y="1700213"/>
            <a:ext cx="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57" name="Rectangle 21"/>
          <p:cNvSpPr>
            <a:spLocks noChangeArrowheads="1"/>
          </p:cNvSpPr>
          <p:nvPr/>
        </p:nvSpPr>
        <p:spPr bwMode="auto">
          <a:xfrm>
            <a:off x="2339975" y="1341438"/>
            <a:ext cx="576263" cy="6477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8" name="Rectangle 22"/>
          <p:cNvSpPr>
            <a:spLocks noChangeArrowheads="1"/>
          </p:cNvSpPr>
          <p:nvPr/>
        </p:nvSpPr>
        <p:spPr bwMode="auto">
          <a:xfrm>
            <a:off x="3276600" y="1052513"/>
            <a:ext cx="647700" cy="12239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9" name="Rectangle 23"/>
          <p:cNvSpPr>
            <a:spLocks noChangeArrowheads="1"/>
          </p:cNvSpPr>
          <p:nvPr/>
        </p:nvSpPr>
        <p:spPr bwMode="auto">
          <a:xfrm>
            <a:off x="4356100" y="765175"/>
            <a:ext cx="720725" cy="18002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60" name="Line 24"/>
          <p:cNvSpPr>
            <a:spLocks noChangeShapeType="1"/>
          </p:cNvSpPr>
          <p:nvPr/>
        </p:nvSpPr>
        <p:spPr bwMode="auto">
          <a:xfrm>
            <a:off x="5364163" y="1557338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1" name="Rectangle 25"/>
          <p:cNvSpPr>
            <a:spLocks noChangeArrowheads="1"/>
          </p:cNvSpPr>
          <p:nvPr/>
        </p:nvSpPr>
        <p:spPr bwMode="auto">
          <a:xfrm>
            <a:off x="6156325" y="549275"/>
            <a:ext cx="936625" cy="21590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62" name="Line 26"/>
          <p:cNvSpPr>
            <a:spLocks noChangeShapeType="1"/>
          </p:cNvSpPr>
          <p:nvPr/>
        </p:nvSpPr>
        <p:spPr bwMode="auto">
          <a:xfrm>
            <a:off x="3635375" y="2276475"/>
            <a:ext cx="649288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3" name="Line 27"/>
          <p:cNvSpPr>
            <a:spLocks noChangeShapeType="1"/>
          </p:cNvSpPr>
          <p:nvPr/>
        </p:nvSpPr>
        <p:spPr bwMode="auto">
          <a:xfrm flipH="1">
            <a:off x="2339975" y="3213100"/>
            <a:ext cx="19446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4" name="Line 28"/>
          <p:cNvSpPr>
            <a:spLocks noChangeShapeType="1"/>
          </p:cNvSpPr>
          <p:nvPr/>
        </p:nvSpPr>
        <p:spPr bwMode="auto">
          <a:xfrm>
            <a:off x="4716463" y="2565400"/>
            <a:ext cx="503237" cy="1150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5" name="Line 29"/>
          <p:cNvSpPr>
            <a:spLocks noChangeShapeType="1"/>
          </p:cNvSpPr>
          <p:nvPr/>
        </p:nvSpPr>
        <p:spPr bwMode="auto">
          <a:xfrm flipH="1">
            <a:off x="2843213" y="3716338"/>
            <a:ext cx="2376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6" name="Line 30"/>
          <p:cNvSpPr>
            <a:spLocks noChangeShapeType="1"/>
          </p:cNvSpPr>
          <p:nvPr/>
        </p:nvSpPr>
        <p:spPr bwMode="auto">
          <a:xfrm flipH="1">
            <a:off x="6227763" y="2708275"/>
            <a:ext cx="360362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7" name="Line 31"/>
          <p:cNvSpPr>
            <a:spLocks noChangeShapeType="1"/>
          </p:cNvSpPr>
          <p:nvPr/>
        </p:nvSpPr>
        <p:spPr bwMode="auto">
          <a:xfrm flipH="1">
            <a:off x="2916238" y="4292600"/>
            <a:ext cx="3311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8" name="Text Box 32"/>
          <p:cNvSpPr txBox="1">
            <a:spLocks noChangeArrowheads="1"/>
          </p:cNvSpPr>
          <p:nvPr/>
        </p:nvSpPr>
        <p:spPr bwMode="auto">
          <a:xfrm rot="-5400000">
            <a:off x="529432" y="2432844"/>
            <a:ext cx="20875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Ø</a:t>
            </a:r>
            <a:r>
              <a:rPr lang="ru-RU" sz="1600" u="none">
                <a:solidFill>
                  <a:srgbClr val="000000"/>
                </a:solidFill>
                <a:latin typeface="Times New Roman" pitchFamily="18" charset="0"/>
              </a:rPr>
              <a:t> 100 </a:t>
            </a:r>
            <a:r>
              <a:rPr lang="en-US" sz="1600" u="none">
                <a:solidFill>
                  <a:srgbClr val="000000"/>
                </a:solidFill>
                <a:latin typeface="Times New Roman" pitchFamily="18" charset="0"/>
              </a:rPr>
              <a:t>j 01</a:t>
            </a:r>
          </a:p>
        </p:txBody>
      </p:sp>
      <p:sp>
        <p:nvSpPr>
          <p:cNvPr id="10269" name="Text Box 33"/>
          <p:cNvSpPr txBox="1">
            <a:spLocks noChangeArrowheads="1"/>
          </p:cNvSpPr>
          <p:nvPr/>
        </p:nvSpPr>
        <p:spPr bwMode="auto">
          <a:xfrm>
            <a:off x="2339975" y="1412875"/>
            <a:ext cx="86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u="none">
                <a:solidFill>
                  <a:srgbClr val="000000"/>
                </a:solidFill>
                <a:latin typeface="Verdana" pitchFamily="34" charset="0"/>
              </a:rPr>
              <a:t>j 01</a:t>
            </a:r>
            <a:endParaRPr lang="ru-RU" u="none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0270" name="Text Box 34"/>
          <p:cNvSpPr txBox="1">
            <a:spLocks noChangeArrowheads="1"/>
          </p:cNvSpPr>
          <p:nvPr/>
        </p:nvSpPr>
        <p:spPr bwMode="auto">
          <a:xfrm>
            <a:off x="3348038" y="1484313"/>
            <a:ext cx="7191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u="none">
                <a:solidFill>
                  <a:srgbClr val="000000"/>
                </a:solidFill>
                <a:latin typeface="Verdana" pitchFamily="34" charset="0"/>
              </a:rPr>
              <a:t>j 0</a:t>
            </a:r>
            <a:endParaRPr lang="ru-RU" u="none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0271" name="Text Box 35"/>
          <p:cNvSpPr txBox="1">
            <a:spLocks noChangeArrowheads="1"/>
          </p:cNvSpPr>
          <p:nvPr/>
        </p:nvSpPr>
        <p:spPr bwMode="auto">
          <a:xfrm>
            <a:off x="4427538" y="1484313"/>
            <a:ext cx="720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u="none">
                <a:solidFill>
                  <a:srgbClr val="000000"/>
                </a:solidFill>
                <a:latin typeface="Verdana" pitchFamily="34" charset="0"/>
              </a:rPr>
              <a:t>j 1</a:t>
            </a:r>
            <a:endParaRPr lang="ru-RU" u="none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0272" name="Text Box 36"/>
          <p:cNvSpPr txBox="1">
            <a:spLocks noChangeArrowheads="1"/>
          </p:cNvSpPr>
          <p:nvPr/>
        </p:nvSpPr>
        <p:spPr bwMode="auto">
          <a:xfrm>
            <a:off x="6300788" y="1484313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u="none">
                <a:solidFill>
                  <a:srgbClr val="000000"/>
                </a:solidFill>
                <a:latin typeface="Verdana" pitchFamily="34" charset="0"/>
              </a:rPr>
              <a:t>j 17</a:t>
            </a:r>
            <a:endParaRPr lang="ru-RU" u="none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0273" name="Text Box 37"/>
          <p:cNvSpPr txBox="1">
            <a:spLocks noChangeArrowheads="1"/>
          </p:cNvSpPr>
          <p:nvPr/>
        </p:nvSpPr>
        <p:spPr bwMode="auto">
          <a:xfrm>
            <a:off x="2268538" y="2852738"/>
            <a:ext cx="1511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u="none">
                <a:solidFill>
                  <a:srgbClr val="000000"/>
                </a:solidFill>
                <a:latin typeface="Times New Roman" pitchFamily="18" charset="0"/>
              </a:rPr>
              <a:t>Ø100j0, Ø100</a:t>
            </a:r>
          </a:p>
        </p:txBody>
      </p:sp>
      <p:sp>
        <p:nvSpPr>
          <p:cNvPr id="10274" name="Text Box 38"/>
          <p:cNvSpPr txBox="1">
            <a:spLocks noChangeArrowheads="1"/>
          </p:cNvSpPr>
          <p:nvPr/>
        </p:nvSpPr>
        <p:spPr bwMode="auto">
          <a:xfrm>
            <a:off x="3276600" y="2781300"/>
            <a:ext cx="719138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000" u="none">
                <a:solidFill>
                  <a:srgbClr val="000000"/>
                </a:solidFill>
                <a:latin typeface="Times New Roman" pitchFamily="18" charset="0"/>
              </a:rPr>
              <a:t>+0,01</a:t>
            </a:r>
          </a:p>
          <a:p>
            <a:pPr algn="l">
              <a:spcBef>
                <a:spcPct val="50000"/>
              </a:spcBef>
            </a:pPr>
            <a:r>
              <a:rPr lang="en-US" sz="1000" u="none">
                <a:solidFill>
                  <a:srgbClr val="000000"/>
                </a:solidFill>
                <a:latin typeface="Times New Roman" pitchFamily="18" charset="0"/>
              </a:rPr>
              <a:t>-0,01</a:t>
            </a:r>
            <a:endParaRPr lang="ru-RU" sz="10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75" name="Text Box 40"/>
          <p:cNvSpPr txBox="1">
            <a:spLocks noChangeArrowheads="1"/>
          </p:cNvSpPr>
          <p:nvPr/>
        </p:nvSpPr>
        <p:spPr bwMode="auto">
          <a:xfrm>
            <a:off x="2916238" y="3357563"/>
            <a:ext cx="12239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u="none">
                <a:solidFill>
                  <a:srgbClr val="000000"/>
                </a:solidFill>
                <a:latin typeface="Times New Roman" pitchFamily="18" charset="0"/>
              </a:rPr>
              <a:t>Ø100j1, Ø100</a:t>
            </a:r>
            <a:endParaRPr lang="ru-RU" sz="14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76" name="Text Box 41"/>
          <p:cNvSpPr txBox="1">
            <a:spLocks noChangeArrowheads="1"/>
          </p:cNvSpPr>
          <p:nvPr/>
        </p:nvSpPr>
        <p:spPr bwMode="auto">
          <a:xfrm>
            <a:off x="3995738" y="3213100"/>
            <a:ext cx="8636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000" u="none">
                <a:solidFill>
                  <a:srgbClr val="000000"/>
                </a:solidFill>
                <a:latin typeface="Times New Roman" pitchFamily="18" charset="0"/>
              </a:rPr>
              <a:t>+0,02</a:t>
            </a:r>
          </a:p>
          <a:p>
            <a:pPr algn="l"/>
            <a:endParaRPr lang="en-US" sz="1000" u="none">
              <a:solidFill>
                <a:srgbClr val="000000"/>
              </a:solidFill>
              <a:latin typeface="Times New Roman" pitchFamily="18" charset="0"/>
            </a:endParaRPr>
          </a:p>
          <a:p>
            <a:pPr algn="l"/>
            <a:r>
              <a:rPr lang="en-US" sz="1000" u="none">
                <a:solidFill>
                  <a:srgbClr val="000000"/>
                </a:solidFill>
                <a:latin typeface="Times New Roman" pitchFamily="18" charset="0"/>
              </a:rPr>
              <a:t>-0,02</a:t>
            </a:r>
            <a:endParaRPr lang="ru-RU" sz="1000" u="none">
              <a:solidFill>
                <a:srgbClr val="000000"/>
              </a:solidFill>
              <a:latin typeface="Times New Roman" pitchFamily="18" charset="0"/>
            </a:endParaRPr>
          </a:p>
          <a:p>
            <a:pPr algn="l">
              <a:spcBef>
                <a:spcPct val="50000"/>
              </a:spcBef>
            </a:pPr>
            <a:endParaRPr lang="ru-RU" u="none">
              <a:latin typeface="Verdana" pitchFamily="34" charset="0"/>
            </a:endParaRPr>
          </a:p>
        </p:txBody>
      </p:sp>
      <p:sp>
        <p:nvSpPr>
          <p:cNvPr id="10277" name="Text Box 42"/>
          <p:cNvSpPr txBox="1">
            <a:spLocks noChangeArrowheads="1"/>
          </p:cNvSpPr>
          <p:nvPr/>
        </p:nvSpPr>
        <p:spPr bwMode="auto">
          <a:xfrm>
            <a:off x="2700338" y="3933825"/>
            <a:ext cx="172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u="none">
                <a:solidFill>
                  <a:srgbClr val="000000"/>
                </a:solidFill>
                <a:latin typeface="Times New Roman" pitchFamily="18" charset="0"/>
              </a:rPr>
              <a:t>Ø100j17, Ø100</a:t>
            </a:r>
            <a:endParaRPr lang="ru-RU" sz="1400" u="none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78" name="Text Box 43"/>
          <p:cNvSpPr txBox="1">
            <a:spLocks noChangeArrowheads="1"/>
          </p:cNvSpPr>
          <p:nvPr/>
        </p:nvSpPr>
        <p:spPr bwMode="auto">
          <a:xfrm>
            <a:off x="3851275" y="3789363"/>
            <a:ext cx="865188" cy="123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000" u="none">
                <a:solidFill>
                  <a:srgbClr val="000000"/>
                </a:solidFill>
                <a:latin typeface="Times New Roman" pitchFamily="18" charset="0"/>
              </a:rPr>
              <a:t>+0,09</a:t>
            </a:r>
          </a:p>
          <a:p>
            <a:pPr algn="l"/>
            <a:endParaRPr lang="en-US" sz="1000" u="none">
              <a:solidFill>
                <a:srgbClr val="000000"/>
              </a:solidFill>
              <a:latin typeface="Times New Roman" pitchFamily="18" charset="0"/>
            </a:endParaRPr>
          </a:p>
          <a:p>
            <a:pPr algn="l"/>
            <a:r>
              <a:rPr lang="en-US" sz="1000" u="none">
                <a:solidFill>
                  <a:srgbClr val="000000"/>
                </a:solidFill>
                <a:latin typeface="Times New Roman" pitchFamily="18" charset="0"/>
              </a:rPr>
              <a:t>-0,09</a:t>
            </a:r>
            <a:endParaRPr lang="ru-RU" sz="1000" u="none">
              <a:solidFill>
                <a:srgbClr val="000000"/>
              </a:solidFill>
              <a:latin typeface="Times New Roman" pitchFamily="18" charset="0"/>
            </a:endParaRPr>
          </a:p>
          <a:p>
            <a:pPr algn="l"/>
            <a:endParaRPr lang="ru-RU" u="none">
              <a:latin typeface="Verdana" pitchFamily="34" charset="0"/>
            </a:endParaRPr>
          </a:p>
          <a:p>
            <a:pPr algn="l">
              <a:spcBef>
                <a:spcPct val="50000"/>
              </a:spcBef>
            </a:pPr>
            <a:endParaRPr lang="ru-RU" u="none">
              <a:latin typeface="Verdana" pitchFamily="34" charset="0"/>
            </a:endParaRPr>
          </a:p>
        </p:txBody>
      </p:sp>
      <p:sp>
        <p:nvSpPr>
          <p:cNvPr id="10279" name="Text Box 44"/>
          <p:cNvSpPr txBox="1">
            <a:spLocks noChangeArrowheads="1"/>
          </p:cNvSpPr>
          <p:nvPr/>
        </p:nvSpPr>
        <p:spPr bwMode="auto">
          <a:xfrm>
            <a:off x="1763713" y="4508500"/>
            <a:ext cx="7272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400" u="none">
                <a:solidFill>
                  <a:srgbClr val="000000"/>
                </a:solidFill>
                <a:latin typeface="Verdana" pitchFamily="34" charset="0"/>
              </a:rPr>
              <a:t>Всего квалитетов:01,0,1,2,3,……,17</a:t>
            </a:r>
          </a:p>
        </p:txBody>
      </p:sp>
      <p:sp>
        <p:nvSpPr>
          <p:cNvPr id="10280" name="Line 45"/>
          <p:cNvSpPr>
            <a:spLocks noChangeShapeType="1"/>
          </p:cNvSpPr>
          <p:nvPr/>
        </p:nvSpPr>
        <p:spPr bwMode="auto">
          <a:xfrm>
            <a:off x="4859338" y="5013325"/>
            <a:ext cx="259238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81" name="Text Box 46"/>
          <p:cNvSpPr txBox="1">
            <a:spLocks noChangeArrowheads="1"/>
          </p:cNvSpPr>
          <p:nvPr/>
        </p:nvSpPr>
        <p:spPr bwMode="auto">
          <a:xfrm>
            <a:off x="5508625" y="4868863"/>
            <a:ext cx="223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400" u="none">
                <a:solidFill>
                  <a:srgbClr val="000000"/>
                </a:solidFill>
                <a:latin typeface="Verdana" pitchFamily="34" charset="0"/>
              </a:rPr>
              <a:t>точность</a:t>
            </a:r>
          </a:p>
        </p:txBody>
      </p:sp>
      <p:sp>
        <p:nvSpPr>
          <p:cNvPr id="10282" name="Text Box 47"/>
          <p:cNvSpPr txBox="1">
            <a:spLocks noChangeArrowheads="1"/>
          </p:cNvSpPr>
          <p:nvPr/>
        </p:nvSpPr>
        <p:spPr bwMode="auto">
          <a:xfrm>
            <a:off x="7164388" y="5589588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b="1" u="none">
              <a:latin typeface="Verdana" pitchFamily="34" charset="0"/>
            </a:endParaRPr>
          </a:p>
        </p:txBody>
      </p:sp>
      <p:sp>
        <p:nvSpPr>
          <p:cNvPr id="10283" name="Line 48"/>
          <p:cNvSpPr>
            <a:spLocks noChangeShapeType="1"/>
          </p:cNvSpPr>
          <p:nvPr/>
        </p:nvSpPr>
        <p:spPr bwMode="auto">
          <a:xfrm>
            <a:off x="7380288" y="5157788"/>
            <a:ext cx="0" cy="5032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2817" name="Rectangle 49"/>
          <p:cNvSpPr>
            <a:spLocks noChangeArrowheads="1"/>
          </p:cNvSpPr>
          <p:nvPr/>
        </p:nvSpPr>
        <p:spPr bwMode="auto">
          <a:xfrm>
            <a:off x="900113" y="115888"/>
            <a:ext cx="79200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i="1" u="none">
                <a:solidFill>
                  <a:srgbClr val="000000"/>
                </a:solidFill>
              </a:rPr>
              <a:t>Квалитеты точности</a:t>
            </a:r>
            <a:r>
              <a:rPr lang="ru-RU" u="none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.</a:t>
            </a:r>
          </a:p>
        </p:txBody>
      </p:sp>
      <p:sp>
        <p:nvSpPr>
          <p:cNvPr id="32818" name="Text Box 50"/>
          <p:cNvSpPr txBox="1">
            <a:spLocks noChangeArrowheads="1"/>
          </p:cNvSpPr>
          <p:nvPr/>
        </p:nvSpPr>
        <p:spPr bwMode="auto">
          <a:xfrm>
            <a:off x="1042988" y="5876925"/>
            <a:ext cx="73453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u="none">
                <a:solidFill>
                  <a:srgbClr val="FF3300"/>
                </a:solidFill>
              </a:rPr>
              <a:t>Квалитет</a:t>
            </a:r>
            <a:r>
              <a:rPr lang="ru-RU" sz="2000" u="none"/>
              <a:t> – это совокупность допусков одного и того же квалитета для различных диаметров.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2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3600450"/>
          </a:xfrm>
        </p:spPr>
        <p:txBody>
          <a:bodyPr/>
          <a:lstStyle/>
          <a:p>
            <a:pPr algn="ctr" eaLnBrk="1" hangingPunct="1"/>
            <a:r>
              <a:rPr lang="ru-RU" sz="4400" b="1" i="1" smtClean="0">
                <a:solidFill>
                  <a:schemeClr val="tx1"/>
                </a:solidFill>
                <a:latin typeface="Arial" charset="0"/>
              </a:rPr>
              <a:t>Посадки цилиндрических соединений.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698</TotalTime>
  <Words>478</Words>
  <Application>Microsoft Office PowerPoint</Application>
  <PresentationFormat>Экран (4:3)</PresentationFormat>
  <Paragraphs>217</Paragraphs>
  <Slides>16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Край</vt:lpstr>
      <vt:lpstr>Допуски и посадки цилиндрических соединений.</vt:lpstr>
      <vt:lpstr>Схема номинального и предельных размеров отверстия</vt:lpstr>
      <vt:lpstr>Слайд 3</vt:lpstr>
      <vt:lpstr>Схема номинального и предельных диаметров вала.</vt:lpstr>
      <vt:lpstr>Слайд 5</vt:lpstr>
      <vt:lpstr>Слайд 6</vt:lpstr>
      <vt:lpstr>Схема расположения полей      допусков</vt:lpstr>
      <vt:lpstr>Слайд 8</vt:lpstr>
      <vt:lpstr>Посадки цилиндрических соединений.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Допуски и посадки цилиндрических соединений</dc:title>
  <dc:creator>User</dc:creator>
  <cp:lastModifiedBy>agapov_me</cp:lastModifiedBy>
  <cp:revision>18</cp:revision>
  <dcterms:created xsi:type="dcterms:W3CDTF">2007-12-05T15:28:16Z</dcterms:created>
  <dcterms:modified xsi:type="dcterms:W3CDTF">2024-05-10T09:27:26Z</dcterms:modified>
</cp:coreProperties>
</file>