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62" r:id="rId3"/>
    <p:sldId id="300" r:id="rId4"/>
    <p:sldId id="256" r:id="rId5"/>
    <p:sldId id="279" r:id="rId6"/>
    <p:sldId id="263" r:id="rId7"/>
    <p:sldId id="307" r:id="rId8"/>
    <p:sldId id="308" r:id="rId9"/>
    <p:sldId id="257" r:id="rId10"/>
    <p:sldId id="258" r:id="rId11"/>
    <p:sldId id="259" r:id="rId12"/>
    <p:sldId id="260" r:id="rId13"/>
    <p:sldId id="261" r:id="rId14"/>
    <p:sldId id="304" r:id="rId15"/>
    <p:sldId id="305" r:id="rId16"/>
    <p:sldId id="306" r:id="rId17"/>
    <p:sldId id="264" r:id="rId18"/>
    <p:sldId id="265" r:id="rId19"/>
    <p:sldId id="266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67" r:id="rId28"/>
    <p:sldId id="301" r:id="rId29"/>
    <p:sldId id="268" r:id="rId30"/>
    <p:sldId id="302" r:id="rId31"/>
    <p:sldId id="299" r:id="rId32"/>
    <p:sldId id="303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81" r:id="rId44"/>
    <p:sldId id="282" r:id="rId45"/>
    <p:sldId id="28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50" d="100"/>
          <a:sy n="150" d="100"/>
        </p:scale>
        <p:origin x="-234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tmagazine.ru/uploads/content/ng7.jpg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utmagazine.ru/uploads/content/ng5.jpg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2362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Лекция №1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39552" y="2332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Тема:</a:t>
            </a:r>
            <a:r>
              <a:rPr kumimoji="0" lang="ru-RU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Нефтяная</a:t>
            </a:r>
            <a:r>
              <a:rPr kumimoji="0" lang="ru-RU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и газовая промышленность РФ</a:t>
            </a:r>
            <a:endParaRPr kumimoji="0" lang="ru-RU" sz="6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_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пасы нефти в странах мира 20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890" y="908720"/>
            <a:ext cx="684022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4023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Запасы нефти в странах мира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изводство и потребление нефти по странам мира 20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890" y="620688"/>
            <a:ext cx="6840220" cy="601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6850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Производство нефти по странам мира, барр./сутки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изводство и потребление нефти по странам мира 20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890" y="620688"/>
            <a:ext cx="6840220" cy="602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0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Потребление нефти по странам мира, барр./сутки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energypolicy.ru/wp-content/uploads/2023/09/image-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8964488" cy="33843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260648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Баланс природного газа в 2010–2022 гг.,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84249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Тенденции развития газовой отрасли до 2022 г.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Наибольшие объемы добычи в 2010–2022 гг. наблюдались в 2019 г. – 739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м3, тогда же были наибольшие объемы экспорта – 258,5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м3 и высокие уровни внутреннего потребления – 480,5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м3. Во время финансового кризиса 2014–2015 гг. и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пандемийного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кризиса 2019–2020 гг. все показатели снижались. В таблице показан баланс добычи, экспорта и внутреннего потребления природного газа в России в 2010–2022 гг.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energypolicy.ru/wp-content/uploads/2023/09/image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8183488" cy="3861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630932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 Структура добычи природного газа по компаниям в 2010–2022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гг.,%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60648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 2022 г. в связи с ограничением возможностей экспортной инфраструктуры физические объемы российского экспорта упали на четверть по отношению к 2021 г., а объемы добычи сократились на 12 %: ««Газпром»» сократил свою добычу на 20 %, а остальные участники рынка увеличили совокупную добычу на 6 %.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Колебания спроса как внутреннего, так и внешнего на протяжении всего рассматриваемого периода отразились на добыче компании «Газпром». «Газпром» является балансирующим игроком на российском газовом рынке. На объемы добычи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НОВАТЭКа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«Роснефти» и других газовых компаний изменения спроса почти не повлияли. Вместе с этим за рассматриваемый период доля «Газпрома» снизилась с 78 % в 2010 г. до 61 % в 2022 г. (рис. 1), то есть при растущих объемах добычи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НОВАТЭКа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«Роснефти» и прочих газодобывающих компаний, «Газпром» принимал на себя колебания спроса, сокращая свою долю на российском газовом рынке.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ergypolicy.ru/wp-content/uploads/2023/09/image-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286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260648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Прогноз экспорта природного газа из России по направлениям до 2030 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Нефтегазовый комплекс Восточной Сибири и Дальнего Востока: тенденции,  проблемы, современное состояние - Бурение и Нефть - журнал про газ и нефть"/>
          <p:cNvPicPr>
            <a:picLocks noChangeAspect="1" noChangeArrowheads="1"/>
          </p:cNvPicPr>
          <p:nvPr/>
        </p:nvPicPr>
        <p:blipFill>
          <a:blip r:embed="rId2" cstate="print"/>
          <a:srcRect b="7143"/>
          <a:stretch>
            <a:fillRect/>
          </a:stretch>
        </p:blipFill>
        <p:spPr bwMode="auto">
          <a:xfrm>
            <a:off x="683567" y="764704"/>
            <a:ext cx="8257573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burneft.ru/images/2019-07/9/Clipboard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72728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burneft.ru/images/2019-07/9/Clipboard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"/>
            <a:ext cx="5400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2.kommersant.ru/ISSUES.PHOTO/TEMA/2009/156/bg_00.jpg"/>
          <p:cNvPicPr/>
          <p:nvPr/>
        </p:nvPicPr>
        <p:blipFill>
          <a:blip r:embed="rId2" cstate="print"/>
          <a:srcRect b="4374"/>
          <a:stretch>
            <a:fillRect/>
          </a:stretch>
        </p:blipFill>
        <p:spPr bwMode="auto">
          <a:xfrm>
            <a:off x="-54535" y="0"/>
            <a:ext cx="92530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Месторождения природного газа в России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err="1" smtClean="0"/>
              <a:t>Уренгойское</a:t>
            </a:r>
            <a:endParaRPr lang="ru-RU" sz="8000" b="1" dirty="0" smtClean="0"/>
          </a:p>
          <a:p>
            <a:pPr>
              <a:buNone/>
            </a:pPr>
            <a:r>
              <a:rPr lang="ru-RU" sz="8000" dirty="0" smtClean="0"/>
              <a:t>Месторождение газа, расположенное на территории Ямало-Ненецкого округа, вблизи поселка Уренгой. </a:t>
            </a:r>
          </a:p>
          <a:p>
            <a:pPr>
              <a:buNone/>
            </a:pPr>
            <a:r>
              <a:rPr lang="ru-RU" sz="8000" dirty="0" smtClean="0"/>
              <a:t>Это месторождение – самое крупное в России (более 1300 скважин), а также считается одним из старейших газовых промыслов в стране.</a:t>
            </a:r>
          </a:p>
          <a:p>
            <a:pPr algn="just">
              <a:buNone/>
            </a:pPr>
            <a:r>
              <a:rPr lang="ru-RU" sz="8000" dirty="0" err="1" smtClean="0"/>
              <a:t>Уренгойские</a:t>
            </a:r>
            <a:r>
              <a:rPr lang="ru-RU" sz="8000" dirty="0" smtClean="0"/>
              <a:t> углеводородные ресурсы исчерпаны уже на 70 процентов, притом что общий их объём оценивался в 10,9 триллионов кубометров. </a:t>
            </a:r>
          </a:p>
          <a:p>
            <a:r>
              <a:rPr lang="ru-RU" sz="8000" b="1" dirty="0" err="1" smtClean="0"/>
              <a:t>Ямбургское</a:t>
            </a:r>
            <a:r>
              <a:rPr lang="ru-RU" sz="8000" b="1" dirty="0" smtClean="0"/>
              <a:t> </a:t>
            </a:r>
          </a:p>
          <a:p>
            <a:pPr algn="just">
              <a:buNone/>
            </a:pPr>
            <a:r>
              <a:rPr lang="ru-RU" sz="8000" dirty="0" smtClean="0"/>
              <a:t>Месторождение, пролегающее за полярным кругом, в субарктической зоне Ямала, обнаружено в 1969 году. </a:t>
            </a:r>
            <a:r>
              <a:rPr lang="ru-RU" sz="8000" dirty="0" err="1" smtClean="0"/>
              <a:t>Ямбургский</a:t>
            </a:r>
            <a:r>
              <a:rPr lang="ru-RU" sz="8000" dirty="0" smtClean="0"/>
              <a:t> газ покоится на глубине 1-3 км, где первые 400 метров – пласт вечной мерзлоты. На </a:t>
            </a:r>
            <a:r>
              <a:rPr lang="ru-RU" sz="8000" dirty="0" err="1" smtClean="0"/>
              <a:t>Ямбургском</a:t>
            </a:r>
            <a:r>
              <a:rPr lang="ru-RU" sz="8000" dirty="0" smtClean="0"/>
              <a:t> месторождении впервые были протестированы комплексные установки УКПГ. Общие геологические запасы оценены в 8,2 </a:t>
            </a:r>
            <a:r>
              <a:rPr lang="ru-RU" sz="8000" dirty="0" err="1" smtClean="0"/>
              <a:t>трлн</a:t>
            </a:r>
            <a:r>
              <a:rPr lang="ru-RU" sz="8000" dirty="0" smtClean="0"/>
              <a:t> кубометров природного газа.</a:t>
            </a:r>
          </a:p>
          <a:p>
            <a:r>
              <a:rPr lang="ru-RU" sz="8000" b="1" dirty="0" err="1" smtClean="0"/>
              <a:t>Бованенковское</a:t>
            </a:r>
            <a:endParaRPr lang="ru-RU" sz="8000" b="1" dirty="0" smtClean="0"/>
          </a:p>
          <a:p>
            <a:pPr algn="just">
              <a:buNone/>
            </a:pPr>
            <a:r>
              <a:rPr lang="ru-RU" sz="8000" dirty="0" smtClean="0"/>
              <a:t>Это месторождение ещё совсем юное, и начало его работы приходится на 2012 год. Пока что на месторождении только 743 скважины, вдвое меньше, чем на </a:t>
            </a:r>
            <a:r>
              <a:rPr lang="ru-RU" sz="8000" dirty="0" err="1" smtClean="0"/>
              <a:t>Уренгойском</a:t>
            </a:r>
            <a:r>
              <a:rPr lang="ru-RU" sz="8000" dirty="0" smtClean="0"/>
              <a:t>, но, поскольку оно расположено над </a:t>
            </a:r>
            <a:r>
              <a:rPr lang="ru-RU" sz="8000" dirty="0" err="1" smtClean="0"/>
              <a:t>Ачимовскими</a:t>
            </a:r>
            <a:r>
              <a:rPr lang="ru-RU" sz="8000" dirty="0" smtClean="0"/>
              <a:t> залежами, считается очень перспективным. Сегодня запасы газа в </a:t>
            </a:r>
            <a:r>
              <a:rPr lang="ru-RU" sz="8000" dirty="0" err="1" smtClean="0"/>
              <a:t>Бованенково</a:t>
            </a:r>
            <a:r>
              <a:rPr lang="ru-RU" sz="8000" dirty="0" smtClean="0"/>
              <a:t> оцениваются в 4,9 </a:t>
            </a:r>
            <a:r>
              <a:rPr lang="ru-RU" sz="8000" dirty="0" err="1" smtClean="0"/>
              <a:t>трлн</a:t>
            </a:r>
            <a:r>
              <a:rPr lang="ru-RU" sz="8000" dirty="0" smtClean="0"/>
              <a:t> кубометров.</a:t>
            </a:r>
          </a:p>
          <a:p>
            <a:pPr>
              <a:buNone/>
            </a:pPr>
            <a:endParaRPr lang="ru-RU" sz="8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err="1" smtClean="0"/>
              <a:t>Штокмановское</a:t>
            </a:r>
            <a:endParaRPr lang="ru-RU" sz="8000" b="1" dirty="0" smtClean="0"/>
          </a:p>
          <a:p>
            <a:pPr algn="just">
              <a:buNone/>
            </a:pPr>
            <a:r>
              <a:rPr lang="ru-RU" sz="8000" dirty="0" smtClean="0"/>
              <a:t>Это месторождение газоконденсатного типа, названное в честь научно-исследовательского судна «Профессор </a:t>
            </a:r>
            <a:r>
              <a:rPr lang="ru-RU" sz="8000" dirty="0" err="1" smtClean="0"/>
              <a:t>Штокман</a:t>
            </a:r>
            <a:r>
              <a:rPr lang="ru-RU" sz="8000" dirty="0" smtClean="0"/>
              <a:t>», находится прямо посреди Баренцева моря, в шельфовой зоне между Мурманском и островом Новая Земля. Глубина моря здесь составляет около 340 метров. Объём ресурсов оценен в 3,94 </a:t>
            </a:r>
            <a:r>
              <a:rPr lang="ru-RU" sz="8000" dirty="0" err="1" smtClean="0"/>
              <a:t>трлн</a:t>
            </a:r>
            <a:r>
              <a:rPr lang="ru-RU" sz="8000" dirty="0" smtClean="0"/>
              <a:t> кубометров.</a:t>
            </a:r>
          </a:p>
          <a:p>
            <a:r>
              <a:rPr lang="ru-RU" sz="8000" b="1" dirty="0" err="1" smtClean="0"/>
              <a:t>Ковыктинское</a:t>
            </a:r>
            <a:endParaRPr lang="ru-RU" sz="8000" b="1" dirty="0" smtClean="0"/>
          </a:p>
          <a:p>
            <a:pPr algn="just">
              <a:buNone/>
            </a:pPr>
            <a:r>
              <a:rPr lang="ru-RU" sz="8000" dirty="0" smtClean="0"/>
              <a:t>Крупнейшее месторождение в Восточной Сибири. Его площадь насчитывает 1500 км</a:t>
            </a:r>
            <a:r>
              <a:rPr lang="ru-RU" sz="8000" baseline="30000" dirty="0" smtClean="0"/>
              <a:t>2</a:t>
            </a:r>
            <a:r>
              <a:rPr lang="ru-RU" sz="8000" dirty="0" smtClean="0"/>
              <a:t>. В настоящее время по степени промышленной освоенности ещё находится на стадии разведывания. Является ресурсной базой газопровода “Сила Сибири”.</a:t>
            </a:r>
          </a:p>
          <a:p>
            <a:r>
              <a:rPr lang="ru-RU" sz="8000" b="1" dirty="0" smtClean="0"/>
              <a:t>Ленинградское</a:t>
            </a:r>
          </a:p>
          <a:p>
            <a:pPr algn="just">
              <a:buNone/>
            </a:pPr>
            <a:r>
              <a:rPr lang="ru-RU" sz="8000" dirty="0" smtClean="0"/>
              <a:t>Гигантское месторождение, расположенное на юго-западе Карского моря. Разведанный объём газа приравнивается к 3 триллионам кубометров. </a:t>
            </a:r>
          </a:p>
          <a:p>
            <a:r>
              <a:rPr lang="ru-RU" sz="8000" b="1" dirty="0" err="1" smtClean="0"/>
              <a:t>Русановское</a:t>
            </a:r>
            <a:endParaRPr lang="ru-RU" sz="8000" b="1" dirty="0" smtClean="0"/>
          </a:p>
          <a:p>
            <a:pPr>
              <a:buNone/>
            </a:pPr>
            <a:r>
              <a:rPr lang="ru-RU" sz="8000" dirty="0" smtClean="0"/>
              <a:t>Это месторождение, также классифицируемое как гигантское. Запасы газа здесь оцениваются лишь в 779 </a:t>
            </a:r>
            <a:r>
              <a:rPr lang="ru-RU" sz="8000" dirty="0" err="1" smtClean="0"/>
              <a:t>млрд</a:t>
            </a:r>
            <a:r>
              <a:rPr lang="ru-RU" sz="8000" dirty="0" smtClean="0"/>
              <a:t> кубометров, однако из-за </a:t>
            </a:r>
            <a:r>
              <a:rPr lang="ru-RU" sz="8000" dirty="0" err="1" smtClean="0"/>
              <a:t>многопластовости</a:t>
            </a:r>
            <a:r>
              <a:rPr lang="ru-RU" sz="8000" dirty="0" smtClean="0"/>
              <a:t>, присущей этому участку, трудно утверждать наверняка, и есть предположение, что их здесь не менее 3 триллионов кубометров. Богато </a:t>
            </a:r>
            <a:r>
              <a:rPr lang="ru-RU" sz="8000" dirty="0" err="1" smtClean="0"/>
              <a:t>Русановское</a:t>
            </a:r>
            <a:r>
              <a:rPr lang="ru-RU" sz="8000" dirty="0" smtClean="0"/>
              <a:t> также газовым конденсатом, которого здесь насчитали около 8 миллионов тонн.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6064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Месторождения природного газа в России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Месторождения природного газа в России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Заполярное</a:t>
            </a:r>
          </a:p>
          <a:p>
            <a:pPr algn="just">
              <a:buNone/>
            </a:pPr>
            <a:r>
              <a:rPr lang="ru-RU" sz="2000" dirty="0" smtClean="0"/>
              <a:t>Пятое в мире по объёму запасов газа (общ. – 3,5 </a:t>
            </a:r>
            <a:r>
              <a:rPr lang="ru-RU" sz="2000" dirty="0" err="1" smtClean="0"/>
              <a:t>трлн</a:t>
            </a:r>
            <a:r>
              <a:rPr lang="ru-RU" sz="2000" dirty="0" smtClean="0"/>
              <a:t> кубометров). Было обнаружено в 80 км от </a:t>
            </a:r>
            <a:r>
              <a:rPr lang="ru-RU" sz="2000" dirty="0" err="1" smtClean="0"/>
              <a:t>Уренгойского</a:t>
            </a:r>
            <a:r>
              <a:rPr lang="ru-RU" sz="2000" dirty="0" smtClean="0"/>
              <a:t> в 1965 году.</a:t>
            </a:r>
          </a:p>
          <a:p>
            <a:r>
              <a:rPr lang="ru-RU" sz="2000" b="1" dirty="0" smtClean="0"/>
              <a:t>Медвежье</a:t>
            </a:r>
          </a:p>
          <a:p>
            <a:pPr algn="just">
              <a:buNone/>
            </a:pPr>
            <a:r>
              <a:rPr lang="ru-RU" sz="2000" dirty="0" smtClean="0"/>
              <a:t>Старейшее месторождение в </a:t>
            </a:r>
            <a:r>
              <a:rPr lang="ru-RU" sz="2000" dirty="0" err="1" smtClean="0"/>
              <a:t>Западно-Сибирском</a:t>
            </a:r>
            <a:r>
              <a:rPr lang="ru-RU" sz="2000" dirty="0" smtClean="0"/>
              <a:t> регионе и одно из самых крупных. Его площадь – более 2100 квадратных километров. Ресурсы месторождения составляют в 4,7 </a:t>
            </a:r>
            <a:r>
              <a:rPr lang="ru-RU" sz="2000" dirty="0" err="1" smtClean="0"/>
              <a:t>трлн</a:t>
            </a:r>
            <a:r>
              <a:rPr lang="ru-RU" sz="2000" dirty="0" smtClean="0"/>
              <a:t> кубометров.</a:t>
            </a:r>
          </a:p>
          <a:p>
            <a:r>
              <a:rPr lang="ru-RU" sz="2000" b="1" dirty="0" smtClean="0"/>
              <a:t>Астраханское</a:t>
            </a:r>
          </a:p>
          <a:p>
            <a:pPr algn="just">
              <a:buNone/>
            </a:pPr>
            <a:r>
              <a:rPr lang="ru-RU" sz="2000" dirty="0" smtClean="0"/>
              <a:t>Прикаспийский регион тоже богат углеводородами (разведанные запасы – 2,5 </a:t>
            </a:r>
            <a:r>
              <a:rPr lang="ru-RU" sz="2000" dirty="0" err="1" smtClean="0"/>
              <a:t>трлн</a:t>
            </a:r>
            <a:r>
              <a:rPr lang="ru-RU" sz="2000" dirty="0" smtClean="0"/>
              <a:t> кубометров газа и 400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тонн газового конденсата). Добыча природного газа здесь ведётся на глубине до 4,1 км.</a:t>
            </a:r>
          </a:p>
          <a:p>
            <a:r>
              <a:rPr lang="ru-RU" sz="2000" b="1" dirty="0" smtClean="0"/>
              <a:t>Сахалин – 3</a:t>
            </a:r>
          </a:p>
          <a:p>
            <a:pPr algn="just">
              <a:buNone/>
            </a:pPr>
            <a:r>
              <a:rPr lang="ru-RU" sz="2000" dirty="0" smtClean="0"/>
              <a:t>В водах Тихого Океана, чуть восточнее острова Сахалин, располагается целых 3 месторождения: </a:t>
            </a:r>
            <a:r>
              <a:rPr lang="ru-RU" sz="2000" dirty="0" err="1" smtClean="0"/>
              <a:t>Киринское</a:t>
            </a:r>
            <a:r>
              <a:rPr lang="ru-RU" sz="2000" dirty="0" smtClean="0"/>
              <a:t>, </a:t>
            </a:r>
            <a:r>
              <a:rPr lang="ru-RU" sz="2000" dirty="0" err="1" smtClean="0"/>
              <a:t>Южно-Киринское</a:t>
            </a:r>
            <a:r>
              <a:rPr lang="ru-RU" sz="2000" dirty="0" smtClean="0"/>
              <a:t> и </a:t>
            </a:r>
            <a:r>
              <a:rPr lang="ru-RU" sz="2000" dirty="0" err="1" smtClean="0"/>
              <a:t>Мынгинское</a:t>
            </a:r>
            <a:r>
              <a:rPr lang="ru-RU" sz="2000" dirty="0" smtClean="0"/>
              <a:t>. Пока что проект находится на стадии развития, но когда он будет полностью реализован, на Сахалине - 3 планируется добывать порядка 30 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 кубометров газа в год.</a:t>
            </a:r>
            <a:br>
              <a:rPr lang="ru-RU" sz="2000" dirty="0" smtClean="0"/>
            </a:br>
            <a:endParaRPr lang="ru-RU" sz="2000" dirty="0" smtClean="0"/>
          </a:p>
          <a:p>
            <a:pPr algn="just">
              <a:buNone/>
            </a:pPr>
            <a:endParaRPr lang="ru-RU" sz="20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25689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dirty="0" err="1" smtClean="0"/>
              <a:t>Самотлорское</a:t>
            </a:r>
            <a:r>
              <a:rPr lang="ru-RU" sz="2000" b="1" dirty="0" smtClean="0"/>
              <a:t> месторождение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Одно из крупнейших в мире. Расположено в Нижневартовском районе Ханты-Мансийского автономного округа. Открыто в мае 1965 года, когда из скважины Р-1, пробуренной у озера </a:t>
            </a:r>
            <a:r>
              <a:rPr lang="ru-RU" sz="2000" dirty="0" err="1" smtClean="0"/>
              <a:t>Самотлор</a:t>
            </a:r>
            <a:r>
              <a:rPr lang="ru-RU" sz="2000" dirty="0" smtClean="0"/>
              <a:t> бригадой Г. </a:t>
            </a:r>
            <a:r>
              <a:rPr lang="ru-RU" sz="2000" dirty="0" err="1" smtClean="0"/>
              <a:t>Норкина</a:t>
            </a:r>
            <a:r>
              <a:rPr lang="ru-RU" sz="2000" dirty="0" smtClean="0"/>
              <a:t>, забил фонтан нефти. Разведку месторождения проводила </a:t>
            </a:r>
            <a:r>
              <a:rPr lang="ru-RU" sz="2000" dirty="0" err="1" smtClean="0"/>
              <a:t>Мегионская</a:t>
            </a:r>
            <a:r>
              <a:rPr lang="ru-RU" sz="2000" dirty="0" smtClean="0"/>
              <a:t> </a:t>
            </a:r>
            <a:r>
              <a:rPr lang="ru-RU" sz="2000" dirty="0" err="1" smtClean="0"/>
              <a:t>нефтеразведочная</a:t>
            </a:r>
            <a:r>
              <a:rPr lang="ru-RU" sz="2000" dirty="0" smtClean="0"/>
              <a:t> экспедиция под руководством В. </a:t>
            </a:r>
            <a:r>
              <a:rPr lang="ru-RU" sz="2000" dirty="0" err="1" smtClean="0"/>
              <a:t>Абазарова</a:t>
            </a:r>
            <a:r>
              <a:rPr lang="ru-RU" sz="2000" dirty="0" smtClean="0"/>
              <a:t>.</a:t>
            </a:r>
          </a:p>
          <a:p>
            <a:pPr algn="just" fontAlgn="base"/>
            <a:r>
              <a:rPr lang="ru-RU" sz="2000" dirty="0" smtClean="0"/>
              <a:t>Бурение первой эксплуатационной скважины на </a:t>
            </a:r>
            <a:r>
              <a:rPr lang="ru-RU" sz="2000" dirty="0" err="1" smtClean="0"/>
              <a:t>Самотлоре</a:t>
            </a:r>
            <a:r>
              <a:rPr lang="ru-RU" sz="2000" dirty="0" smtClean="0"/>
              <a:t> было начато зимой 1968 года. Промышленная добыча началась в 1969 году. В 1981 году была добыта миллиардная тонна нефти. Для нефтяников </a:t>
            </a:r>
            <a:r>
              <a:rPr lang="ru-RU" sz="2000" dirty="0" err="1" smtClean="0"/>
              <a:t>Самотлора</a:t>
            </a:r>
            <a:r>
              <a:rPr lang="ru-RU" sz="2000" dirty="0" smtClean="0"/>
              <a:t> построен город Нижневартовск. Начальные извлекаемые запасы нефти на месторождении составляют 2,7 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 тонн.</a:t>
            </a:r>
          </a:p>
          <a:p>
            <a:pPr algn="just" fontAlgn="base"/>
            <a:endParaRPr lang="ru-RU" sz="2000" b="1" dirty="0" smtClean="0"/>
          </a:p>
          <a:p>
            <a:pPr algn="just" fontAlgn="base"/>
            <a:r>
              <a:rPr lang="ru-RU" sz="2000" b="1" dirty="0" err="1" smtClean="0"/>
              <a:t>Ромашкинское</a:t>
            </a:r>
            <a:r>
              <a:rPr lang="ru-RU" sz="2000" b="1" dirty="0" smtClean="0"/>
              <a:t> месторождение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Расположено в 70 км к Западу от г. Альметьевск Республики Татарстан. Является крупнейшим месторождением Волго-Уральской провинции на юге Татарии. Открыто в 1948 году бригадой </a:t>
            </a:r>
            <a:r>
              <a:rPr lang="ru-RU" sz="2000" dirty="0" err="1" smtClean="0"/>
              <a:t>Шугуровской</a:t>
            </a:r>
            <a:r>
              <a:rPr lang="ru-RU" sz="2000" dirty="0" smtClean="0"/>
              <a:t> нефтеразведки, начальник А. Лукин. Промышленная разработка месторождения началась в 1952 году. Начальные извлекаемые запасы нефти на месторождении составляют 2,3 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 тонн.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dirty="0" smtClean="0"/>
              <a:t>Крупнейшие нефтяные месторождения России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6672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dirty="0" smtClean="0"/>
              <a:t>Приобское месторождение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Расположено в Ханты-Мансийском автономном округе вблизи Ханты-Мансийска. Открыто в 1982 году участниками </a:t>
            </a:r>
            <a:r>
              <a:rPr lang="ru-RU" sz="2000" dirty="0" err="1" smtClean="0"/>
              <a:t>Правдинской</a:t>
            </a:r>
            <a:r>
              <a:rPr lang="ru-RU" sz="2000" dirty="0" smtClean="0"/>
              <a:t> </a:t>
            </a:r>
            <a:r>
              <a:rPr lang="ru-RU" sz="2000" dirty="0" err="1" smtClean="0"/>
              <a:t>нефтеразведочной</a:t>
            </a:r>
            <a:r>
              <a:rPr lang="ru-RU" sz="2000" dirty="0" smtClean="0"/>
              <a:t> экспедиции под руководством Г. Сухачева, входящей в состав </a:t>
            </a:r>
            <a:r>
              <a:rPr lang="ru-RU" sz="2000" dirty="0" err="1" smtClean="0"/>
              <a:t>Ханты-Мансийской</a:t>
            </a:r>
            <a:r>
              <a:rPr lang="ru-RU" sz="2000" dirty="0" smtClean="0"/>
              <a:t> комплексной геологоразведочной экспедиции. Река Обь делит месторождение на две части — лево- и правобережное. Освоение левого берега началось в 1988 году, правого — в 1999 году. Начальные извлекаемые запасы нефти на месторождении составляют 1,7 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 тонн.</a:t>
            </a:r>
          </a:p>
          <a:p>
            <a:pPr algn="just" fontAlgn="base"/>
            <a:endParaRPr lang="ru-RU" sz="2000" b="1" dirty="0" smtClean="0"/>
          </a:p>
          <a:p>
            <a:pPr algn="just" fontAlgn="base"/>
            <a:r>
              <a:rPr lang="ru-RU" sz="2000" b="1" dirty="0" err="1" smtClean="0"/>
              <a:t>Лянторское</a:t>
            </a:r>
            <a:r>
              <a:rPr lang="ru-RU" sz="2000" b="1" dirty="0" smtClean="0"/>
              <a:t> месторождение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Расположено в Ханты-Мансийском автономном округе вблизи Ханты-Мансийска. Открыто в 1965 году </a:t>
            </a:r>
            <a:r>
              <a:rPr lang="ru-RU" sz="2000" dirty="0" err="1" smtClean="0"/>
              <a:t>Усть-Балыкской</a:t>
            </a:r>
            <a:r>
              <a:rPr lang="ru-RU" sz="2000" dirty="0" smtClean="0"/>
              <a:t> </a:t>
            </a:r>
            <a:r>
              <a:rPr lang="ru-RU" sz="2000" dirty="0" err="1" smtClean="0"/>
              <a:t>нефтеразведочной</a:t>
            </a:r>
            <a:r>
              <a:rPr lang="ru-RU" sz="2000" dirty="0" smtClean="0"/>
              <a:t> экспедицией под руководством И. </a:t>
            </a:r>
            <a:r>
              <a:rPr lang="ru-RU" sz="2000" dirty="0" err="1" smtClean="0"/>
              <a:t>Шаповалова</a:t>
            </a:r>
            <a:r>
              <a:rPr lang="ru-RU" sz="2000" dirty="0" smtClean="0"/>
              <a:t>, главный геолог — Н. Семенов. Промышленное освоение начато в 1978 году. Начальные извлекаемые запасы нефти на месторождении составляют 2 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 тонн.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12845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 smtClean="0"/>
              <a:t>Федоровское месторождение</a:t>
            </a:r>
            <a:endParaRPr lang="ru-RU" sz="2400" dirty="0" smtClean="0"/>
          </a:p>
          <a:p>
            <a:pPr algn="just" fontAlgn="base"/>
            <a:r>
              <a:rPr lang="ru-RU" sz="2400" dirty="0" smtClean="0"/>
              <a:t>Расположено в Ханты-Мансийском автономном округе вблизи Сургута. Открыто в 1971 году с помощью скважины N62 </a:t>
            </a:r>
            <a:r>
              <a:rPr lang="ru-RU" sz="2400" dirty="0" err="1" smtClean="0"/>
              <a:t>Сургутской</a:t>
            </a:r>
            <a:r>
              <a:rPr lang="ru-RU" sz="2400" dirty="0" smtClean="0"/>
              <a:t> </a:t>
            </a:r>
            <a:r>
              <a:rPr lang="ru-RU" sz="2400" dirty="0" err="1" smtClean="0"/>
              <a:t>нефтеразведочной</a:t>
            </a:r>
            <a:r>
              <a:rPr lang="ru-RU" sz="2400" dirty="0" smtClean="0"/>
              <a:t> экспедицией. Возглавлял экспедицию Н. Морозов, главный геолог — Е. Тепляков. Названо в честь известного в Тюменской области геофизика Виктора Федорова. Начальные извлекаемые запасы нефти на месторождении составляют 1,5 </a:t>
            </a:r>
            <a:r>
              <a:rPr lang="ru-RU" sz="2400" dirty="0" err="1" smtClean="0"/>
              <a:t>млрд</a:t>
            </a:r>
            <a:r>
              <a:rPr lang="ru-RU" sz="2400" dirty="0" smtClean="0"/>
              <a:t> тонн.</a:t>
            </a:r>
          </a:p>
          <a:p>
            <a:pPr algn="just" fontAlgn="base"/>
            <a:endParaRPr lang="ru-RU" sz="2400" b="1" dirty="0" smtClean="0"/>
          </a:p>
          <a:p>
            <a:pPr algn="just" fontAlgn="base"/>
            <a:r>
              <a:rPr lang="ru-RU" sz="2400" b="1" dirty="0" smtClean="0"/>
              <a:t>Мамонтовское месторождение</a:t>
            </a:r>
            <a:endParaRPr lang="ru-RU" sz="2400" dirty="0" smtClean="0"/>
          </a:p>
          <a:p>
            <a:pPr algn="just" fontAlgn="base"/>
            <a:r>
              <a:rPr lang="ru-RU" sz="2400" dirty="0" smtClean="0"/>
              <a:t>Самое крупное на </a:t>
            </a:r>
            <a:r>
              <a:rPr lang="ru-RU" sz="2400" dirty="0" err="1" smtClean="0"/>
              <a:t>сургутском</a:t>
            </a:r>
            <a:r>
              <a:rPr lang="ru-RU" sz="2400" dirty="0" smtClean="0"/>
              <a:t> своде. Было открыто в апреле 1965 года </a:t>
            </a:r>
            <a:r>
              <a:rPr lang="ru-RU" sz="2400" dirty="0" err="1" smtClean="0"/>
              <a:t>Усть-Балыкской</a:t>
            </a:r>
            <a:r>
              <a:rPr lang="ru-RU" sz="2400" dirty="0" smtClean="0"/>
              <a:t> </a:t>
            </a:r>
            <a:r>
              <a:rPr lang="ru-RU" sz="2400" dirty="0" err="1" smtClean="0"/>
              <a:t>нефтеразведочной</a:t>
            </a:r>
            <a:r>
              <a:rPr lang="ru-RU" sz="2400" dirty="0" smtClean="0"/>
              <a:t> экспедицией под руководством И. </a:t>
            </a:r>
            <a:r>
              <a:rPr lang="ru-RU" sz="2400" dirty="0" err="1" smtClean="0"/>
              <a:t>Шаповалова</a:t>
            </a:r>
            <a:r>
              <a:rPr lang="ru-RU" sz="2400" dirty="0" smtClean="0"/>
              <a:t>, главный геолог — Н. Семенов. Эксплуатация месторождения началась в марте 1970 года. Начальные извлекаемые запасы нефти на месторождении составляют 1 </a:t>
            </a:r>
            <a:r>
              <a:rPr lang="ru-RU" sz="2400" dirty="0" err="1" smtClean="0"/>
              <a:t>млрд</a:t>
            </a:r>
            <a:r>
              <a:rPr lang="ru-RU" sz="2400" dirty="0" smtClean="0"/>
              <a:t> тонн.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584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 err="1" smtClean="0"/>
              <a:t>Арланское</a:t>
            </a:r>
            <a:r>
              <a:rPr lang="ru-RU" sz="2400" b="1" dirty="0" smtClean="0"/>
              <a:t> месторождение</a:t>
            </a:r>
            <a:endParaRPr lang="ru-RU" sz="2400" dirty="0" smtClean="0"/>
          </a:p>
          <a:p>
            <a:pPr algn="just" fontAlgn="base"/>
            <a:r>
              <a:rPr lang="ru-RU" sz="2400" dirty="0" smtClean="0"/>
              <a:t>Открыто в 1955 году в северо-западной части Башкирии, отнесено к Волго-Уральской нефтегазоносной провинции. Было введено в разработку в 1958 году. Здесь впервые в России внедрен метод заводнения продуктивных пластов с высокой вязкостью нефти. Начальные извлекаемые запасы нефти на месторождении составляют около 500 </a:t>
            </a:r>
            <a:r>
              <a:rPr lang="ru-RU" sz="2400" dirty="0" err="1" smtClean="0"/>
              <a:t>млн</a:t>
            </a:r>
            <a:r>
              <a:rPr lang="ru-RU" sz="2400" dirty="0" smtClean="0"/>
              <a:t> тонн.</a:t>
            </a:r>
          </a:p>
          <a:p>
            <a:pPr algn="just" fontAlgn="base"/>
            <a:endParaRPr lang="ru-RU" sz="2400" b="1" dirty="0" smtClean="0"/>
          </a:p>
          <a:p>
            <a:pPr algn="just" fontAlgn="base"/>
            <a:r>
              <a:rPr lang="ru-RU" sz="2400" b="1" dirty="0" err="1" smtClean="0"/>
              <a:t>Ванкорское</a:t>
            </a:r>
            <a:r>
              <a:rPr lang="ru-RU" sz="2400" b="1" dirty="0" smtClean="0"/>
              <a:t> месторождение</a:t>
            </a:r>
            <a:endParaRPr lang="ru-RU" sz="2400" dirty="0" smtClean="0"/>
          </a:p>
          <a:p>
            <a:pPr algn="just" fontAlgn="base"/>
            <a:r>
              <a:rPr lang="ru-RU" sz="2400" dirty="0" smtClean="0"/>
              <a:t>Расположено в северо-восточной части </a:t>
            </a:r>
            <a:r>
              <a:rPr lang="ru-RU" sz="2400" dirty="0" err="1" smtClean="0"/>
              <a:t>Западно-Сибирской</a:t>
            </a:r>
            <a:r>
              <a:rPr lang="ru-RU" sz="2400" dirty="0" smtClean="0"/>
              <a:t> нефтегазоносной провинции в 140 км от г. </a:t>
            </a:r>
            <a:r>
              <a:rPr lang="ru-RU" sz="2400" dirty="0" err="1" smtClean="0"/>
              <a:t>Игарки</a:t>
            </a:r>
            <a:r>
              <a:rPr lang="ru-RU" sz="2400" dirty="0" smtClean="0"/>
              <a:t> и в 1400 км от Красноярска, за полярным кругом, в условиях вечной мерзлоты. Открыто в 1988 году </a:t>
            </a:r>
            <a:r>
              <a:rPr lang="ru-RU" sz="2400" dirty="0" err="1" smtClean="0"/>
              <a:t>Игарской</a:t>
            </a:r>
            <a:r>
              <a:rPr lang="ru-RU" sz="2400" dirty="0" smtClean="0"/>
              <a:t> </a:t>
            </a:r>
            <a:r>
              <a:rPr lang="ru-RU" sz="2400" dirty="0" err="1" smtClean="0"/>
              <a:t>нефтегазоразведочной</a:t>
            </a:r>
            <a:r>
              <a:rPr lang="ru-RU" sz="2400" dirty="0" smtClean="0"/>
              <a:t> экспедицией под руководством Б. Могилевского, введено в эксплуатацию в 2008 году. Извлекаемые запасы оцениваются в 490 </a:t>
            </a:r>
            <a:r>
              <a:rPr lang="ru-RU" sz="2400" dirty="0" err="1" smtClean="0"/>
              <a:t>млн</a:t>
            </a:r>
            <a:r>
              <a:rPr lang="ru-RU" sz="2400" dirty="0" smtClean="0"/>
              <a:t> тонн.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Мегионнефтегаз» увеличит объем бурения в полтора ра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432"/>
            <a:ext cx="5724128" cy="51125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Буровая установка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92696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Кустовые буровые установки предназначены для бурения куста эксплуатационных и разведочных нефтяных и газовых скважин с большим отходом или горизонтальным участком глубиной до 5000 м для всех зон рельефа.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Типовые профили нефтегазовых скваж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40" y="1700808"/>
            <a:ext cx="5040560" cy="2376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52120" y="4180344"/>
            <a:ext cx="36541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вертикальные (рис.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а);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вертикально-наклонные (рис. б), вертикально-наклонные S'- образные (рис.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и вертикально-наклонные J-образные с коротким горизонтальным участком или вовсе без него (рис. г);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вертикально-наклонно-горизонтальные (рис.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устовые буровые установ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4415964" cy="5112568"/>
          </a:xfrm>
          <a:prstGeom prst="rect">
            <a:avLst/>
          </a:prstGeom>
          <a:noFill/>
        </p:spPr>
      </p:pic>
      <p:pic>
        <p:nvPicPr>
          <p:cNvPr id="1030" name="Picture 6" descr="Проекты — Урало-Сибирская Промышленная Комп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448981" cy="51125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188640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Буровая установка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рицепная мобильная буровая установка ZJ-40/2500 — Запчасти к буровым  насосам | Буровые насосы серии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82951" y="0"/>
            <a:ext cx="515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Мобильная буровая установка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Мобильная буровая установка – это самоходная машина (на колесном или гусеничном ходу), которая имеет шасси и установленную на него буровое оборудование.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www.sinergia.ru/upload/image/DSC09117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2136275"/>
          </a:xfrm>
          <a:prstGeom prst="rect">
            <a:avLst/>
          </a:prstGeom>
          <a:noFill/>
        </p:spPr>
      </p:pic>
      <p:pic>
        <p:nvPicPr>
          <p:cNvPr id="53252" name="Picture 4" descr="https://www.sinergia.ru/upload/image/_______________________________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98568"/>
            <a:ext cx="6084168" cy="62594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85472" y="0"/>
            <a:ext cx="515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Мобильная буровая установка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276872"/>
            <a:ext cx="2555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Мобильные буровые комплексы грузоподъемностью от 90 до 225 тонн способны бурить вертикальные скважины до 4000 метров глубиной, производить ЗБС и КРС на скважинах.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Как добывают нефть в море: как создаётся и работает морская нефтяная  платформа | PRO-ARC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30668" y="188640"/>
            <a:ext cx="526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Морская буровая платформа</a:t>
            </a:r>
            <a:endParaRPr lang="ru-RU" sz="3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cf2.ppt-online.org/files2/slide/s/s9bLyrG2pRoUADfPZuJKxt0gc4zv5MmNWEnVdX/slide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38305" cy="6093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14405" y="188640"/>
            <a:ext cx="489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Морская буровая платформа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Сила Сибири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88423" cy="55237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31970" y="188640"/>
            <a:ext cx="6910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Строительство магистрального газопровода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Омский нефтезавод рассказал о современных технологиях в борьбе против  промышленных выбросов — СуперОм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Омский нефтезавод рассказал о современных технологиях в борьбе против  промышленных выбросов — СуперОм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Омский нефтезавод рассказал о современных технологиях в борьбе против  промышленных выбросов — СуперОм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Омский нефтезавод рассказал о современных технологиях в борьбе против  промышленных выбросов — СуперОм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Омский НПЗ - PetroDigest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7"/>
            <a:ext cx="8352928" cy="55541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02246" y="188640"/>
            <a:ext cx="5170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Нефтеперерабатывающий завод</a:t>
            </a:r>
            <a:endParaRPr lang="ru-RU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Нижневартовский газоперерабатывающий комплекс (ГПЗ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9597" y="188640"/>
            <a:ext cx="4875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Газоперерабатывающий завод</a:t>
            </a:r>
            <a:endParaRPr lang="ru-RU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Трейдеры предсказали скорое переполнение мировых нефтехранилищ"/>
          <p:cNvPicPr>
            <a:picLocks noChangeAspect="1" noChangeArrowheads="1"/>
          </p:cNvPicPr>
          <p:nvPr/>
        </p:nvPicPr>
        <p:blipFill>
          <a:blip r:embed="rId2" cstate="print"/>
          <a:srcRect r="3538"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98646" y="188640"/>
            <a:ext cx="3177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Резервуарный парк</a:t>
            </a:r>
            <a:endParaRPr lang="ru-RU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epresentation.ru/img/thumbs/6ee0f62164c22716880710fd79e28855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hepresentation.ru/img/thumbs/201aa8937cce90fa38c30c1f5b7b2fb2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epresentation.ru/img/thumbs/739e094f0ab3781361a525252427c8d3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пасы газа в РФ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epresentation.ru/img/thumbs/7aafb31e4cfdbaa8c71d582f2d84c77f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epresentation.ru/img/thumbs/b57a6de60195aa3579d035d23c7fc8c0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epresentation.ru/img/thumbs/fd532ac77159c223d9d96f512afc8f35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thepresentation.ru/img/thumbs/1b68ea747ba2446887612c7df6eeee33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thepresentation.ru/img/thumbs/66a165c48e7a73168b89fa03e43976e3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thepresentation.ru/img/thumbs/1585edf81863768de8847a6648fa1f2a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пасы нефти в РФ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vnigni.ru/about/structure/otdelenie_2/karta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7154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Принципы разделения: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Географическое положение: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Провинции могут быть континентальными, прибрежными или морскими.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Геологические условия: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Каждая провинция имеет свои особенности геологического строения, которые определяют тип и продуктивность коллекторов.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Наличие и размер месторождений: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Выделение провинции происходит на основании подтвержденной или прогнозируемой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нефтегазоносности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 также наличия месторождений углеводородов разного масштаба.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У каких стран больше всего нефти и газа? | Аргументы и Факты"/>
          <p:cNvPicPr>
            <a:picLocks noChangeAspect="1" noChangeArrowheads="1"/>
          </p:cNvPicPr>
          <p:nvPr/>
        </p:nvPicPr>
        <p:blipFill>
          <a:blip r:embed="rId2" cstate="print"/>
          <a:srcRect b="7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_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767</Words>
  <Application>Microsoft Office PowerPoint</Application>
  <PresentationFormat>Экран (4:3)</PresentationFormat>
  <Paragraphs>84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Месторождения природного газа в России </vt:lpstr>
      <vt:lpstr> Месторождения природного газа в России </vt:lpstr>
      <vt:lpstr>Месторождения природного газа в России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qwerty</dc:creator>
  <cp:lastModifiedBy>Anton</cp:lastModifiedBy>
  <cp:revision>61</cp:revision>
  <dcterms:created xsi:type="dcterms:W3CDTF">2020-09-28T08:39:20Z</dcterms:created>
  <dcterms:modified xsi:type="dcterms:W3CDTF">2025-08-30T11:26:12Z</dcterms:modified>
</cp:coreProperties>
</file>