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99" r:id="rId4"/>
    <p:sldId id="300" r:id="rId5"/>
    <p:sldId id="302" r:id="rId6"/>
    <p:sldId id="265" r:id="rId7"/>
    <p:sldId id="269" r:id="rId8"/>
    <p:sldId id="257" r:id="rId9"/>
    <p:sldId id="266" r:id="rId10"/>
    <p:sldId id="258" r:id="rId11"/>
    <p:sldId id="259" r:id="rId12"/>
    <p:sldId id="261" r:id="rId13"/>
    <p:sldId id="263" r:id="rId14"/>
    <p:sldId id="262" r:id="rId15"/>
    <p:sldId id="271" r:id="rId16"/>
    <p:sldId id="267" r:id="rId17"/>
    <p:sldId id="268" r:id="rId18"/>
    <p:sldId id="274" r:id="rId19"/>
    <p:sldId id="273" r:id="rId20"/>
    <p:sldId id="272" r:id="rId21"/>
    <p:sldId id="275" r:id="rId22"/>
    <p:sldId id="279" r:id="rId23"/>
    <p:sldId id="278" r:id="rId24"/>
    <p:sldId id="260" r:id="rId25"/>
    <p:sldId id="264" r:id="rId26"/>
    <p:sldId id="270" r:id="rId27"/>
    <p:sldId id="280" r:id="rId28"/>
    <p:sldId id="276" r:id="rId29"/>
    <p:sldId id="277" r:id="rId30"/>
    <p:sldId id="286" r:id="rId31"/>
    <p:sldId id="281" r:id="rId32"/>
    <p:sldId id="287" r:id="rId33"/>
    <p:sldId id="288" r:id="rId34"/>
    <p:sldId id="285" r:id="rId35"/>
    <p:sldId id="282" r:id="rId36"/>
    <p:sldId id="284" r:id="rId37"/>
    <p:sldId id="283" r:id="rId38"/>
    <p:sldId id="298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181E-BB75-47B5-BE3B-D6FC2067E16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3A88-B31F-4F6E-9AE7-D9C2B6BD8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tmagazine.ru/uploads/content/ng5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236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Лекция №2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Тема: Состав и свойства нефти; Разведка месторождений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ерсональный сайт - Теория &quot;Нефть и ее переработ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378904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Татарстан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лассификация органических вещест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Алканы</a:t>
            </a:r>
            <a:r>
              <a:rPr lang="ru-RU" sz="2400" b="1" dirty="0"/>
              <a:t> (парафины)</a:t>
            </a:r>
            <a:r>
              <a:rPr lang="ru-RU" sz="2400" dirty="0"/>
              <a:t> - углеводороды, в молекулах которых атомы связаны одинарными связями и состав которых соответствует общей формуле CnH2n+2.</a:t>
            </a:r>
          </a:p>
        </p:txBody>
      </p:sp>
      <p:pic>
        <p:nvPicPr>
          <p:cNvPr id="13314" name="Picture 2" descr="https://foxford.ru/uploads/tinymce_image/image/10311/%D0%B0%D0%BB%D0%BA%D0%B0%D0%BD%D1%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424936" cy="2160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93305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err="1" smtClean="0"/>
              <a:t>Алканы</a:t>
            </a:r>
            <a:r>
              <a:rPr lang="ru-RU" sz="2000" dirty="0" smtClean="0"/>
              <a:t> </a:t>
            </a:r>
            <a:r>
              <a:rPr lang="ru-RU" sz="2000" dirty="0"/>
              <a:t>называют </a:t>
            </a:r>
            <a:r>
              <a:rPr lang="ru-RU" sz="2000" i="1" dirty="0"/>
              <a:t>насыщенными УВ</a:t>
            </a:r>
            <a:r>
              <a:rPr lang="ru-RU" sz="2000" dirty="0"/>
              <a:t>  в соответствии с их химическими свойствами. Все связи в молекулах </a:t>
            </a:r>
            <a:r>
              <a:rPr lang="ru-RU" sz="2000" dirty="0" err="1"/>
              <a:t>алканов</a:t>
            </a:r>
            <a:r>
              <a:rPr lang="ru-RU" sz="2000" dirty="0"/>
              <a:t> одинарные. Перекрывание происходит по линии, соединяющей ядра атомов, то есть </a:t>
            </a:r>
            <a:r>
              <a:rPr lang="ru-RU" sz="2000" dirty="0" smtClean="0"/>
              <a:t>это </a:t>
            </a:r>
            <a:r>
              <a:rPr lang="ru-RU" sz="2000" dirty="0" err="1" smtClean="0"/>
              <a:t>σ-связи</a:t>
            </a:r>
            <a:r>
              <a:rPr lang="ru-RU" sz="2000" dirty="0"/>
              <a:t>,  поэтому  в жестких условиях (высокая температура, </a:t>
            </a:r>
            <a:r>
              <a:rPr lang="ru-RU" sz="2000" dirty="0" err="1"/>
              <a:t>УФ-облучение</a:t>
            </a:r>
            <a:r>
              <a:rPr lang="ru-RU" sz="2000" dirty="0"/>
              <a:t>) </a:t>
            </a:r>
            <a:r>
              <a:rPr lang="ru-RU" sz="2000" dirty="0" err="1"/>
              <a:t>алканы</a:t>
            </a:r>
            <a:r>
              <a:rPr lang="ru-RU" sz="2000" dirty="0"/>
              <a:t> могут вступать в </a:t>
            </a:r>
            <a:r>
              <a:rPr lang="ru-RU" sz="2000" b="1" dirty="0"/>
              <a:t>реакции замещения, элиминирования (дегидрирования и ароматизации) </a:t>
            </a:r>
            <a:r>
              <a:rPr lang="ru-RU" sz="2000" dirty="0"/>
              <a:t>и</a:t>
            </a:r>
            <a:r>
              <a:rPr lang="ru-RU" sz="2000" b="1" dirty="0"/>
              <a:t> изомеризации </a:t>
            </a:r>
            <a:r>
              <a:rPr lang="ru-RU" sz="2000" dirty="0"/>
              <a:t>либо в реакции </a:t>
            </a:r>
            <a:r>
              <a:rPr lang="ru-RU" sz="2000" b="1" dirty="0"/>
              <a:t>расщепления, </a:t>
            </a:r>
            <a:r>
              <a:rPr lang="ru-RU" sz="2000" dirty="0"/>
              <a:t>то есть разрушения углеродной цепи</a:t>
            </a:r>
            <a:r>
              <a:rPr lang="ru-RU" sz="2000" b="1" dirty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Циклоалканы</a:t>
            </a:r>
            <a:r>
              <a:rPr lang="ru-RU" sz="2000" b="1" dirty="0"/>
              <a:t> </a:t>
            </a:r>
            <a:r>
              <a:rPr lang="ru-RU" sz="2000" b="1" dirty="0" smtClean="0"/>
              <a:t>(нафтеновые углеводороды)</a:t>
            </a:r>
            <a:r>
              <a:rPr lang="ru-RU" sz="2000" dirty="0"/>
              <a:t> - это циклические углеводороды, не содержащие в молекуле кратных связей и соответствующие общей формуле CnH2n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https://foxford.ru/uploads/tinymce_image/image/10312/%D1%86%D0%B8%D0%BA%D0%BB%D0%BE%D0%B0%D0%BB%D0%BA%D0%B0%D0%BD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4320480" cy="33856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86916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Циклоалканы</a:t>
            </a:r>
            <a:r>
              <a:rPr lang="ru-RU" dirty="0" smtClean="0"/>
              <a:t> </a:t>
            </a:r>
            <a:r>
              <a:rPr lang="ru-RU" dirty="0"/>
              <a:t>также являются насыщенными углеводородами, то есть проявляют свойства, аналогичные </a:t>
            </a:r>
            <a:r>
              <a:rPr lang="ru-RU" dirty="0" err="1"/>
              <a:t>алканам</a:t>
            </a:r>
            <a:r>
              <a:rPr lang="ru-RU" dirty="0"/>
              <a:t>. В отличии от </a:t>
            </a:r>
            <a:r>
              <a:rPr lang="ru-RU" dirty="0" err="1"/>
              <a:t>алканов</a:t>
            </a:r>
            <a:r>
              <a:rPr lang="ru-RU" dirty="0"/>
              <a:t>, </a:t>
            </a:r>
            <a:r>
              <a:rPr lang="ru-RU" dirty="0" err="1"/>
              <a:t>циклоалканы</a:t>
            </a:r>
            <a:r>
              <a:rPr lang="ru-RU" dirty="0"/>
              <a:t> </a:t>
            </a:r>
            <a:r>
              <a:rPr lang="ru-RU" dirty="0" smtClean="0"/>
              <a:t>с малыми </a:t>
            </a:r>
            <a:r>
              <a:rPr lang="ru-RU" dirty="0"/>
              <a:t>циклами (циклопропан и </a:t>
            </a:r>
            <a:r>
              <a:rPr lang="ru-RU" dirty="0" err="1"/>
              <a:t>циклобутан</a:t>
            </a:r>
            <a:r>
              <a:rPr lang="ru-RU" dirty="0"/>
              <a:t>) могут вступать в </a:t>
            </a:r>
            <a:r>
              <a:rPr lang="ru-RU" b="1" dirty="0"/>
              <a:t>реакции присоединения</a:t>
            </a:r>
            <a:r>
              <a:rPr lang="ru-RU" dirty="0"/>
              <a:t>, происходящие с разрывом связей и раскрытием цикла. Для остальных </a:t>
            </a:r>
            <a:r>
              <a:rPr lang="ru-RU" dirty="0" err="1"/>
              <a:t>циклоалканов</a:t>
            </a:r>
            <a:r>
              <a:rPr lang="ru-RU" dirty="0"/>
              <a:t> характерны </a:t>
            </a:r>
            <a:r>
              <a:rPr lang="ru-RU" b="1" dirty="0"/>
              <a:t>реакции замещения</a:t>
            </a:r>
            <a:r>
              <a:rPr lang="ru-RU" dirty="0"/>
              <a:t>, протекающие, аналогично </a:t>
            </a:r>
            <a:r>
              <a:rPr lang="ru-RU" dirty="0" err="1"/>
              <a:t>алканам</a:t>
            </a:r>
            <a:r>
              <a:rPr lang="ru-RU" dirty="0"/>
              <a:t>, по свободно-радикальному механизму.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Ароматические углеводороды (арены)</a:t>
            </a:r>
            <a:r>
              <a:rPr lang="ru-RU" sz="2000" dirty="0"/>
              <a:t> - карбоциклические углеводороды,  в молекулах которых есть одно или несколько </a:t>
            </a:r>
            <a:r>
              <a:rPr lang="ru-RU" sz="2000" dirty="0" err="1"/>
              <a:t>бензольных</a:t>
            </a:r>
            <a:r>
              <a:rPr lang="ru-RU" sz="2000" dirty="0"/>
              <a:t> колец. Состав </a:t>
            </a:r>
            <a:r>
              <a:rPr lang="ru-RU" sz="2000" dirty="0" err="1"/>
              <a:t>аренов</a:t>
            </a:r>
            <a:r>
              <a:rPr lang="ru-RU" sz="2000" dirty="0"/>
              <a:t> с одним </a:t>
            </a:r>
            <a:r>
              <a:rPr lang="ru-RU" sz="2000" dirty="0" err="1"/>
              <a:t>бензольным</a:t>
            </a:r>
            <a:r>
              <a:rPr lang="ru-RU" sz="2000" dirty="0"/>
              <a:t> кольцом отвечает общей формуле CnH2n−6.</a:t>
            </a:r>
          </a:p>
        </p:txBody>
      </p:sp>
      <p:pic>
        <p:nvPicPr>
          <p:cNvPr id="12292" name="Picture 4" descr="Строение бенз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7"/>
            <a:ext cx="3888432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272677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По </a:t>
            </a:r>
            <a:r>
              <a:rPr lang="ru-RU" dirty="0"/>
              <a:t>химическим свойствам ароматические углеводороды резко отличаются от ненасыщенных алициклических соединений; их выделяют в самостоятельный большой класс органических соединений (ароматические соединения). При действии серной кислоты, азотной кислоты, галогенов и других реагентов в ароматических углеводородах замещаются атомы водорода и образуются ароматические сульфокислоты, </a:t>
            </a:r>
            <a:r>
              <a:rPr lang="ru-RU" dirty="0" err="1"/>
              <a:t>нитросоединения</a:t>
            </a:r>
            <a:r>
              <a:rPr lang="ru-RU" dirty="0"/>
              <a:t>, </a:t>
            </a:r>
            <a:r>
              <a:rPr lang="ru-RU" dirty="0" err="1"/>
              <a:t>галогенбензолы</a:t>
            </a:r>
            <a:r>
              <a:rPr lang="ru-RU" dirty="0"/>
              <a:t> и т. д. Эти соединения служат промежуточными продуктами в производстве красителей, лекарственных средств и др. Стирол легко образует практически важный полимер – полистирол.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j/jVJ2WzIhuxXwMeYRyTkrQs9U8PBEacFg0tnqDK/slide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ефть и газ. Химический состав и свойства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ефть и газ. Химический состав и свойства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f.ppt-online.org/files/slide/j/jVJ2WzIhuxXwMeYRyTkrQs9U8PBEacFg0tnqDK/slid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j/jVJ2WzIhuxXwMeYRyTkrQs9U8PBEacFg0tnqDK/slide-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Поволжские нефтяники нацелены на стабильный объем добычи - Волга Ньюс"/>
          <p:cNvPicPr>
            <a:picLocks noChangeAspect="1" noChangeArrowheads="1"/>
          </p:cNvPicPr>
          <p:nvPr/>
        </p:nvPicPr>
        <p:blipFill>
          <a:blip r:embed="rId2" cstate="print"/>
          <a:srcRect b="12201"/>
          <a:stretch>
            <a:fillRect/>
          </a:stretch>
        </p:blipFill>
        <p:spPr bwMode="auto">
          <a:xfrm>
            <a:off x="24958" y="0"/>
            <a:ext cx="9073006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j/jVJ2WzIhuxXwMeYRyTkrQs9U8PBEacFg0tnqDK/slide-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cf.ppt-online.org/files/slide/j/jVJ2WzIhuxXwMeYRyTkrQs9U8PBEacFg0tnqDK/slide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f.ppt-online.org/files/slide/j/jVJ2WzIhuxXwMeYRyTkrQs9U8PBEacFg0tnqDK/slide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f.ppt-online.org/files/slide/j/jVJ2WzIhuxXwMeYRyTkrQs9U8PBEacFg0tnqDK/slide-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РАКЦИОННЫЙ СОСТАВ НЕФТИ Фракции, выкипающие до 350ºС, называют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де используются смеси легкие углеводород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964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/slide/j/jVJ2WzIhuxXwMeYRyTkrQs9U8PBEacFg0tnqDK/slid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лотность неф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Вязк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Вязкость неф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пасы нефти в РФ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Поднятая на поверхность нефть по этому параметру делится на: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051" t="42938" r="8411" b="37375"/>
          <a:stretch>
            <a:fillRect/>
          </a:stretch>
        </p:blipFill>
        <p:spPr bwMode="auto">
          <a:xfrm>
            <a:off x="0" y="2492896"/>
            <a:ext cx="9144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Объемный коэффициент неф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оэффициент сжимаемости неф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Давление насыщения нефти газ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Общие представления о месторождениях углеводородов"/>
          <p:cNvPicPr>
            <a:picLocks noChangeAspect="1" noChangeArrowheads="1"/>
          </p:cNvPicPr>
          <p:nvPr/>
        </p:nvPicPr>
        <p:blipFill>
          <a:blip r:embed="rId2" cstate="print"/>
          <a:srcRect b="46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лассификация месторождений УВ по типу"/>
          <p:cNvPicPr>
            <a:picLocks noChangeAspect="1" noChangeArrowheads="1"/>
          </p:cNvPicPr>
          <p:nvPr/>
        </p:nvPicPr>
        <p:blipFill>
          <a:blip r:embed="rId2" cstate="print"/>
          <a:srcRect t="-3563" r="-768" b="45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лассификация месторождений УВ по запасам"/>
          <p:cNvPicPr>
            <a:picLocks noChangeAspect="1" noChangeArrowheads="1"/>
          </p:cNvPicPr>
          <p:nvPr/>
        </p:nvPicPr>
        <p:blipFill>
          <a:blip r:embed="rId2" cstate="print"/>
          <a:srcRect b="88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лассификация залежей по фазовому соотношению нефти и газа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www.neftegaz-expo.ru/common/img/uploaded/articles/neftegaz/1701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Способы разведки месторождений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Page_071_0001.bmp"/>
          <p:cNvPicPr/>
          <p:nvPr/>
        </p:nvPicPr>
        <p:blipFill>
          <a:blip r:embed="rId2" cstate="print"/>
          <a:srcRect l="10485" t="17825" r="7904" b="21925"/>
          <a:stretch>
            <a:fillRect/>
          </a:stretch>
        </p:blipFill>
        <p:spPr>
          <a:xfrm>
            <a:off x="157162" y="188640"/>
            <a:ext cx="8986838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иложение - Коммерсантъ Business Guide (50336) - Русский транз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3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Page_073_0001.bmp"/>
          <p:cNvPicPr/>
          <p:nvPr/>
        </p:nvPicPr>
        <p:blipFill>
          <a:blip r:embed="rId2" cstate="print"/>
          <a:srcRect l="18110" r="12730" b="5544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Вибраторы бездорожья. &quot;Дрожь земли&quot;.: kiiskinen — LiveJournal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illionnews.ru &gt; Версия для печати &gt; То, что вы не знали о неф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ource sismique - Nomad 65 Neo - Sercel Inc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ООО «Геофизические Системы Данных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Особенности геологического строения и разработки нефтегазовых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41"/>
            <a:ext cx="9144000" cy="6870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ОСОБЕННОСТИ СЕЙСМИЧЕСКОЙ ИНТЕРПРЕТАЦИИ СКЛОНА ОБЪЕКТА 1 МЕСТОРОЖД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76456" cy="5329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https://minenergo.gov.ru/sites/default/files/texts/1209/1177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https://minenergo.gov.ru/sites/default/files/texts/1209/1177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https://minenergo.gov.ru/sites/default/files/texts/1209/1177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Добыча нефтяного сырья | Министерство энерге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2" name="AutoShape 10" descr="Добыча нефтяного сырья | Министерство энерге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4" name="AutoShape 12" descr="Добыча нефтяного сырья | Министерство энерге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6" name="Picture 14" descr="Добыча нефти в России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Что получают из угля и нефти: составляющие нефтеперерабо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j/jVJ2WzIhuxXwMeYRyTkrQs9U8PBEacFg0tnqDK/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Хим. состав, структура и формула нефти: химические соединени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108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Хим. состав, структура и формула нефти: химические соединени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40</Words>
  <Application>Microsoft Office PowerPoint</Application>
  <PresentationFormat>Экран (4:3)</PresentationFormat>
  <Paragraphs>13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letopolsky_ab</cp:lastModifiedBy>
  <cp:revision>37</cp:revision>
  <dcterms:created xsi:type="dcterms:W3CDTF">2020-05-13T05:07:23Z</dcterms:created>
  <dcterms:modified xsi:type="dcterms:W3CDTF">2025-01-24T07:45:43Z</dcterms:modified>
</cp:coreProperties>
</file>