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5" r:id="rId4"/>
    <p:sldId id="276" r:id="rId5"/>
    <p:sldId id="277" r:id="rId6"/>
    <p:sldId id="257" r:id="rId7"/>
    <p:sldId id="280" r:id="rId8"/>
    <p:sldId id="279" r:id="rId9"/>
    <p:sldId id="259" r:id="rId10"/>
    <p:sldId id="258" r:id="rId11"/>
    <p:sldId id="286" r:id="rId12"/>
    <p:sldId id="260" r:id="rId13"/>
    <p:sldId id="271" r:id="rId14"/>
    <p:sldId id="261" r:id="rId15"/>
    <p:sldId id="287" r:id="rId16"/>
    <p:sldId id="290" r:id="rId17"/>
    <p:sldId id="288" r:id="rId18"/>
    <p:sldId id="281" r:id="rId19"/>
    <p:sldId id="291" r:id="rId20"/>
    <p:sldId id="292" r:id="rId21"/>
    <p:sldId id="262" r:id="rId22"/>
    <p:sldId id="283" r:id="rId23"/>
    <p:sldId id="289" r:id="rId24"/>
    <p:sldId id="284" r:id="rId25"/>
    <p:sldId id="28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2" r:id="rId35"/>
    <p:sldId id="273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7297" autoAdjust="0"/>
  </p:normalViewPr>
  <p:slideViewPr>
    <p:cSldViewPr>
      <p:cViewPr>
        <p:scale>
          <a:sx n="110" d="100"/>
          <a:sy n="11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prominfo.ru/terms/gas-main/" TargetMode="External"/><Relationship Id="rId2" Type="http://schemas.openxmlformats.org/officeDocument/2006/relationships/hyperlink" Target="http://www.gazprominfo.ru/articles/gas-storag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zprominfo.ru/terms/compression/" TargetMode="External"/><Relationship Id="rId4" Type="http://schemas.openxmlformats.org/officeDocument/2006/relationships/hyperlink" Target="https://stavropol-tr.gazprom.ru/press/proekt-azbuka-proizvodstva/proekt-azbuka-proizvodstva/?mode=previe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prominfo.ru/terms/unified-gas-supply-syste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Лекция </a:t>
            </a:r>
            <a:r>
              <a:rPr lang="ru-RU" dirty="0" smtClean="0">
                <a:solidFill>
                  <a:schemeClr val="tx1"/>
                </a:solidFill>
              </a:rPr>
              <a:t>№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dirty="0" smtClean="0"/>
              <a:t>Структура магистрального газопровода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Установка комплексной подготовки газа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s://sahalin-shelf-dobycha.gazprom.ru/_ah/img/ZjLm1azGk76kOpRhfRcbrw=s1100"/>
          <p:cNvPicPr>
            <a:picLocks noChangeAspect="1" noChangeArrowheads="1"/>
          </p:cNvPicPr>
          <p:nvPr/>
        </p:nvPicPr>
        <p:blipFill>
          <a:blip r:embed="rId2" cstate="print"/>
          <a:srcRect t="10867" b="6213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7128" t="26337" r="8752" b="20990"/>
          <a:stretch>
            <a:fillRect/>
          </a:stretch>
        </p:blipFill>
        <p:spPr bwMode="auto">
          <a:xfrm>
            <a:off x="107504" y="980728"/>
            <a:ext cx="88569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Показатели качества природного газа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УКПГ</a:t>
            </a:r>
            <a:r>
              <a:rPr lang="ru-RU" dirty="0" smtClean="0"/>
              <a:t> - комплекс технологического оборудования и вспомогательных систем, обеспечивающих сбор и обработку природного газа и газового конденсата. На УКПГ осуществляется очистка газа от примесей (сепарация), его осушка и охлаждение. Товарной продукцией УКПГ являются сухой газ газовых месторождений, сухой отбензиненный газ газоконденсатных месторождений, газовый конденсат. Требования к их качеству регламентируются в зависимости от назначения соответствующими отраслевыми и государственными стандартами.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2088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состав основного технологического оборудования УКПГ входят:</a:t>
            </a:r>
          </a:p>
          <a:p>
            <a:pPr algn="just"/>
            <a:r>
              <a:rPr lang="ru-RU" dirty="0" smtClean="0"/>
              <a:t>установка низкотемпературной сепарации с блоком входного сепаратора и узлами замера расхода газа; установка стабилизации конденсата, включающая колонное, теплообменное оборудование, технологический подогреватель, насосное оборудование, узлы замера расхода газа и конденсата; установка регенерации метанола.</a:t>
            </a:r>
          </a:p>
          <a:p>
            <a:r>
              <a:rPr lang="ru-RU" b="1" dirty="0" smtClean="0"/>
              <a:t>В состав вспомогательного технологического оборудования УКПГ входят:</a:t>
            </a:r>
          </a:p>
          <a:p>
            <a:r>
              <a:rPr lang="ru-RU" dirty="0" smtClean="0"/>
              <a:t>система факельная;</a:t>
            </a:r>
          </a:p>
          <a:p>
            <a:r>
              <a:rPr lang="ru-RU" dirty="0" smtClean="0"/>
              <a:t>установка подготовки воздуха КИП и А;</a:t>
            </a:r>
          </a:p>
          <a:p>
            <a:r>
              <a:rPr lang="ru-RU" dirty="0" smtClean="0"/>
              <a:t>система аварийного слива конденсата;</a:t>
            </a:r>
          </a:p>
          <a:p>
            <a:r>
              <a:rPr lang="ru-RU" dirty="0" smtClean="0"/>
              <a:t>парк товарной продукции;</a:t>
            </a:r>
          </a:p>
          <a:p>
            <a:r>
              <a:rPr lang="ru-RU" dirty="0" smtClean="0"/>
              <a:t>хранение инертного газа;</a:t>
            </a:r>
          </a:p>
          <a:p>
            <a:r>
              <a:rPr lang="ru-RU" dirty="0" smtClean="0"/>
              <a:t>система теплоснабжения.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состав УКПГ входят: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блок предварительной очистки (сепарации);</a:t>
            </a:r>
            <a:br>
              <a:rPr lang="ru-RU" sz="2000" dirty="0" smtClean="0"/>
            </a:br>
            <a:r>
              <a:rPr lang="ru-RU" sz="2000" dirty="0" smtClean="0"/>
              <a:t>Обеспечивает отделение от газа капельной влаги, жидких углеводородов и механических примесей. В состав блока входят сепараторы и фильтр сепараторы.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 технологические установки очистки, осушки и охлаждения газа;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дожимные компрессорные станции;</a:t>
            </a:r>
          </a:p>
          <a:p>
            <a:pPr algn="just"/>
            <a:r>
              <a:rPr lang="ru-RU" sz="2000" dirty="0" smtClean="0"/>
              <a:t>Обеспечивают рабочие параметры технологии промысловой обработки газа, поддерживают давление подачи газа в магистральный газопровод. Располагаются перед или после установок технологической подготовки газа. Для снижения температуры компримированного газа после дожимной станции устанавливаются аппараты воздушного охлаждения.</a:t>
            </a:r>
          </a:p>
          <a:p>
            <a:pPr algn="just"/>
            <a:r>
              <a:rPr lang="ru-RU" sz="2000" dirty="0" smtClean="0"/>
              <a:t>- вспомогательные системы производственного назначения (операторная, площадки с установками средств связи, </a:t>
            </a:r>
            <a:r>
              <a:rPr lang="ru-RU" sz="2000" dirty="0" err="1" smtClean="0"/>
              <a:t>электро</a:t>
            </a:r>
            <a:r>
              <a:rPr lang="ru-RU" sz="2000" dirty="0" smtClean="0"/>
              <a:t>-, тепло- и водоснабжения, электрохимической защиты, пожаротушения, резервуарный парк хранения диэтиленгликоля или триэтиленгликоля и т.д.).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Компрессорная станция (КС)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836712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КС размещаются, как правило, через каждые 100-150 км.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При движении газа по газопроводу  часть его энергии расходуется  на преодоление сил трения. В результате скорость газа в трубопроводе уменьшается, происходит падение давления по его длине и это вызывает снижение пропускной способности газопровода.</a:t>
            </a:r>
          </a:p>
          <a:p>
            <a:pPr algn="just" fontAlgn="base"/>
            <a:r>
              <a:rPr lang="ru-RU" dirty="0" smtClean="0"/>
              <a:t>Для восстановления прежних параметров газа необходимо периодически, через определенные расстояния сообщать соответствующее количество энергии транспортируемому газу.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700808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Основной объект КС — компрессорный  цех, оснащенный газоперекачивающими  агрегатами и рядом вспомогательных  систем (агрегатных и общецеховых).</a:t>
            </a:r>
            <a:endParaRPr lang="ru-RU" dirty="0"/>
          </a:p>
        </p:txBody>
      </p:sp>
      <p:pic>
        <p:nvPicPr>
          <p:cNvPr id="19458" name="Picture 2" descr="Новые дожимные компрессорные станции на Уренгойском месторождении внесут  вклад в обеспечение пиковой добы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61444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88" t="21176" r="56235" b="22353"/>
          <a:stretch>
            <a:fillRect/>
          </a:stretch>
        </p:blipFill>
        <p:spPr bwMode="auto">
          <a:xfrm>
            <a:off x="179512" y="332656"/>
            <a:ext cx="876997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38524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Дожимные (головные) КС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предназначены для повышения давления добываемого газа до расчетного давления газопровода 5,4.5-7,45 МПа. Развитие их осуществляется поэтапным вводом 2-3 последовательно работающих компрессорных цехов по мере снижения давления добываемого газа. Общая степень повышения давления до 10 раз. мощность цеха 90-96 МВт, производительность - до 90 млн.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Линейные КС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устанавливаются через каждые 100-150 км газопровода для компенсации потерь давления газа на предшествующем участке. Они состоят из ряда параллельно работающих компрессорных цехов соответственно числу рабочих ниток газопровода. Степень повышения давления в компрессорном цехе 1,3-1,7, выходное давление до 7,45— 8,3 МПа, мощность 90-80 МВт, производительность до 96 млн.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 подземных хранилищ газа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закачку газа в хранилище в летний период и компрессорный отбор его в зимний период. Они обеспечивают равномерную сезонную загрузку газотранспортной системы в целом. Работа обеспечивается рядом компрессорных цехов, но схеме параллельно-последовательного сжатия. Макс. давление закачки до 15-20 МПа, степень повышения давления до 3 4, мощность до 180-200 МВт, производительность 50— 60 млн. 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Нагнетательные КС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предназначены для обратной закачки осушенного газа при разработке газоконденсатных месторождений. Она поддерживает пластовое давление на уровне, исключающем необратимое выпадение конденсата в залежи, что обеспечивает его наиболее полное извлечение в газовой фазе. Давление закачки 35-50 МПа, степень повышения давления 5—10, мощность до 100 МВт, производительность до 20 млн. 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Дожимная компрессорная станция (ДКС) — это комплекс сооружений и оборудования для закачки газа в </a:t>
            </a:r>
            <a:r>
              <a:rPr lang="ru-RU" dirty="0" smtClean="0">
                <a:hlinkClick r:id="rId2"/>
              </a:rPr>
              <a:t>подземное хранилище</a:t>
            </a:r>
            <a:r>
              <a:rPr lang="ru-RU" dirty="0" smtClean="0"/>
              <a:t> в летний период либо отбора голубого топлива в зимний период.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Дожимные компрессорные станции монтируются на </a:t>
            </a:r>
            <a:r>
              <a:rPr lang="ru-RU" dirty="0" smtClean="0">
                <a:hlinkClick r:id="rId2"/>
              </a:rPr>
              <a:t>подземных газовых хранилищах (ПХГ)</a:t>
            </a:r>
            <a:r>
              <a:rPr lang="ru-RU" dirty="0" smtClean="0"/>
              <a:t>. Оборудование ДКС выполняет две основные функции — транспортировку газа от </a:t>
            </a:r>
            <a:r>
              <a:rPr lang="ru-RU" dirty="0" smtClean="0">
                <a:hlinkClick r:id="rId3"/>
              </a:rPr>
              <a:t>магистрального газопровода</a:t>
            </a:r>
            <a:r>
              <a:rPr lang="ru-RU" dirty="0" smtClean="0"/>
              <a:t> непосредственно в </a:t>
            </a:r>
            <a:r>
              <a:rPr lang="ru-RU" dirty="0" smtClean="0">
                <a:hlinkClick r:id="rId2"/>
              </a:rPr>
              <a:t>ПХГ</a:t>
            </a:r>
            <a:r>
              <a:rPr lang="ru-RU" dirty="0" smtClean="0"/>
              <a:t> или отбор голубого топлива для перекачки конечным потребителям. Как правило, отбор газа дожимная компрессорная станция обеспечивает в зимний период, после чего природный газ распределяется для последующей транспортировки.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Отличительной особенностью ДКС является высокая степень сжатия и применение в конструкции более эффективных очистительных устройств, среди которых пылеуловители, </a:t>
            </a:r>
            <a:r>
              <a:rPr lang="ru-RU" dirty="0" err="1" smtClean="0"/>
              <a:t>фильтр-сепараторы</a:t>
            </a:r>
            <a:r>
              <a:rPr lang="ru-RU" dirty="0" smtClean="0"/>
              <a:t> и </a:t>
            </a:r>
            <a:r>
              <a:rPr lang="ru-RU" dirty="0" smtClean="0">
                <a:hlinkClick r:id="rId4"/>
              </a:rPr>
              <a:t>абсорберы</a:t>
            </a:r>
            <a:r>
              <a:rPr lang="ru-RU" dirty="0" smtClean="0"/>
              <a:t>. В результате дожимная компрессорная станция улучшает подготовку голубого топлива, которое поступает из </a:t>
            </a:r>
            <a:r>
              <a:rPr lang="ru-RU" dirty="0" smtClean="0">
                <a:hlinkClick r:id="rId2"/>
              </a:rPr>
              <a:t>подземного хранилища газа</a:t>
            </a:r>
            <a:r>
              <a:rPr lang="ru-RU" dirty="0" smtClean="0"/>
              <a:t> в </a:t>
            </a:r>
            <a:r>
              <a:rPr lang="ru-RU" dirty="0" smtClean="0">
                <a:hlinkClick r:id="rId3"/>
              </a:rPr>
              <a:t>магистральный газопровод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ДКС представляет собой один из важнейших элементов всего процесса подготовки газа. Кроме </a:t>
            </a:r>
            <a:r>
              <a:rPr lang="ru-RU" dirty="0" err="1" smtClean="0">
                <a:hlinkClick r:id="rId5"/>
              </a:rPr>
              <a:t>компримирования</a:t>
            </a:r>
            <a:r>
              <a:rPr lang="ru-RU" dirty="0" smtClean="0"/>
              <a:t> голубого топлива, на дожимной компрессорной станции осуществляются процессы очистки, охлаждения, осушки и замера газа.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Назначение компрессорной станции - Искра Г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8847"/>
            <a:ext cx="842493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Аппараты воздушного охлаждения </a:t>
            </a:r>
            <a:r>
              <a:rPr lang="ru-RU" sz="1700" dirty="0" smtClean="0"/>
              <a:t>(</a:t>
            </a:r>
            <a:r>
              <a:rPr lang="ru-RU" sz="1700" b="1" dirty="0" smtClean="0"/>
              <a:t>АВО</a:t>
            </a:r>
            <a:r>
              <a:rPr lang="ru-RU" sz="1700" dirty="0" smtClean="0"/>
              <a:t>) — оборудование, которое используется для охлаждения или конденсации газа. Оно подходит для эксплуатации на открытых площадках в районах России с умеренным или холодным климатом.</a:t>
            </a:r>
          </a:p>
          <a:p>
            <a:pPr algn="just"/>
            <a:r>
              <a:rPr lang="ru-RU" sz="1700" dirty="0" smtClean="0"/>
              <a:t>Аппараты воздушного охлаждения в основном используются там, где применение других систем охлаждения технически не возможно или не целесообразно с экономической точки зрения. Крупные производственные предприятия различных отраслей промышленности, расположенные вдали от природных источников воды, нуждаются в охлаждении технологических жидкостей, паров и газов. Для этих целей применяются специальные теплообменные установки – аппараты воздушного охлаждения (АВО). В зависимости от назначения АВО подразделяются на конденсаторы, охладители газа, охладители жидкости, маслоохладители.</a:t>
            </a:r>
            <a:endParaRPr lang="ru-RU" sz="1700" dirty="0"/>
          </a:p>
        </p:txBody>
      </p:sp>
      <p:pic>
        <p:nvPicPr>
          <p:cNvPr id="48130" name="Picture 2" descr="аппарат воздушного охлаждения горизонтального ти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5712826" cy="31047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00192" y="4653136"/>
            <a:ext cx="2051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Рис. - Аппарат воздушного охлаждения горизонтального типа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12968" cy="4530249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051720" y="188640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dirty="0" smtClean="0"/>
              <a:t>Схема системы газоснабжения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86388"/>
            <a:ext cx="8822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Единая система газоснабжения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(ЕСГ) - технологический комплекс, включающий в себя объекты добычи, переработки, транспортировки, хранения и распределения газа в европейской части России и Западной Сибири. ЕСГ обеспечивает непрерывный цикл поставки газа от скважины до конечного потребителя. В основном была создана в советское время. Является крупнейшей в мире системой транспортировки природного газа.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61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/>
              <a:t>Устройство аппаратов воздушного охлаждения (АВО)</a:t>
            </a:r>
          </a:p>
          <a:p>
            <a:pPr algn="just" fontAlgn="base"/>
            <a:r>
              <a:rPr lang="ru-RU" sz="1200" dirty="0" smtClean="0"/>
              <a:t>Аппарат воздушного охлаждения состоит из одной или нескольких теплообменных секций, установленных на общей раме, вентиляторов, которые прокачивают потоки воздуха через теплообменник и приводов вентиляторов (электромоторов). Вентиляторы устанавливаются в специальных диффузорах, которые предназначены для повышения эффективности и направления воздушного потока. Диффузор вентилятора представляет собой обечайку цилиндрической формы, внутри которой размещен сам вентилятор. Теплообменная секция состоит из трубок, через которые протекает охлаждаемая среда, и коллекторов, к которым подключаются подающий и отводящий трубопроводы и которые распределяют охлаждаемую среду равномерно по трубкам теплообменника. Для увеличения площади поверхностей, через которые происходит передача тепла, часто применяют трубки с внешним оребрением или на трубки насаживаются специальные пластины, которые называются ребрами или ламелями. Соединение трубок и ребер производится методом дорнования, что обеспечивает надежный контакт и эффективную теплопередачу. Технологическая среда, которую требуется охладить, поступает в трубки теплообменника. Тепло передается от жидкости к трубкам, а от трубок к ребрам и далее к воздуху, который отводит тепло от теплообменника в окружающую среду.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5293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преимущества аппаратов воздушного охлаждения:</a:t>
            </a:r>
          </a:p>
          <a:p>
            <a:r>
              <a:rPr lang="ru-RU" dirty="0" smtClean="0"/>
              <a:t>• независимость от источников водоснабжения;</a:t>
            </a:r>
          </a:p>
          <a:p>
            <a:r>
              <a:rPr lang="ru-RU" dirty="0" smtClean="0"/>
              <a:t>• относительно низкая удельная металлоемкость;</a:t>
            </a:r>
          </a:p>
          <a:p>
            <a:r>
              <a:rPr lang="ru-RU" dirty="0" smtClean="0"/>
              <a:t>• невысокие расходы на эксплуатацию.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563888" y="2852936"/>
            <a:ext cx="5328592" cy="3254377"/>
            <a:chOff x="1547664" y="2132855"/>
            <a:chExt cx="6696744" cy="4478513"/>
          </a:xfrm>
        </p:grpSpPr>
        <p:pic>
          <p:nvPicPr>
            <p:cNvPr id="49154" name="Picture 2" descr="конструкция аппарата воздушного охлаждения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132855"/>
              <a:ext cx="6696744" cy="4478513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131840" y="3068960"/>
              <a:ext cx="432048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63888" y="3068960"/>
              <a:ext cx="432048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79912" y="3212976"/>
              <a:ext cx="432048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39952" y="3284984"/>
              <a:ext cx="432048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2000" y="3429000"/>
              <a:ext cx="432048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51920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 smtClean="0"/>
              <a:t>Рис. – Основные элементы аппарата воздушного охлаждения 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820472" cy="3096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Компрессорные станции</a:t>
            </a:r>
            <a:r>
              <a:rPr lang="ru-RU" sz="2000" dirty="0" smtClean="0"/>
              <a:t> магистрального газопровода предназначены для компенсации потерь давления, имеющих место при транспортировке газа от мест добычи до мест потребления. Кроме того, на КС осуществляется доочистка газа от механических примесей и капельной влаги, его охлаждение, а также (при необходимости) измерение его расхода (на входящих в состав этих КС </a:t>
            </a:r>
            <a:r>
              <a:rPr lang="ru-RU" sz="2000" dirty="0" err="1" smtClean="0"/>
              <a:t>газоизмерительных</a:t>
            </a:r>
            <a:r>
              <a:rPr lang="ru-RU" sz="2000" dirty="0" smtClean="0"/>
              <a:t> станциях).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33685"/>
            <a:ext cx="8820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выполнения своих технологических операций в составе головной КС имеются следующие объекты:</a:t>
            </a:r>
          </a:p>
          <a:p>
            <a:r>
              <a:rPr lang="ru-RU" dirty="0" smtClean="0"/>
              <a:t>узел пылеуловителей, которые выпускают трех типов:</a:t>
            </a:r>
          </a:p>
          <a:p>
            <a:r>
              <a:rPr lang="ru-RU" dirty="0" smtClean="0"/>
              <a:t>- центробежные циклонные</a:t>
            </a:r>
          </a:p>
          <a:p>
            <a:r>
              <a:rPr lang="ru-RU" dirty="0" smtClean="0"/>
              <a:t>- центробежные </a:t>
            </a:r>
            <a:r>
              <a:rPr lang="ru-RU" dirty="0" err="1" smtClean="0"/>
              <a:t>мультициклонные</a:t>
            </a:r>
            <a:endParaRPr lang="ru-RU" dirty="0" smtClean="0"/>
          </a:p>
          <a:p>
            <a:r>
              <a:rPr lang="ru-RU" dirty="0" smtClean="0"/>
              <a:t>- жидкостные (вертикальные масляные).</a:t>
            </a:r>
          </a:p>
          <a:p>
            <a:r>
              <a:rPr lang="ru-RU" dirty="0" smtClean="0"/>
              <a:t>узел очистки газа от серы и сероводорода;</a:t>
            </a:r>
          </a:p>
          <a:p>
            <a:r>
              <a:rPr lang="ru-RU" dirty="0" smtClean="0"/>
              <a:t>узел осушки газа, состоящий из цеха низкотемпературной сепарации, холодильной станции, конденсатного парка, насосной для подачи диэтиленгликоля и др.;</a:t>
            </a:r>
          </a:p>
          <a:p>
            <a:r>
              <a:rPr lang="ru-RU" dirty="0" smtClean="0"/>
              <a:t>компрессорный цех: аппарат воздушного охлаждения (АВО);</a:t>
            </a:r>
          </a:p>
          <a:p>
            <a:r>
              <a:rPr lang="ru-RU" dirty="0" smtClean="0"/>
              <a:t>понизительная </a:t>
            </a:r>
            <a:r>
              <a:rPr lang="ru-RU" dirty="0" err="1" smtClean="0"/>
              <a:t>электроподстанция</a:t>
            </a:r>
            <a:r>
              <a:rPr lang="ru-RU" dirty="0" smtClean="0"/>
              <a:t>, если в качестве привода используются электродвигатели;</a:t>
            </a:r>
          </a:p>
          <a:p>
            <a:r>
              <a:rPr lang="ru-RU" dirty="0" smtClean="0"/>
              <a:t>электростанция собственных нужд, если приводом служит газотурбинная установка.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www.gazprom.ru/f/posts/53/831036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752528" cy="3350243"/>
          </a:xfrm>
          <a:prstGeom prst="rect">
            <a:avLst/>
          </a:prstGeom>
          <a:noFill/>
        </p:spPr>
      </p:pic>
      <p:pic>
        <p:nvPicPr>
          <p:cNvPr id="39940" name="Picture 4" descr="https://www.gazprom.ru/f/posts/53/831036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635896" cy="48946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522920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Газоперекачивающий агрегат</a:t>
            </a:r>
            <a:r>
              <a:rPr lang="ru-RU" sz="1600" dirty="0" smtClean="0"/>
              <a:t> — основное оборудование компрессорной станции</a:t>
            </a:r>
            <a:endParaRPr lang="ru-RU" sz="1600" dirty="0"/>
          </a:p>
        </p:txBody>
      </p:sp>
      <p:pic>
        <p:nvPicPr>
          <p:cNvPr id="14338" name="Picture 2" descr="Газоперекачивающий агрегат ГПА-32 «Ладога» мощностью 32 МВ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909120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6165304"/>
            <a:ext cx="30243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050" cap="all" dirty="0" smtClean="0">
                <a:latin typeface="Times New Roman" pitchFamily="18" charset="0"/>
                <a:cs typeface="Times New Roman" pitchFamily="18" charset="0"/>
              </a:rPr>
              <a:t>ГАЗОПЕРЕКАЧИВАЮЩИЙ АГРЕГАТ ГПА-32 «ЛАДОГА» МОЩНОСТЬЮ 32 МВТ</a:t>
            </a:r>
            <a:endParaRPr lang="ru-RU" sz="105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501008"/>
            <a:ext cx="36724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050" cap="all" dirty="0" smtClean="0">
                <a:latin typeface="Times New Roman" pitchFamily="18" charset="0"/>
                <a:cs typeface="Times New Roman" pitchFamily="18" charset="0"/>
              </a:rPr>
              <a:t>Площадка ГАЗОПЕРЕКАЧИВАЮЩих АГРЕГАТов </a:t>
            </a:r>
            <a:endParaRPr lang="ru-RU" sz="105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ompressormash.ru/images/publications/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800" cy="5798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Унифицированный газоперекачивающий агрегат ГПА-16У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Операторная КС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s://www.gazprom.ru/f/posts/53/831036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4248472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38067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Инженеры отвечают за бесперебойную работу станции, следят за режимом работы газоперекачивающих агрегатов, чтобы при необходимости вовремя устранить неисправности.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Операторная ДКС № 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764704"/>
            <a:ext cx="4320480" cy="379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www.gazprom.ru/f/posts/53/831036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612" y="3082380"/>
            <a:ext cx="5659388" cy="3775620"/>
          </a:xfrm>
          <a:prstGeom prst="rect">
            <a:avLst/>
          </a:prstGeom>
          <a:noFill/>
        </p:spPr>
      </p:pic>
      <p:pic>
        <p:nvPicPr>
          <p:cNvPr id="38914" name="Picture 2" descr="https://www.gazprom.ru/f/posts/53/831036/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5112568" cy="34254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0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Очистной поршень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420888"/>
            <a:ext cx="2458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Дефектоскоп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Газораспределительная станция (ГРС)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Сахатранснефтегаз» запустит новую ГРС в 2020 году | Aartyk.ru - Хроника,  События и Фа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0517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Газораспределительная станция</a:t>
            </a:r>
            <a:r>
              <a:rPr lang="ru-RU" sz="2000" dirty="0" smtClean="0"/>
              <a:t> (</a:t>
            </a:r>
            <a:r>
              <a:rPr lang="ru-RU" sz="2000" b="1" dirty="0" smtClean="0"/>
              <a:t>ГРС</a:t>
            </a:r>
            <a:r>
              <a:rPr lang="ru-RU" sz="2000" dirty="0" smtClean="0"/>
              <a:t>), служит для понижения давления газа до уровня, необходимого по условиям его безопасного потребления и обеспечивает также подачу газа обусловленного количества с определённой степенью очистки и </a:t>
            </a:r>
            <a:r>
              <a:rPr lang="ru-RU" sz="2000" dirty="0" err="1" smtClean="0"/>
              <a:t>одоризации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44824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 ГРС осуществляются следующие основные технологические процессы:</a:t>
            </a:r>
          </a:p>
          <a:p>
            <a:pPr algn="just"/>
            <a:r>
              <a:rPr lang="ru-RU" sz="2000" dirty="0" smtClean="0"/>
              <a:t>очистка газа от твёрдых и жидких примесей;</a:t>
            </a:r>
          </a:p>
          <a:p>
            <a:pPr algn="just"/>
            <a:r>
              <a:rPr lang="ru-RU" sz="2000" dirty="0" smtClean="0"/>
              <a:t>снижение давления (редуцирование);</a:t>
            </a:r>
          </a:p>
          <a:p>
            <a:pPr algn="just"/>
            <a:r>
              <a:rPr lang="ru-RU" sz="2000" dirty="0" err="1" smtClean="0"/>
              <a:t>одоризация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учёт количества (расхода) газа перед подачей его потребителю.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Основное назначение ГРС – снижение давления газа и поддержание его на заданном уровне. Газ с давлением 0,3 и 0,6 МПа поступает на городские газораспределительные пункты, газорегулирующие пункты потребителя и с давлением 1,2 МПа – к специальным потребителям (ТЭЦ, ГРЭС, АГНКС и </a:t>
            </a:r>
            <a:r>
              <a:rPr lang="ru-RU" sz="2000" dirty="0" err="1" smtClean="0"/>
              <a:t>тд</a:t>
            </a:r>
            <a:r>
              <a:rPr lang="ru-RU" sz="2000" dirty="0" smtClean="0"/>
              <a:t>.). На выходе ГРС должна обеспечиваться подача заданного количества газа с поддержанием рабочего давления в соответствии с договором между ЛПУ МГ и потребителем с точностью до 10%.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Основные узлы ГРС:</a:t>
            </a:r>
            <a:br>
              <a:rPr lang="ru-RU" sz="2000" dirty="0" smtClean="0"/>
            </a:br>
            <a:r>
              <a:rPr lang="ru-RU" sz="2000" dirty="0" smtClean="0"/>
              <a:t>1. Узел переключения;</a:t>
            </a:r>
            <a:br>
              <a:rPr lang="ru-RU" sz="2000" dirty="0" smtClean="0"/>
            </a:br>
            <a:r>
              <a:rPr lang="ru-RU" sz="2000" dirty="0" smtClean="0"/>
              <a:t>2. Узел очистки газа;</a:t>
            </a:r>
            <a:br>
              <a:rPr lang="ru-RU" sz="2000" dirty="0" smtClean="0"/>
            </a:br>
            <a:r>
              <a:rPr lang="ru-RU" sz="2000" dirty="0" smtClean="0"/>
              <a:t>3. Узел предотвращения </a:t>
            </a:r>
            <a:r>
              <a:rPr lang="ru-RU" sz="2000" dirty="0" err="1" smtClean="0"/>
              <a:t>гидратообразования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4. Узел редуцирования;</a:t>
            </a:r>
            <a:br>
              <a:rPr lang="ru-RU" sz="2000" dirty="0" smtClean="0"/>
            </a:br>
            <a:r>
              <a:rPr lang="ru-RU" sz="2000" dirty="0" smtClean="0"/>
              <a:t>5. Узел учёта газа;</a:t>
            </a:r>
            <a:br>
              <a:rPr lang="ru-RU" sz="2000" dirty="0" smtClean="0"/>
            </a:br>
            <a:r>
              <a:rPr lang="ru-RU" sz="2000" dirty="0" smtClean="0"/>
              <a:t>6. Узел </a:t>
            </a:r>
            <a:r>
              <a:rPr lang="ru-RU" sz="2000" dirty="0" err="1" smtClean="0"/>
              <a:t>одоризации</a:t>
            </a:r>
            <a:r>
              <a:rPr lang="ru-RU" sz="2000" dirty="0" smtClean="0"/>
              <a:t> газа.</a:t>
            </a:r>
            <a:endParaRPr lang="ru-RU" sz="2000" dirty="0"/>
          </a:p>
        </p:txBody>
      </p:sp>
      <p:pic>
        <p:nvPicPr>
          <p:cNvPr id="22530" name="Picture 2" descr="Технологическая схема, работа оборудования и компоновка ГРС. Выбор  регулятора давления - Проектирование газораспределительной стан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86686"/>
            <a:ext cx="6457925" cy="437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Подземное хранилище газа (ПХГ)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урс РЕГУЛИРОВАНИЕ И РЕФОРМИРОВАНИЕ ЭНЕРГЕТИЧЕСКИХ РЫНКОВ Кафедра  стратегического"/>
          <p:cNvPicPr>
            <a:picLocks noChangeAspect="1" noChangeArrowheads="1"/>
          </p:cNvPicPr>
          <p:nvPr/>
        </p:nvPicPr>
        <p:blipFill>
          <a:blip r:embed="rId2" cstate="print"/>
          <a:srcRect t="16049"/>
          <a:stretch>
            <a:fillRect/>
          </a:stretch>
        </p:blipFill>
        <p:spPr bwMode="auto">
          <a:xfrm>
            <a:off x="0" y="1961455"/>
            <a:ext cx="9144000" cy="48965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Подземные хранилища газа расположены в основных районах потребления и являются неотъемлемой частью </a:t>
            </a:r>
            <a:r>
              <a:rPr lang="ru-RU" dirty="0" smtClean="0">
                <a:hlinkClick r:id="rId3"/>
              </a:rPr>
              <a:t>Единой системы газоснабжения</a:t>
            </a:r>
            <a:r>
              <a:rPr lang="ru-RU" dirty="0" smtClean="0"/>
              <a:t> (ЕСГ) России. Сеть ПХГ обеспечивает в отопительный период от 20 до 40 % всех поставок газа «Газпромом». На территории России «Газпром» эксплуатирует 23 ПХГ.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623731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хема.jpg"/>
          <p:cNvPicPr>
            <a:picLocks noChangeAspect="1"/>
          </p:cNvPicPr>
          <p:nvPr/>
        </p:nvPicPr>
        <p:blipFill>
          <a:blip r:embed="rId2" cstate="print"/>
          <a:srcRect r="69687"/>
          <a:stretch>
            <a:fillRect/>
          </a:stretch>
        </p:blipFill>
        <p:spPr>
          <a:xfrm>
            <a:off x="1115616" y="0"/>
            <a:ext cx="63722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188640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Газовый куст </a:t>
            </a:r>
            <a:r>
              <a:rPr lang="ru-RU" dirty="0" smtClean="0"/>
              <a:t>- совокупность скважин, устья которых группируются на близком расстоянии друг от друга на общей ограниченной площадке (основании).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149080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Промысловый газопровод</a:t>
            </a:r>
            <a:r>
              <a:rPr lang="ru-RU" dirty="0" smtClean="0"/>
              <a:t> - система технологических трубопроводов для транспортирования газового конденсата, газа, воды на газоконденсатных и газовых месторождениях.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лининградское ПХ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5470021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Магистральные газопроводы, по которым газ транспортируется от месторождений к местам потребления, работают с относительно постоянной производительностью. Однако потребление газа характеризуется в первую очередь сезонной неравномерностью. Для снижения пиковых нагрузок, обеспечения гибкости и надежности поставок газа нужны специальные компенсаторы — газохранилища, которые способны накапливать избытки газа, хранить их и, в случае увеличения спроса, отдавать потребителям. Такими компенсаторами служат подземные хранилища газа (ПХГ), созданные в выработанных месторождениях углеводородов, водоносных пластах или соляных кавернах.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Дожимная компрессорная станция на ПХГ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9512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Магистральный газопровод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Магистральный газопровод. Определение, классификация и технологический  проце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788024" cy="3480048"/>
          </a:xfrm>
          <a:prstGeom prst="rect">
            <a:avLst/>
          </a:prstGeom>
          <a:noFill/>
        </p:spPr>
      </p:pic>
      <p:pic>
        <p:nvPicPr>
          <p:cNvPr id="25604" name="Picture 4" descr="На Украине взорвался магистральный газопровод: Бывший СССР: Lent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93681"/>
            <a:ext cx="3851920" cy="2764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581128"/>
            <a:ext cx="5292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Магистральным газопроводом</a:t>
            </a:r>
            <a:r>
              <a:rPr lang="ru-RU" dirty="0" smtClean="0"/>
              <a:t> называется </a:t>
            </a:r>
          </a:p>
          <a:p>
            <a:pPr algn="just"/>
            <a:r>
              <a:rPr lang="ru-RU" dirty="0" smtClean="0"/>
              <a:t>трубопровод, предназначенный для транспорта газа из района добычи или производства в район его потребления, или трубопровод, соединяющий отдельные газовые месторождения.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908720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Магистральный газопровод</a:t>
            </a:r>
            <a:r>
              <a:rPr lang="ru-RU" dirty="0" smtClean="0"/>
              <a:t> — один из основных элементов газотранспортной системы и главное составное звено Единой системы газоснабжения России. Сооружается из стальных труб диаметром 720–1420 мм на рабочее давление 5,4–12 МПа с пропускной способностью до 30–35 </a:t>
            </a:r>
            <a:r>
              <a:rPr lang="ru-RU" dirty="0" err="1" smtClean="0"/>
              <a:t>млрд</a:t>
            </a:r>
            <a:r>
              <a:rPr lang="ru-RU" dirty="0" smtClean="0"/>
              <a:t> куб. м газа в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2084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системах газоснабжения в зависимости от давления транспортируемого газа различают:</a:t>
            </a:r>
            <a:br>
              <a:rPr lang="ru-RU" sz="2400" dirty="0" smtClean="0"/>
            </a:br>
            <a:r>
              <a:rPr lang="ru-RU" sz="2400" dirty="0" smtClean="0"/>
              <a:t>газопроводы высокого давления I категории (рабочее давление газа от 0,6 до 1,2 МПа),</a:t>
            </a:r>
          </a:p>
          <a:p>
            <a:r>
              <a:rPr lang="ru-RU" sz="2400" dirty="0" smtClean="0"/>
              <a:t>газопроводы высокого давления II категории (рабочее давление газа от 0,3 до 0,6 МПа),</a:t>
            </a:r>
          </a:p>
          <a:p>
            <a:r>
              <a:rPr lang="ru-RU" sz="2400" dirty="0" smtClean="0"/>
              <a:t>газопроводы среднего давления (рабочее давление газа от 0,005 до 0,3 МПа),</a:t>
            </a:r>
          </a:p>
          <a:p>
            <a:r>
              <a:rPr lang="ru-RU" sz="2400" dirty="0" smtClean="0"/>
              <a:t>газопроводы низкого давления (рабочее давление газа до 0,005 МПа).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9512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Классификация газопроводов газоснабжения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Газопровод является важным элементом системы газоснабжения, так как на его сооружение расходуется 70-80% всех капитальных вложений.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При этом от общей протяженности распределительных газовых сетей 80% приходится на газопроводы низкого давления и 20% - на газопроводы среднего и высокого давлений.</a:t>
            </a:r>
          </a:p>
          <a:p>
            <a:pPr algn="just"/>
            <a:r>
              <a:rPr lang="ru-RU" sz="2000" dirty="0" smtClean="0"/>
              <a:t>Газопроводы низкого давления служат для подачи газа к жилым домам, общественным зданиям и коммунально-бытовым предприятиям.</a:t>
            </a:r>
          </a:p>
          <a:p>
            <a:pPr algn="just"/>
            <a:r>
              <a:rPr lang="ru-RU" sz="2000" dirty="0" smtClean="0"/>
              <a:t>Газопроводы среднего давления через газорегуляторные пункты (ГРП) снабжают газом газопроводы низкого давления, а также промышленные и коммунально-бытовые предприятия.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По газопроводам высокого давления газ поступает через газораспределительные установки (ГРУ) на промышленные предприятия и газопроводы среднего давления.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Связь между потребителями и газопроводами различных давлений осуществляется через ГРП и ГРУ.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139136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Газорегуляторный пункт (ГРП)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smtClean="0"/>
              <a:t>ГРП</a:t>
            </a:r>
            <a:r>
              <a:rPr lang="ru-RU" dirty="0" smtClean="0"/>
              <a:t> - комплекс технологического оборудования и устройств, предназначенный для понижения входного давления газа до заданного уровня и поддержания его на выходе постоянным.</a:t>
            </a:r>
            <a:endParaRPr lang="ru-RU" dirty="0"/>
          </a:p>
        </p:txBody>
      </p:sp>
      <p:sp>
        <p:nvSpPr>
          <p:cNvPr id="26626" name="AutoShape 2" descr="Газорегуляторные пункты блочные ГРПБ, ПГ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Газорегуляторные пункты блочные ГРПБ, ПГ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Газорегуляторные пункты блочные ГРПБ, ПГ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3156859" cy="2367644"/>
          </a:xfrm>
          <a:prstGeom prst="rect">
            <a:avLst/>
          </a:prstGeom>
          <a:noFill/>
        </p:spPr>
      </p:pic>
      <p:pic>
        <p:nvPicPr>
          <p:cNvPr id="26632" name="Picture 8" descr="Газорегуляторные пункты, грп в шкафном, грпш и блочном, грпб исполнениях  [2011].. Россия. Новые технологии. Фотокатало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3139600" cy="23488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55679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Газорегуляторные пункты и установки можно классифицировать следующим образом:</a:t>
            </a:r>
          </a:p>
          <a:p>
            <a:r>
              <a:rPr lang="ru-RU" sz="1700" dirty="0" smtClean="0"/>
              <a:t>по назначению: домовые и промышленные.</a:t>
            </a:r>
          </a:p>
          <a:p>
            <a:r>
              <a:rPr lang="ru-RU" sz="1700" dirty="0" smtClean="0"/>
              <a:t>по числу выходов: с одним и более выходами.</a:t>
            </a:r>
          </a:p>
          <a:p>
            <a:r>
              <a:rPr lang="ru-RU" sz="1700" dirty="0" smtClean="0"/>
              <a:t>по технологическим схемам:</a:t>
            </a:r>
          </a:p>
          <a:p>
            <a:pPr lvl="1"/>
            <a:r>
              <a:rPr lang="ru-RU" sz="1700" dirty="0" smtClean="0"/>
              <a:t>с одной линией редуцирования;</a:t>
            </a:r>
          </a:p>
          <a:p>
            <a:pPr lvl="1"/>
            <a:r>
              <a:rPr lang="ru-RU" sz="1700" dirty="0" smtClean="0"/>
              <a:t>с основной и резервной линиями редуцирования;</a:t>
            </a:r>
          </a:p>
          <a:p>
            <a:pPr lvl="1"/>
            <a:r>
              <a:rPr lang="ru-RU" sz="1700" dirty="0" smtClean="0"/>
              <a:t>с двумя линиями редуцирования, настроенными на разное выходное давление, и двумя резервными линиями;</a:t>
            </a:r>
          </a:p>
          <a:p>
            <a:pPr lvl="1"/>
            <a:r>
              <a:rPr lang="ru-RU" sz="1700" dirty="0" smtClean="0"/>
              <a:t>с четырьмя линиями редуцирования (две основные, две резервные), с последовательным редуцированием, с одним или двумя выходами.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59016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Схема ГРП</a:t>
            </a:r>
            <a:endParaRPr lang="ru-RU" sz="2400" dirty="0"/>
          </a:p>
        </p:txBody>
      </p:sp>
      <p:pic>
        <p:nvPicPr>
          <p:cNvPr id="30722" name="Picture 2" descr="Газорегуляторный пункт шкафной ГРПШ-40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467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значение, устройство, классификация ГР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964488" cy="46085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59016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Схема ГРП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01208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Газорегуляторный пункт с основной и резервной линиями редуцирования</a:t>
            </a:r>
            <a:r>
              <a:rPr lang="ru-RU" sz="1400" dirty="0" smtClean="0"/>
              <a:t>: </a:t>
            </a:r>
          </a:p>
          <a:p>
            <a:pPr algn="ctr"/>
            <a:r>
              <a:rPr lang="ru-RU" sz="1400" dirty="0" smtClean="0"/>
              <a:t>1, 3 — сбросные и продувочные трубопроводы; 2 — настроечная свеча; 4, 5, 6, 7, 13, 17 — запорная арматура; 8, 9 — манометр; 10 — кран шаровой для манометра; 11 — импульсный трубопровод; 12 — предохранительный сбросной клапан; 14 — регулятор давления газа с предохранительным запорным клапаном; 15 — фильтр газовый; 16 — индикатор перепада давления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71600" y="404664"/>
            <a:ext cx="7848872" cy="6192688"/>
            <a:chOff x="1475656" y="476672"/>
            <a:chExt cx="7848872" cy="6192688"/>
          </a:xfrm>
        </p:grpSpPr>
        <p:pic>
          <p:nvPicPr>
            <p:cNvPr id="4" name="Рисунок 3" descr="схема.jpg"/>
            <p:cNvPicPr>
              <a:picLocks noChangeAspect="1"/>
            </p:cNvPicPr>
            <p:nvPr/>
          </p:nvPicPr>
          <p:blipFill>
            <a:blip r:embed="rId2" cstate="print"/>
            <a:srcRect l="29525" r="38188"/>
            <a:stretch>
              <a:fillRect/>
            </a:stretch>
          </p:blipFill>
          <p:spPr>
            <a:xfrm>
              <a:off x="1475656" y="692696"/>
              <a:ext cx="7560840" cy="597666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804248" y="476672"/>
              <a:ext cx="252028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03648" y="476672"/>
            <a:ext cx="3024336" cy="216024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486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Тупиковая схема газоснабжения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427984" y="90872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5720" y="514351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/>
              <a:t>Магистральный газопровод</a:t>
            </a:r>
            <a:r>
              <a:rPr lang="ru-RU" sz="1400" dirty="0" smtClean="0"/>
              <a:t> — один из основных элементов газотранспортной системы и главное составное звено Единой системы газоснабжения России. Сооружается из стальных труб диаметром 720-1420 мм на рабочее давление 5,4-12 МПа с пропускной способностью до 30-35 млрд. куб. м газа в год.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.jpg"/>
          <p:cNvPicPr>
            <a:picLocks noChangeAspect="1"/>
          </p:cNvPicPr>
          <p:nvPr/>
        </p:nvPicPr>
        <p:blipFill>
          <a:blip r:embed="rId2" cstate="print"/>
          <a:srcRect l="61812"/>
          <a:stretch>
            <a:fillRect/>
          </a:stretch>
        </p:blipFill>
        <p:spPr>
          <a:xfrm>
            <a:off x="1115616" y="456140"/>
            <a:ext cx="7100940" cy="59251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115212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Кольцевая схема газоснабжения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ст скважин ( Фото №6 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857436" cy="2592288"/>
          </a:xfrm>
          <a:prstGeom prst="rect">
            <a:avLst/>
          </a:prstGeom>
          <a:noFill/>
        </p:spPr>
      </p:pic>
      <p:pic>
        <p:nvPicPr>
          <p:cNvPr id="1028" name="Picture 4" descr="Куст скважины № 72 Пашнинского нефтяного месторожд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957" y="3140968"/>
            <a:ext cx="4632515" cy="3474386"/>
          </a:xfrm>
          <a:prstGeom prst="rect">
            <a:avLst/>
          </a:prstGeom>
          <a:noFill/>
        </p:spPr>
      </p:pic>
      <p:pic>
        <p:nvPicPr>
          <p:cNvPr id="1030" name="Picture 6" descr="Бурение и кусты газовых скваж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68502"/>
            <a:ext cx="3939819" cy="282885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843808" y="188640"/>
            <a:ext cx="295232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400" dirty="0" smtClean="0"/>
              <a:t>Газовый куст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18483"/>
            <a:ext cx="288032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Фонтанная елка служит для распределения и регулирования потоков нефти или газа, поступающих из скважины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"/>
          <p:cNvPicPr>
            <a:picLocks noChangeAspect="1" noChangeArrowheads="1"/>
          </p:cNvPicPr>
          <p:nvPr/>
        </p:nvPicPr>
        <p:blipFill>
          <a:blip r:embed="rId2" cstate="print"/>
          <a:srcRect b="4864"/>
          <a:stretch>
            <a:fillRect/>
          </a:stretch>
        </p:blipFill>
        <p:spPr bwMode="auto">
          <a:xfrm>
            <a:off x="0" y="19050"/>
            <a:ext cx="9143999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725" r="128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3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Установка комплексной подготовки газа (УКПГ)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Установка комплексной подготовки г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1"/>
            <a:ext cx="4320480" cy="2592287"/>
          </a:xfrm>
          <a:prstGeom prst="rect">
            <a:avLst/>
          </a:prstGeom>
          <a:noFill/>
        </p:spPr>
      </p:pic>
      <p:pic>
        <p:nvPicPr>
          <p:cNvPr id="16388" name="Picture 4" descr="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320480" cy="2621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3016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700" dirty="0" smtClean="0"/>
              <a:t>- Получение газа на выходе согласно требованиям ГОСТ при давлении на входе УКПГ свыше 9,0 МПа, при уменьшении давления требуется ввод в работу ДКС;</a:t>
            </a:r>
          </a:p>
          <a:p>
            <a:pPr fontAlgn="base"/>
            <a:r>
              <a:rPr lang="ru-RU" sz="1700" dirty="0" smtClean="0"/>
              <a:t>- Выделение пластовой воды на входе УКПГ в сепараторе, что позволяет снизить расход метанола;</a:t>
            </a:r>
          </a:p>
          <a:p>
            <a:pPr fontAlgn="base"/>
            <a:r>
              <a:rPr lang="ru-RU" sz="1700" dirty="0" smtClean="0"/>
              <a:t>- Вторичное использование насыщенного метанола из разделителя путем подачи его в газовые шлейфы от скважин;</a:t>
            </a:r>
          </a:p>
          <a:p>
            <a:pPr algn="just" fontAlgn="base"/>
            <a:r>
              <a:rPr lang="ru-RU" sz="1700" dirty="0" smtClean="0"/>
              <a:t>- Подготовка конденсата в емкостях с массообменной секцией по выходу стабильного конденсата приближается к методу колонной стабилизации конденсата, но при этом обеспечивает более стабильную работу оборудования при изменении производительности и параметров работы УКПГ. Метод не требует специальных устройств, для нагрева конденсата, нагрев производится непосредственно в технологических емкостях теплоносителем от котельной.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1746</TotalTime>
  <Words>992</Words>
  <Application>Microsoft Office PowerPoint</Application>
  <PresentationFormat>Экран (4:3)</PresentationFormat>
  <Paragraphs>128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Справедливость</vt:lpstr>
      <vt:lpstr>Тема: Структура магистрального газопровода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Установка комплексной подготовки газа (УКПГ)</vt:lpstr>
      <vt:lpstr>Установка комплексной подготовки газа</vt:lpstr>
      <vt:lpstr>Слайд 11</vt:lpstr>
      <vt:lpstr>Слайд 12</vt:lpstr>
      <vt:lpstr>Слайд 13</vt:lpstr>
      <vt:lpstr>Компрессорная станция (КС)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Операторная КС</vt:lpstr>
      <vt:lpstr>Слайд 25</vt:lpstr>
      <vt:lpstr>Газораспределительная станция (ГРС)</vt:lpstr>
      <vt:lpstr>Слайд 27</vt:lpstr>
      <vt:lpstr>Слайд 28</vt:lpstr>
      <vt:lpstr>Подземное хранилище газа (ПХГ)</vt:lpstr>
      <vt:lpstr>Слайд 30</vt:lpstr>
      <vt:lpstr>Магистральный газопровод</vt:lpstr>
      <vt:lpstr>Классификация газопроводов газоснабжения</vt:lpstr>
      <vt:lpstr>Слайд 33</vt:lpstr>
      <vt:lpstr>Газорегуляторный пункт (ГРП)</vt:lpstr>
      <vt:lpstr>Схема ГРП</vt:lpstr>
      <vt:lpstr>Схема ГРП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Схема газоснабжения</dc:title>
  <dc:creator>qwerty</dc:creator>
  <cp:lastModifiedBy>letopolsky_ab</cp:lastModifiedBy>
  <cp:revision>123</cp:revision>
  <dcterms:created xsi:type="dcterms:W3CDTF">2020-09-16T15:09:49Z</dcterms:created>
  <dcterms:modified xsi:type="dcterms:W3CDTF">2025-09-16T10:38:31Z</dcterms:modified>
</cp:coreProperties>
</file>