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92" r:id="rId6"/>
    <p:sldId id="293" r:id="rId7"/>
    <p:sldId id="258" r:id="rId8"/>
    <p:sldId id="266" r:id="rId9"/>
    <p:sldId id="280" r:id="rId10"/>
    <p:sldId id="281" r:id="rId11"/>
    <p:sldId id="282" r:id="rId12"/>
    <p:sldId id="263" r:id="rId13"/>
    <p:sldId id="264" r:id="rId14"/>
    <p:sldId id="265" r:id="rId15"/>
    <p:sldId id="259" r:id="rId16"/>
    <p:sldId id="260" r:id="rId17"/>
    <p:sldId id="290" r:id="rId18"/>
    <p:sldId id="270" r:id="rId19"/>
    <p:sldId id="279" r:id="rId20"/>
    <p:sldId id="286" r:id="rId21"/>
    <p:sldId id="277" r:id="rId22"/>
    <p:sldId id="278" r:id="rId23"/>
    <p:sldId id="296" r:id="rId24"/>
    <p:sldId id="297" r:id="rId25"/>
    <p:sldId id="298" r:id="rId26"/>
    <p:sldId id="267" r:id="rId27"/>
    <p:sldId id="268" r:id="rId28"/>
    <p:sldId id="269" r:id="rId29"/>
    <p:sldId id="287" r:id="rId30"/>
    <p:sldId id="288" r:id="rId31"/>
    <p:sldId id="289" r:id="rId32"/>
    <p:sldId id="283" r:id="rId33"/>
    <p:sldId id="295" r:id="rId34"/>
    <p:sldId id="271" r:id="rId35"/>
    <p:sldId id="273" r:id="rId36"/>
    <p:sldId id="291" r:id="rId37"/>
    <p:sldId id="272" r:id="rId38"/>
    <p:sldId id="275" r:id="rId39"/>
    <p:sldId id="276" r:id="rId40"/>
    <p:sldId id="274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4" autoAdjust="0"/>
    <p:restoredTop sz="94660"/>
  </p:normalViewPr>
  <p:slideViewPr>
    <p:cSldViewPr>
      <p:cViewPr>
        <p:scale>
          <a:sx n="110" d="100"/>
          <a:sy n="110" d="100"/>
        </p:scale>
        <p:origin x="-204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9D2B-073F-4E0C-AE15-62CDE404CE88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3749-3758-46F2-A3D7-008136721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9D2B-073F-4E0C-AE15-62CDE404CE88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3749-3758-46F2-A3D7-008136721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9D2B-073F-4E0C-AE15-62CDE404CE88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3749-3758-46F2-A3D7-008136721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9D2B-073F-4E0C-AE15-62CDE404CE88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3749-3758-46F2-A3D7-008136721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9D2B-073F-4E0C-AE15-62CDE404CE88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3749-3758-46F2-A3D7-008136721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9D2B-073F-4E0C-AE15-62CDE404CE88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3749-3758-46F2-A3D7-008136721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9D2B-073F-4E0C-AE15-62CDE404CE88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3749-3758-46F2-A3D7-008136721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9D2B-073F-4E0C-AE15-62CDE404CE88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3749-3758-46F2-A3D7-008136721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9D2B-073F-4E0C-AE15-62CDE404CE88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3749-3758-46F2-A3D7-008136721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9D2B-073F-4E0C-AE15-62CDE404CE88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3749-3758-46F2-A3D7-008136721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9D2B-073F-4E0C-AE15-62CDE404CE88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3749-3758-46F2-A3D7-008136721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29D2B-073F-4E0C-AE15-62CDE404CE88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63749-3758-46F2-A3D7-008136721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ngosar.ru/plugins/content/mavikthumbnails/thumbnails/images/stories/pg/pg2-160x240.jp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http://lotus1.ru/upload/images/366.jpeg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Газораспределительная станция (ГРС)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4766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Лекция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№7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АГРС 1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234" y="836712"/>
            <a:ext cx="8616229" cy="565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971600" y="373305"/>
            <a:ext cx="72728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Стационарная АГРС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1" u="none" strike="noStrike" cap="none" normalizeH="0" baseline="0" dirty="0" smtClean="0">
                <a:ln>
                  <a:noFill/>
                </a:ln>
                <a:solidFill>
                  <a:srgbClr val="343434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Производительностью более 80 000 м3/час с размещением оборудования в капитальном здании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АГРС 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772816"/>
            <a:ext cx="9144000" cy="494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467544" y="0"/>
            <a:ext cx="792088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Блочные АГРС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rgbClr val="343434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Производительностью от 400 м3/час с размещением в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rgbClr val="343434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блок-боксах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rgbClr val="343434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полной заводской готовности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963" t="36574"/>
          <a:stretch>
            <a:fillRect/>
          </a:stretch>
        </p:blipFill>
        <p:spPr bwMode="auto">
          <a:xfrm>
            <a:off x="107504" y="2708920"/>
            <a:ext cx="8892480" cy="291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332656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Установка сепарации и редуцирования газа "СИРИУС"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2453" r="31262" b="87809"/>
          <a:stretch>
            <a:fillRect/>
          </a:stretch>
        </p:blipFill>
        <p:spPr bwMode="auto">
          <a:xfrm>
            <a:off x="2915816" y="1988840"/>
            <a:ext cx="338437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651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188640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Автоматические редуцирующие пункты РП-10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Модульные газораспределительные пункты ГРП-М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96752"/>
            <a:ext cx="9143999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Структурная схема ГРС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95536" y="312913"/>
            <a:ext cx="799288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zh-CN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Гидратооборазование</a:t>
            </a: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 </a:t>
            </a:r>
            <a:r>
              <a:rPr lang="ru-RU" altLang="zh-CN" sz="2000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ru-RU" altLang="zh-CN" sz="20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 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это процесс, возникающий при падениях температуры и давления, что влечет за собой уменьшение упругости водяных паров и 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влагоемкости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газа а, вследствие чего, образование гидратов.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zh-CN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Гидраты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представляют собой белые кристаллы, похожие на снегообразную кристаллическую массу. Кристаллогидраты состоят из одной или нескольких молекул газа (метан, этан и т.д.) и несколько молекул воды.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Гидраты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нестабильные соединения, которые при понижении давления и повышении температуры легко разлагаются на газ и воду. 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При редуцировании давления газа происходит снижение его температуры, что приводит к возникновению и отложению твердых кристаллогидратов на поверхности клапана и седла регуляторов давления, вследствие чего они перестают работать, что может повлечь за собой полную остановку всей ГРС.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 качестве способов борьбы с образованием кристаллогидратов применяют следующие методы: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общий или частичный подогрев газа;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локальный подогрев корпуса регуляторов;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ввод метанола в газопровод.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17802"/>
            <a:ext cx="9144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Общий или частичный подогрев природного газа на ГРС и КС </a:t>
            </a:r>
            <a:r>
              <a:rPr kumimoji="0" lang="ru-RU" altLang="zh-CN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осуществляется с помощью промышленных подогревателей. Данный </a:t>
            </a:r>
            <a:r>
              <a:rPr kumimoji="0" lang="ru-RU" altLang="zh-CN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способявляется</a:t>
            </a:r>
            <a:r>
              <a:rPr kumimoji="0" lang="ru-RU" altLang="zh-CN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наиболее удобным, так как позволяет постоянно поддерживать необходимую температуру газа для полноценного функционирования технологических схем ГРС.</a:t>
            </a:r>
            <a:endParaRPr kumimoji="0" lang="ru-RU" altLang="zh-CN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Конструктивно подогреватели могут быть с прямым и непрямым (с помощью промежуточного теплоносителя) нагревом, и оснащены различными комплектами автоматики и вспомогательными устройствами.</a:t>
            </a:r>
            <a:endParaRPr kumimoji="0" lang="ru-RU" altLang="zh-CN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Данный способ наиболее распространен, но требует значительных финансовых вложений.</a:t>
            </a:r>
            <a:endParaRPr kumimoji="0" lang="ru-RU" altLang="zh-CN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Локальный подогрев регуляторов </a:t>
            </a:r>
            <a:r>
              <a:rPr kumimoji="0" lang="ru-RU" altLang="zh-CN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осуществляют путем обматывания корпуса электрическим ленточным обогревателем. Стоимость саморегулирующей нагревательной ленты колеблется в диапазоне от 500 до 1000 руб. за метр. При своей относительной экономической выгоде, данный способ требует наличия стороннего источника электроэнергии.</a:t>
            </a:r>
            <a:endParaRPr kumimoji="0" lang="ru-RU" altLang="zh-CN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Ввод метанола</a:t>
            </a:r>
            <a:r>
              <a:rPr kumimoji="0" lang="ru-RU" altLang="zh-CN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в газопровод осуществляется путем установки системы впрыска. </a:t>
            </a:r>
            <a:endParaRPr kumimoji="0" lang="ru-RU" altLang="zh-CN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Кроме того нужно учесть, что метанол является очень сильным ядом, имеющим кумулятивные свойства, т.е. может накапливаться в организме. Даже незначительная концентрация метанола в воздухе может привести к очень сильному отравлению. Поэтому для обслуживающего персонала </a:t>
            </a:r>
            <a:r>
              <a:rPr kumimoji="0" lang="ru-RU" altLang="zh-CN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метанольной</a:t>
            </a:r>
            <a:r>
              <a:rPr kumimoji="0" lang="ru-RU" altLang="zh-CN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установки потребуются дополнительные средства защиты, а соответственно и дополнительные затраты.</a:t>
            </a:r>
            <a:endParaRPr kumimoji="0" lang="ru-RU" altLang="zh-CN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13-08-2015 14-10-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887" y="764704"/>
            <a:ext cx="8623501" cy="56166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116632"/>
            <a:ext cx="8204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Синтетические гидраты природного газа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14290"/>
            <a:ext cx="85011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Регуляторы давления газа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 одни из основных агрегатов в системе автоматического регулирования (САР) давления газа газораспределительных станций (ГРС). Регуляторы служат для редуцирования потока газа, поддержания давления за собой с требуемой точностью и определяют динамические процессы в САР давления газа на ГРС.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Составные элементы регуляторов с пружинным и вневматическим задатчик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857364"/>
            <a:ext cx="815340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901771" y="6286520"/>
            <a:ext cx="3698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dirty="0" smtClean="0">
                <a:latin typeface="Times New Roman" pitchFamily="18" charset="0"/>
                <a:cs typeface="Times New Roman" pitchFamily="18" charset="0"/>
              </a:rPr>
              <a:t>Рис. – Схемы регуляторов давления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48680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Газораспределительная станция (ГРС)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служит для понижения давления газа до уровня, необходимого по условиям его безопасного потребления и обеспечивает также подачу газа обусловленного количества с определённой степенью очистки и одоризации.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636912"/>
            <a:ext cx="70567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ГРС осуществляются следующие основные технологические процессы: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очистка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газа от твёрдых и жидких примесей;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снижение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давления (редуцирование);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одоризация;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учёт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количества (расхода) газа перед подачей его потребителю.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51520" y="323364"/>
            <a:ext cx="8568952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- датчик, который осуществляет непрерывный мониторинг текущего значения регулируемой величины и подает сигнал к регулирующему устройству;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-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задатчик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который вырабатывает сигнал заданного значения регулируемой величины (требуемого выходного давления) и также передает его на регулирующее устройство;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РУ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- регулирующее устройство, которое осуществляет алгебраическое суммирование текущего и заданного значений регулируемой величины, и подает командный сигнал к исполнительному механизму.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ИМ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- исполнительный механизм, который преобразует командный сигнал в регулирующее воздействие, и в соответствующее перемещение регулирующего органа за счет энергии рабочей среды.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357166"/>
            <a:ext cx="84296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практике в РД в качестве датчика выступает контролируемое давление или т.н. «импульс»,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задатчиком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является пружина или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пневмозадатчик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(пилот), а регулирующим устройством выступает мембрана или эластичный затвор. Исполнительный механизм представляет собой части корпуса регулятора с мембраной (эластичным затвором) в качестве разделителя сред и регулирующий орган.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егулятор давления газа РДГД-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5892686" cy="62646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3516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Регулятор давления газа РДГД-20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43636" y="0"/>
            <a:ext cx="300036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/>
              <a:t>1</a:t>
            </a:r>
            <a:r>
              <a:rPr lang="ru-RU" sz="1600" dirty="0" smtClean="0"/>
              <a:t> — штуцер газопровода подводящего; </a:t>
            </a:r>
            <a:r>
              <a:rPr lang="ru-RU" sz="1600" i="1" dirty="0" smtClean="0"/>
              <a:t>2</a:t>
            </a:r>
            <a:r>
              <a:rPr lang="ru-RU" sz="1600" dirty="0" smtClean="0"/>
              <a:t> — плунжер ПЗК; </a:t>
            </a:r>
            <a:r>
              <a:rPr lang="ru-RU" sz="1600" i="1" dirty="0" smtClean="0"/>
              <a:t>3, 5</a:t>
            </a:r>
            <a:r>
              <a:rPr lang="ru-RU" sz="1600" dirty="0" smtClean="0"/>
              <a:t> — седла; </a:t>
            </a:r>
            <a:r>
              <a:rPr lang="ru-RU" sz="1600" i="1" dirty="0" smtClean="0"/>
              <a:t>4 — </a:t>
            </a:r>
            <a:r>
              <a:rPr lang="ru-RU" sz="1600" dirty="0" smtClean="0"/>
              <a:t>плунжер; </a:t>
            </a:r>
            <a:r>
              <a:rPr lang="ru-RU" sz="1600" i="1" dirty="0" smtClean="0"/>
              <a:t>6 —</a:t>
            </a:r>
            <a:r>
              <a:rPr lang="ru-RU" sz="1600" dirty="0" smtClean="0"/>
              <a:t> клапан предохранительно-сбросной; 7, </a:t>
            </a:r>
            <a:r>
              <a:rPr lang="ru-RU" sz="1600" i="1" dirty="0" smtClean="0"/>
              <a:t>23, 26, 27, 33 —</a:t>
            </a:r>
            <a:r>
              <a:rPr lang="ru-RU" sz="1600" dirty="0" smtClean="0"/>
              <a:t> пружины; </a:t>
            </a:r>
            <a:r>
              <a:rPr lang="ru-RU" sz="1600" i="1" dirty="0" smtClean="0"/>
              <a:t>8 —</a:t>
            </a:r>
            <a:r>
              <a:rPr lang="ru-RU" sz="1600" dirty="0" smtClean="0"/>
              <a:t> штуцер; </a:t>
            </a:r>
            <a:r>
              <a:rPr lang="ru-RU" sz="1600" i="1" dirty="0" smtClean="0"/>
              <a:t>9 —</a:t>
            </a:r>
            <a:r>
              <a:rPr lang="ru-RU" sz="1600" dirty="0" smtClean="0"/>
              <a:t> гайка; </a:t>
            </a:r>
            <a:r>
              <a:rPr lang="ru-RU" sz="1600" i="1" dirty="0" smtClean="0"/>
              <a:t>10 —</a:t>
            </a:r>
            <a:r>
              <a:rPr lang="ru-RU" sz="1600" dirty="0" smtClean="0"/>
              <a:t> шайба; </a:t>
            </a:r>
            <a:r>
              <a:rPr lang="ru-RU" sz="1600" i="1" dirty="0" smtClean="0"/>
              <a:t>12 —</a:t>
            </a:r>
            <a:r>
              <a:rPr lang="ru-RU" sz="1600" dirty="0" smtClean="0"/>
              <a:t> стакан; </a:t>
            </a:r>
            <a:r>
              <a:rPr lang="ru-RU" sz="1600" i="1" dirty="0" smtClean="0"/>
              <a:t>13</a:t>
            </a:r>
            <a:r>
              <a:rPr lang="ru-RU" sz="1600" dirty="0" smtClean="0"/>
              <a:t> — мембрана разгрузочная; </a:t>
            </a:r>
            <a:r>
              <a:rPr lang="ru-RU" sz="1600" i="1" dirty="0" smtClean="0"/>
              <a:t>14, 22</a:t>
            </a:r>
            <a:r>
              <a:rPr lang="ru-RU" sz="1600" dirty="0" smtClean="0"/>
              <a:t>— мембраны; </a:t>
            </a:r>
            <a:r>
              <a:rPr lang="ru-RU" sz="1600" i="1" dirty="0" smtClean="0"/>
              <a:t>15, 30, 32—</a:t>
            </a:r>
            <a:r>
              <a:rPr lang="ru-RU" sz="1600" dirty="0" smtClean="0"/>
              <a:t> штоки; </a:t>
            </a:r>
            <a:r>
              <a:rPr lang="ru-RU" sz="1600" i="1" dirty="0" smtClean="0"/>
              <a:t>16, 19</a:t>
            </a:r>
            <a:r>
              <a:rPr lang="ru-RU" sz="1600" dirty="0" smtClean="0"/>
              <a:t>— трубки импульсные; </a:t>
            </a:r>
            <a:r>
              <a:rPr lang="ru-RU" sz="1600" i="1" dirty="0" smtClean="0"/>
              <a:t>17—</a:t>
            </a:r>
            <a:r>
              <a:rPr lang="ru-RU" sz="1600" dirty="0" smtClean="0"/>
              <a:t> головка восприятия статического напора; </a:t>
            </a:r>
            <a:r>
              <a:rPr lang="ru-RU" sz="1600" i="1" dirty="0" smtClean="0"/>
              <a:t>18 —</a:t>
            </a:r>
            <a:r>
              <a:rPr lang="ru-RU" sz="1600" dirty="0" smtClean="0"/>
              <a:t> штуцер газопровода низкого давления; </a:t>
            </a:r>
            <a:r>
              <a:rPr lang="ru-RU" sz="1600" i="1" dirty="0" smtClean="0"/>
              <a:t>20</a:t>
            </a:r>
            <a:r>
              <a:rPr lang="ru-RU" sz="1600" dirty="0" smtClean="0"/>
              <a:t> — толкатель; </a:t>
            </a:r>
            <a:r>
              <a:rPr lang="ru-RU" sz="1600" i="1" dirty="0" smtClean="0"/>
              <a:t>21</a:t>
            </a:r>
            <a:r>
              <a:rPr lang="ru-RU" sz="1600" dirty="0" smtClean="0"/>
              <a:t> — коробка; </a:t>
            </a:r>
            <a:r>
              <a:rPr lang="ru-RU" sz="1600" i="1" dirty="0" smtClean="0"/>
              <a:t>24, 25</a:t>
            </a:r>
            <a:r>
              <a:rPr lang="ru-RU" sz="1600" dirty="0" smtClean="0"/>
              <a:t> — гайки регулировочные; </a:t>
            </a:r>
            <a:r>
              <a:rPr lang="ru-RU" sz="1600" i="1" dirty="0" smtClean="0"/>
              <a:t>28—</a:t>
            </a:r>
            <a:r>
              <a:rPr lang="ru-RU" sz="1600" dirty="0" smtClean="0"/>
              <a:t> втулка; </a:t>
            </a:r>
            <a:r>
              <a:rPr lang="ru-RU" sz="1600" i="1" dirty="0" smtClean="0"/>
              <a:t>29</a:t>
            </a:r>
            <a:r>
              <a:rPr lang="ru-RU" sz="1600" dirty="0" smtClean="0"/>
              <a:t> — упор; </a:t>
            </a:r>
            <a:r>
              <a:rPr lang="ru-RU" sz="1600" i="1" dirty="0" smtClean="0"/>
              <a:t>31 —</a:t>
            </a:r>
            <a:r>
              <a:rPr lang="ru-RU" sz="1600" dirty="0" smtClean="0"/>
              <a:t> пробка; </a:t>
            </a:r>
            <a:r>
              <a:rPr lang="ru-RU" sz="1600" i="1" dirty="0" smtClean="0"/>
              <a:t>34 —</a:t>
            </a:r>
            <a:r>
              <a:rPr lang="ru-RU" sz="1600" dirty="0" smtClean="0"/>
              <a:t> корпус регулятора; </a:t>
            </a:r>
            <a:r>
              <a:rPr lang="ru-RU" sz="1600" i="1" dirty="0" smtClean="0"/>
              <a:t>35 — </a:t>
            </a:r>
            <a:r>
              <a:rPr lang="ru-RU" sz="1600" dirty="0" smtClean="0"/>
              <a:t>сетка фильтрующая; А — полость </a:t>
            </a:r>
            <a:r>
              <a:rPr lang="ru-RU" sz="1600" dirty="0" err="1" smtClean="0"/>
              <a:t>подмембранная</a:t>
            </a:r>
            <a:r>
              <a:rPr lang="ru-RU" sz="1600" dirty="0" smtClean="0"/>
              <a:t>; Б — полость входная; В —</a:t>
            </a:r>
          </a:p>
          <a:p>
            <a:pPr algn="just"/>
            <a:r>
              <a:rPr lang="ru-RU" sz="1600" dirty="0" smtClean="0"/>
              <a:t>полость </a:t>
            </a:r>
            <a:r>
              <a:rPr lang="ru-RU" sz="1600" dirty="0" err="1" smtClean="0"/>
              <a:t>надмембранная</a:t>
            </a:r>
            <a:endParaRPr lang="ru-RU" sz="1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764704"/>
            <a:ext cx="84969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регуляторе соединены и независимо работают следующие устройства: непосредственно регулятор давления, автоматическое отключающее устройство, сбросной клапан, фильтр для очистки газа от механических примесей. Подаваемый к регулятору газ среднего или высокого давления проходит через входной патрубок, фильтр и, проходя через щель между рабочим клапаном и седлом, редуцируется до низкого давления и по выходному патрубку поступает к потребителю. Настройка выходного давления осуществляется с помощью пружины и регулировочной гайки. Импульс от выходного давления передается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подмембранную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полость регулятора и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подмембранную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полость отключающего устройства по импульсным трубкам от выходного трубопровода. В случае повышения давления на выходе регулятора открывается сбросной клапан, обеспечивая сброс газа в атмосферу через свечу. При дальнейшем повышении давления газа мембрана отключающего устройства с толкателем начинают перемещаться, выталкивая шток вверх, и отсечной клапан перекроет вход газа в регулятор. При понижении выходного давления сверх настроечной величины мембрана отключающего устройства с толкателем также вытолкнет шток вверх и отсечной клапан перекроет вход газа в регулятор. Пуск регулятора в работу производится вручную после устранения причин, вызвавших срабатывание отключающего устройства. Для этого вывинчивается пробка и плавно перемещается шток до того момента, когда за его выступ западает конец штока. Этот момент определяется на слух по характерному щелчку. Затем пробка заворачивается на место до упора.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290"/>
            <a:ext cx="4049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Принцип работы регулятора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Принципиальная схема регулятора РДУ-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642918"/>
            <a:ext cx="7200800" cy="46793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5357826"/>
            <a:ext cx="7668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/>
              <a:t>1 –устройство исполнительное ; 2– пилот (управляющее устройство); 3 – редуктор перепада; 4-трубка импульсная выходного газопровода; 5- мембранный привод; 6-затвор;7- возвратная пружина; 8- вкладыш; 9- уплотнительная прокладка; 10-кожух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16632"/>
            <a:ext cx="6227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Принципиальная схема регулятора РДУ-80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764704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Газ высокого давления из подводящего газопровода поступает в полость исполнительного устройства 1, проходит через зазор, образуемый затвором и уплотнительной прокладкой, и редуцируется.</a:t>
            </a:r>
          </a:p>
          <a:p>
            <a:pPr algn="just"/>
            <a:r>
              <a:rPr lang="ru-RU" dirty="0" smtClean="0"/>
              <a:t>Величина выходного давления устанавливается настройкой усилителя 2.</a:t>
            </a:r>
          </a:p>
          <a:p>
            <a:pPr algn="just"/>
            <a:r>
              <a:rPr lang="ru-RU" dirty="0" smtClean="0"/>
              <a:t>Отклонение выходного давление, возникающее в результате изменения </a:t>
            </a:r>
            <a:r>
              <a:rPr lang="ru-RU" dirty="0" err="1" smtClean="0"/>
              <a:t>газопотребления</a:t>
            </a:r>
            <a:r>
              <a:rPr lang="ru-RU" dirty="0" smtClean="0"/>
              <a:t> или входного давления, воспринимается чувствительным элементом усилителя (мембраной) и преобразуется в пневматический сигнал (повышение или понижение управляющего давления), поступающий в полость привода исполнительного устройства.</a:t>
            </a:r>
          </a:p>
          <a:p>
            <a:pPr algn="just"/>
            <a:r>
              <a:rPr lang="ru-RU" dirty="0" smtClean="0"/>
              <a:t>Процесс автоматического поддержания выходного давления в заданных пределах осуществляется следующим образом: повышение или понижение выходного давления вызывает перемещение мембраны усилителя вверх или вниз за счет нарушения равновесия действующих на него сил — усилий пружины, с одной стороны, и выходного давления — с другой.</a:t>
            </a:r>
          </a:p>
          <a:p>
            <a:pPr algn="just"/>
            <a:r>
              <a:rPr lang="ru-RU" dirty="0" smtClean="0"/>
              <a:t>При этом клапан меняет положение относительно седла, что приводит к изменению давления, поступающего в полость исполнительного устройства.</a:t>
            </a:r>
          </a:p>
          <a:p>
            <a:pPr algn="just"/>
            <a:r>
              <a:rPr lang="ru-RU" dirty="0" smtClean="0"/>
              <a:t>Управляющее давление изменится, и затвор под действием возвратной пружины переместится в новое положение.</a:t>
            </a:r>
          </a:p>
          <a:p>
            <a:pPr algn="just"/>
            <a:r>
              <a:rPr lang="ru-RU" dirty="0" smtClean="0"/>
              <a:t>В результате этого расход газа через регулятор изменится, что приведет к восстановлению величины выходного давления в заданных пределах.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32656"/>
            <a:ext cx="3094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Принцип работы регулятора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ef-2_238096826-334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24744"/>
            <a:ext cx="563467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059832" y="188640"/>
            <a:ext cx="3088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Висциновый фильтр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5926197"/>
            <a:ext cx="9144000" cy="7386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 — патрубок входной; </a:t>
            </a:r>
            <a:r>
              <a:rPr kumimoji="0" lang="ru-RU" altLang="zh-CN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 — </a:t>
            </a: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корпус фильтра; </a:t>
            </a:r>
            <a:r>
              <a:rPr kumimoji="0" lang="ru-RU" altLang="zh-CN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3 — </a:t>
            </a: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перфорированная сетка: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 </a:t>
            </a:r>
            <a:r>
              <a:rPr kumimoji="0" lang="ru-RU" altLang="zh-CN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4 - </a:t>
            </a: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люк </a:t>
            </a:r>
            <a:r>
              <a:rPr kumimoji="0" lang="ru-RU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эагрузочный</a:t>
            </a: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5</a:t>
            </a:r>
            <a:r>
              <a:rPr kumimoji="0" lang="ru-RU" altLang="zh-CN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— </a:t>
            </a: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мелкие металлические или керамические кольца  15x15 мм): </a:t>
            </a:r>
            <a:endParaRPr kumimoji="0" lang="ru-RU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6 — </a:t>
            </a: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штуцер, 7 — патрубок выходной: 8</a:t>
            </a:r>
            <a:r>
              <a:rPr kumimoji="0" lang="ru-RU" altLang="zh-CN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 — </a:t>
            </a: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люк разгрузочный: </a:t>
            </a:r>
            <a:r>
              <a:rPr kumimoji="0" lang="ru-RU" altLang="zh-CN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9 — </a:t>
            </a: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отбойный лист</a:t>
            </a:r>
            <a:endParaRPr kumimoji="0" lang="ru-RU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ольца рашига и пал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764704"/>
            <a:ext cx="6048672" cy="4535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755576" y="5594125"/>
            <a:ext cx="7416824" cy="7386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кольца </a:t>
            </a:r>
            <a:r>
              <a:rPr kumimoji="0" lang="ru-RU" altLang="zh-CN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Рашига</a:t>
            </a: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металлические ст.12Х18Н10Т, ВСт3сп, 10Х17Н13М2Т и керамические. </a:t>
            </a:r>
            <a:b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Размеры колец 15х15х0.5; 25х25х0.5; 25х25х0.6; 25х25х0.7; 25х25х0.8; 25х25х1;35х35х0.5; </a:t>
            </a:r>
            <a:b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35х35х0.6; 35х35х0.8; 35х35х1; 50х50х0.8; 50х50х1.</a:t>
            </a:r>
            <a:r>
              <a:rPr kumimoji="0" lang="ru-RU" altLang="zh-CN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 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116632"/>
            <a:ext cx="31868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Кольца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Рашига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Масляный пылеуловитель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3314" name="Picture 2" descr="Устройство и принцип работы П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9695"/>
            <a:ext cx="9144000" cy="63683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cf2.ppt-online.org/files2/slide/r/R4yKsqHPbXLzFfuvhY32iWTSGJgA1VIBE8Z7Nr/slide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07504" y="548680"/>
            <a:ext cx="9036496" cy="5805264"/>
            <a:chOff x="0" y="1052736"/>
            <a:chExt cx="9036496" cy="5805264"/>
          </a:xfrm>
        </p:grpSpPr>
        <p:pic>
          <p:nvPicPr>
            <p:cNvPr id="17410" name="Picture 2" descr="Газораспределительная станция (ГРС): состав и назначение » Страница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052736"/>
              <a:ext cx="8964488" cy="5792293"/>
            </a:xfrm>
            <a:prstGeom prst="rect">
              <a:avLst/>
            </a:prstGeom>
            <a:noFill/>
          </p:spPr>
        </p:pic>
        <p:sp useBgFill="1">
          <p:nvSpPr>
            <p:cNvPr id="5" name="Прямоугольник 4"/>
            <p:cNvSpPr/>
            <p:nvPr/>
          </p:nvSpPr>
          <p:spPr>
            <a:xfrm>
              <a:off x="7524328" y="6237312"/>
              <a:ext cx="1512168" cy="6206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cf2.ppt-online.org/files2/slide/r/R4yKsqHPbXLzFfuvhY32iWTSGJgA1VIBE8Z7Nr/slid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Вертикальный масляный пылеуловите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31"/>
            <a:ext cx="9144000" cy="6849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shema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50" y="214290"/>
            <a:ext cx="3135109" cy="63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https://aurora-oil.ru/wp-content/uploads/2016/05/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42852"/>
            <a:ext cx="5167302" cy="369093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143504" y="3929066"/>
            <a:ext cx="2136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Отбойник сетчатый</a:t>
            </a:r>
            <a:endParaRPr lang="ru-RU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Подогреватель природного газа Марк-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5162228" cy="301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Оптимизация подогрева газа на газораспределительных станциях | Газпроммаш,  Сарат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3638549"/>
            <a:ext cx="4286250" cy="3219451"/>
          </a:xfrm>
          <a:prstGeom prst="rect">
            <a:avLst/>
          </a:prstGeom>
          <a:noFill/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683568" y="3717032"/>
            <a:ext cx="3816424" cy="646331"/>
          </a:xfrm>
          <a:prstGeom prst="rect">
            <a:avLst/>
          </a:prstGeom>
          <a:solidFill>
            <a:srgbClr val="F9FC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Подогреватель природного газа 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«Марк-10»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4609290"/>
            <a:ext cx="4644008" cy="1569660"/>
          </a:xfrm>
          <a:prstGeom prst="rect">
            <a:avLst/>
          </a:prstGeom>
          <a:solidFill>
            <a:srgbClr val="F9FC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rgbClr val="403C26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Подогреватель природного газа с жидкостным теплоносителем </a:t>
            </a: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rgbClr val="403C26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«Марк-10»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rgbClr val="403C26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 ТУ У 29.2-20578571-001-2005 применяется для непрямого нагрева перед </a:t>
            </a:r>
            <a:r>
              <a:rPr kumimoji="0" lang="ru-RU" altLang="zh-CN" sz="1600" b="0" i="0" u="none" strike="noStrike" cap="none" normalizeH="0" baseline="0" dirty="0" err="1" smtClean="0">
                <a:ln>
                  <a:noFill/>
                </a:ln>
                <a:solidFill>
                  <a:srgbClr val="403C26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дросселированием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rgbClr val="403C26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природного газа в системах редуцирования газораспределительных станций ГРС.</a:t>
            </a:r>
            <a:endParaRPr kumimoji="0" lang="ru-RU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Подогреватель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газа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52736"/>
            <a:ext cx="2880320" cy="536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pg2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076056" y="980728"/>
            <a:ext cx="3672408" cy="550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lotus1.ru/upload/images/366.jpeg"/>
          <p:cNvPicPr>
            <a:picLocks noChangeAspect="1" noChangeArrowheads="1"/>
          </p:cNvPicPr>
          <p:nvPr/>
        </p:nvPicPr>
        <p:blipFill>
          <a:blip r:embed="rId2" r:link="rId3" cstate="print"/>
          <a:srcRect r="14015"/>
          <a:stretch>
            <a:fillRect/>
          </a:stretch>
        </p:blipFill>
        <p:spPr bwMode="auto">
          <a:xfrm>
            <a:off x="899592" y="332656"/>
            <a:ext cx="756241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67544" y="4581128"/>
            <a:ext cx="806489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 — крышка камеры распределительной; 2 — камера распределительная; 3 — кожух; 4 — труба теплообменная;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5 — перегородка; 6 — полукольцо; 7 — решетка трубная подвижная;  8 — крышка плавающей головки; 9 — крышка кожуха; 10 — опора подвижная; 11 — опора неподвижная; 12 — решетка трубная неподвижная</a:t>
            </a:r>
            <a:endParaRPr kumimoji="0" lang="ru-RU" altLang="zh-CN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shelltub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1223685"/>
            <a:ext cx="7586584" cy="5013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2483768" y="188640"/>
            <a:ext cx="41737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Схема подогрева газа</a:t>
            </a:r>
            <a:endParaRPr kumimoji="0" lang="ru-RU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2348877"/>
          <a:ext cx="8424936" cy="3600404"/>
        </p:xfrm>
        <a:graphic>
          <a:graphicData uri="http://schemas.openxmlformats.org/drawingml/2006/table">
            <a:tbl>
              <a:tblPr/>
              <a:tblGrid>
                <a:gridCol w="936104"/>
                <a:gridCol w="936104"/>
                <a:gridCol w="936104"/>
                <a:gridCol w="936104"/>
                <a:gridCol w="936104"/>
                <a:gridCol w="936104"/>
                <a:gridCol w="936104"/>
                <a:gridCol w="936104"/>
                <a:gridCol w="936104"/>
              </a:tblGrid>
              <a:tr h="408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333333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Давление,  МПа</a:t>
                      </a:r>
                      <a:endParaRPr lang="ru-RU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85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      ПГ</a:t>
                      </a:r>
                      <a:endParaRPr lang="ru-RU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2,0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3,0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4,0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5,0</a:t>
                      </a:r>
                      <a:endParaRPr lang="ru-RU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6,0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7,0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8,0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10,0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40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  ПГ </a:t>
                      </a:r>
                      <a:r>
                        <a:rPr lang="ru-RU" sz="18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50</a:t>
                      </a:r>
                      <a:endParaRPr lang="ru-RU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3000</a:t>
                      </a:r>
                      <a:endParaRPr lang="ru-RU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4500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6300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8000</a:t>
                      </a:r>
                      <a:endParaRPr lang="ru-RU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10000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12000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14000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16250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8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ПГ 80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8000</a:t>
                      </a:r>
                      <a:endParaRPr lang="ru-RU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12000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16500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21000</a:t>
                      </a:r>
                      <a:endParaRPr lang="ru-RU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25500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30500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35500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45000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8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ПГ 100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12500</a:t>
                      </a:r>
                      <a:endParaRPr lang="ru-RU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19000</a:t>
                      </a:r>
                      <a:endParaRPr lang="ru-RU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25500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32500</a:t>
                      </a:r>
                      <a:endParaRPr lang="ru-RU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40000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48000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56000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71000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8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ПГ 150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25000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41000</a:t>
                      </a:r>
                      <a:endParaRPr lang="ru-RU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56000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72000</a:t>
                      </a:r>
                      <a:endParaRPr lang="ru-RU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88500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105500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120500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160000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8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ПГ 200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45800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72800</a:t>
                      </a:r>
                      <a:endParaRPr lang="ru-RU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99500</a:t>
                      </a:r>
                      <a:endParaRPr lang="ru-RU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127500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157000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188000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219000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285000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8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ПГ 300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130000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195000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255000</a:t>
                      </a:r>
                      <a:endParaRPr lang="ru-RU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320000</a:t>
                      </a:r>
                      <a:endParaRPr lang="ru-RU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385000</a:t>
                      </a:r>
                      <a:endParaRPr lang="ru-RU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450000</a:t>
                      </a:r>
                      <a:endParaRPr lang="ru-RU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510000</a:t>
                      </a:r>
                      <a:endParaRPr lang="ru-RU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640000</a:t>
                      </a:r>
                      <a:endParaRPr lang="ru-RU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130" marR="24130" marT="24130" marB="24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899592" y="474494"/>
            <a:ext cx="7560840" cy="92328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Пропускная способность ПГ, м</a:t>
            </a:r>
            <a:r>
              <a:rPr kumimoji="0" lang="ru-RU" altLang="zh-CN" sz="3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/час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ОДОРИЗАЦИЯ ГАЗА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268760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Природный газ, очищенный от примесей, не имеет ни цвета, ни запаха. Поэтому обнаружить утечку газа довольно трудно. Чтобы обеспечить безопасность транспорта и использования газа, его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одорируют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т. е. специально придают резкий и неприятный запах. Для этой цели в газ вводят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одоранты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 которым предъявляются следующие требования: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852936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продукты сгорания одорантов должны быть физиологически безвредными; 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достаточно летучими; 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не должны вызывать коррозию, химически взаимодействовать с газом, поглощаться водой или углеводородным конденсатом, сильно сорбироваться почвой или предметами, находящимися в помещениях;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одоранты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должны быть недорогими.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ОДОРИЗАЦИЯ ГАЗА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1257434"/>
            <a:ext cx="8100392" cy="3046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Одоризацию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газа проводят на головных сооружениях газопровода и газораспределительных станциях. Концентрация паров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одоранта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в газе должна быть такой, чтобы резкий запах ощущался при объемной концентрации газа, не превышающей 1/5 от нижнего порога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взрываемости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Среднегодовая норма расхода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этилмеркаптана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составляет 16 г на 1000 м</a:t>
            </a:r>
            <a:r>
              <a:rPr kumimoji="0" lang="ru-RU" altLang="zh-CN" sz="24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3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 газа. В летнее время расход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одоранта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примерно в 2 раза меньше, чем зимой.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23528" y="4751566"/>
            <a:ext cx="84969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Устройства, при помощи которых одорант вводится в поток газа, называются одоризаторами. Различают капельные, испарительные, барботажные и полуавтоматические одоризаторы.</a:t>
            </a:r>
            <a:endParaRPr kumimoji="0" lang="ru-RU" altLang="zh-CN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96950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Основные узлы ГРС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8697144" cy="5805264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Узел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переключения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ГРС предназначен для переключения потока газа высокого давления с автоматического на ручное регулирование давления по обводной линии, а также для предотвращения повышения давления в линии подачи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газа потребителю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 помощью предохранительной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арматуры.</a:t>
            </a:r>
          </a:p>
          <a:p>
            <a:pPr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Узел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очистки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газа ГРС предназначен для предотвращения попадания механических (твёрдых и жидких) примесей в технологическое и газорегуляторное оборудование и средства контроля и автоматики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Узел предотвращения гидратообразований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предназначен для предотвращения обмерзания арматуры и образования кристаллогидратов в газопроводных коммуникациях и арматуре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Узел редуцирования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газа предназначен для снижения и автоматического поддержания заданного давления подаваемого газа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Узел учёта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газа предназначен для учёта количества расхода газа с помощью различных расходомеров и счётчиков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Узел одоризации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газа предназначен для добавления в газ веществ с резким неприятным запахом (одорантов). Это позволяет своевременно обнаруживать утечки газа по запаху без специального оборудования.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775a5a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811480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979712" y="4435714"/>
            <a:ext cx="6156176" cy="24222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53958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Полуа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втоматическая </a:t>
            </a:r>
            <a:r>
              <a:rPr kumimoji="0" lang="ru-RU" altLang="zh-CN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одоризационная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установка</a:t>
            </a:r>
            <a:endParaRPr kumimoji="0" lang="ru-RU" altLang="zh-CN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1- калибровочное сопло; 2 - фильтр; 3 - </a:t>
            </a:r>
            <a:r>
              <a:rPr kumimoji="0" lang="ru-RU" altLang="zh-CN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одоризатор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; 4 - мерное стекло; 5 - предохранительный клапан;</a:t>
            </a:r>
            <a:endParaRPr kumimoji="0" lang="ru-RU" altLang="zh-CN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6 - манометр; 7 - регулятор давления; 8 - промежуточный резервуар с </a:t>
            </a:r>
            <a:r>
              <a:rPr kumimoji="0" lang="ru-RU" altLang="zh-CN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одорантом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; 9 - диафрагма</a:t>
            </a:r>
            <a:endParaRPr kumimoji="0" lang="ru-RU" altLang="zh-CN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SimSun" pitchFamily="2" charset="-122"/>
                <a:cs typeface="Times New Roman" pitchFamily="18" charset="0"/>
              </a:rPr>
              <a:t/>
            </a:r>
            <a:b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SimSun" pitchFamily="2" charset="-122"/>
                <a:cs typeface="Times New Roman" pitchFamily="18" charset="0"/>
              </a:rPr>
            </a:b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лок (узел) переключения и одоризации газ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264" y="1340768"/>
            <a:ext cx="8464097" cy="48245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59832" y="332656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Узел переключения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35896" y="260648"/>
            <a:ext cx="23404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Узел очистки</a:t>
            </a:r>
            <a:endParaRPr lang="ru-RU" sz="2800" dirty="0"/>
          </a:p>
        </p:txBody>
      </p:sp>
      <p:pic>
        <p:nvPicPr>
          <p:cNvPr id="6" name="Picture 2" descr="_mg_76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0748" y="2420888"/>
            <a:ext cx="6333252" cy="422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2" descr="https://www.rmg-rus.ru/assets/Image/0_55453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54714"/>
            <a:ext cx="4656517" cy="3492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Классификация ГРС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32656"/>
            <a:ext cx="896448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 назначению различают несколько типов ГРС: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станции на ответвлении магистрального газопровода (на конечном участке его ответвления к населённому пункту или промышленному объекту) производительностью от 5-10 до 300-500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ru-RU" sz="20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/час;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промысловая ГРС для подготовки газа (удаление пыли, влаги), добытого на промысле, а также для снабжения газом близлежащего к промыслу населённого пункта;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контрольно-распределительные пункты, размещаемые на ответвлениях от МГП к промышленным или сельскохозяйственным объектам, а также для питания кольцевой системы газопроводов вокруг города, производительностью от 2-3 до 10-12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м³/час;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автоматическая ГРС для снабжения газом небольших населённых пунктов на ответвлениях от МГП, производительностью 1-3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м³/час;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газорегуляторные пункты (ГРП) , производительностью от 1 до 30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м³/час, для снижения давления газа и поддержания его на заданном уровне на городских газовых сетях высокого и среднего давления;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газорегуляторные установки для питания газовых сетей или целиком объектов с расходом газа до 1,5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м³/час.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hemaAGR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1100</Words>
  <Application>Microsoft Office PowerPoint</Application>
  <PresentationFormat>Экран (4:3)</PresentationFormat>
  <Paragraphs>165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Газораспределительная станция (ГРС)</vt:lpstr>
      <vt:lpstr>Слайд 2</vt:lpstr>
      <vt:lpstr>Слайд 3</vt:lpstr>
      <vt:lpstr>Основные узлы ГРС</vt:lpstr>
      <vt:lpstr>Слайд 5</vt:lpstr>
      <vt:lpstr>Слайд 6</vt:lpstr>
      <vt:lpstr>Классификация ГРС</vt:lpstr>
      <vt:lpstr>Слайд 8</vt:lpstr>
      <vt:lpstr>Слайд 9</vt:lpstr>
      <vt:lpstr>Слайд 10</vt:lpstr>
      <vt:lpstr>Слайд 11</vt:lpstr>
      <vt:lpstr>Слайд 12</vt:lpstr>
      <vt:lpstr>Слайд 13</vt:lpstr>
      <vt:lpstr>Модульные газораспределительные пункты ГРП-М </vt:lpstr>
      <vt:lpstr>Структурная схема ГРС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Масляный пылеуловитель </vt:lpstr>
      <vt:lpstr>Слайд 29</vt:lpstr>
      <vt:lpstr>Слайд 30</vt:lpstr>
      <vt:lpstr>Слайд 31</vt:lpstr>
      <vt:lpstr>Слайд 32</vt:lpstr>
      <vt:lpstr>Слайд 33</vt:lpstr>
      <vt:lpstr>Подогреватель газа</vt:lpstr>
      <vt:lpstr>Слайд 35</vt:lpstr>
      <vt:lpstr>Слайд 36</vt:lpstr>
      <vt:lpstr>Слайд 37</vt:lpstr>
      <vt:lpstr>ОДОРИЗАЦИЯ ГАЗА</vt:lpstr>
      <vt:lpstr>ОДОРИЗАЦИЯ ГАЗА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Газораспределительная станция (ГРС)</dc:title>
  <dc:creator>letopolsky_ab</dc:creator>
  <cp:lastModifiedBy>letopolsky_ab</cp:lastModifiedBy>
  <cp:revision>72</cp:revision>
  <dcterms:created xsi:type="dcterms:W3CDTF">2024-04-29T06:39:06Z</dcterms:created>
  <dcterms:modified xsi:type="dcterms:W3CDTF">2025-11-10T09:03:23Z</dcterms:modified>
</cp:coreProperties>
</file>