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96" r:id="rId6"/>
    <p:sldId id="297" r:id="rId7"/>
    <p:sldId id="278" r:id="rId8"/>
    <p:sldId id="279" r:id="rId9"/>
    <p:sldId id="272" r:id="rId10"/>
    <p:sldId id="273" r:id="rId11"/>
    <p:sldId id="274" r:id="rId12"/>
    <p:sldId id="275" r:id="rId13"/>
    <p:sldId id="268" r:id="rId14"/>
    <p:sldId id="269" r:id="rId15"/>
    <p:sldId id="289" r:id="rId16"/>
    <p:sldId id="290" r:id="rId17"/>
    <p:sldId id="285" r:id="rId18"/>
    <p:sldId id="286" r:id="rId19"/>
    <p:sldId id="270" r:id="rId20"/>
    <p:sldId id="271" r:id="rId21"/>
    <p:sldId id="295" r:id="rId22"/>
    <p:sldId id="294" r:id="rId23"/>
    <p:sldId id="288" r:id="rId24"/>
    <p:sldId id="291" r:id="rId25"/>
    <p:sldId id="284" r:id="rId26"/>
    <p:sldId id="287" r:id="rId27"/>
    <p:sldId id="280" r:id="rId28"/>
    <p:sldId id="281" r:id="rId29"/>
    <p:sldId id="283" r:id="rId30"/>
    <p:sldId id="276" r:id="rId31"/>
    <p:sldId id="277" r:id="rId32"/>
    <p:sldId id="264" r:id="rId33"/>
    <p:sldId id="265" r:id="rId34"/>
    <p:sldId id="266" r:id="rId35"/>
    <p:sldId id="267" r:id="rId36"/>
    <p:sldId id="260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E%D0%B4%D0%B0%D1%87%D0%B0_%D0%BD%D0%B0%D1%81%D0%BE%D1%81%D0%B0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2722" y="2780928"/>
            <a:ext cx="3391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Тема: Насосы</a:t>
            </a:r>
            <a:endParaRPr lang="ru-RU" sz="4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/>
              <a:t>Лекция №3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(отключите камеру и микрофон!) 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Насосы"/>
          <p:cNvPicPr>
            <a:picLocks noChangeAspect="1" noChangeArrowheads="1"/>
          </p:cNvPicPr>
          <p:nvPr/>
        </p:nvPicPr>
        <p:blipFill>
          <a:blip r:embed="rId2" cstate="print"/>
          <a:srcRect l="24013" t="35300" r="16925" b="3801"/>
          <a:stretch>
            <a:fillRect/>
          </a:stretch>
        </p:blipFill>
        <p:spPr bwMode="auto">
          <a:xfrm>
            <a:off x="5220072" y="3634854"/>
            <a:ext cx="3923928" cy="3034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7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2.ppt-online.org/files2/slide/y/YzxO1EgIkLPmuwTR4hicjZQbtH3qKlA7nSd2D6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– всасывающий трубопровод; 2 – клапаны; 3 – корпус; 4 – напорный трубопровод; 5 – рабочая камера; 6 – поршень; 7 – шток; 8 – ползун; 9 – шатун; 10 – кривошип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2.ppt-online.org/files2/slide/y/YzxO1EgIkLPmuwTR4hicjZQbtH3qKlA7nSd2D6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АРАМЕТРЫ РАБОТЫ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2.ppt-online.org/files2/slide/y/YzxO1EgIkLPmuwTR4hicjZQbtH3qKlA7nSd2D6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ви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ЛАССИФИКАЦИЯ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ви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Принцип работы центробежного нас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Центробежный насос: устройство и принцип действия, схема и классифик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5"/>
            <a:ext cx="6336704" cy="4133709"/>
          </a:xfrm>
          <a:prstGeom prst="rect">
            <a:avLst/>
          </a:prstGeom>
          <a:noFill/>
        </p:spPr>
      </p:pic>
      <p:pic>
        <p:nvPicPr>
          <p:cNvPr id="52228" name="Picture 4" descr="Многоступенчатый насос центробежный: конструкция, виды, плюсы и мин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59273"/>
            <a:ext cx="5076056" cy="4098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2.ppt-online.org/files2/slide/y/YzxO1EgIkLPmuwTR4hicjZQbtH3qKlA7nSd2D6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y/YzxO1EgIkLPmuwTR4hicjZQbtH3qKlA7nSd2D6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невматические подъемники – подъем жидкости с помощью сжатого воздуха или технического г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y/YzxO1EgIkLPmuwTR4hicjZQbtH3qKlA7nSd2D6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асо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Центробежный нас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Центробежный нас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ЛАССИФИКАЦИЯ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Центробежный нас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2.ppt-online.org/files2/slide/y/YzxO1EgIkLPmuwTR4hicjZQbtH3qKlA7nSd2D6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Вихревой нас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Вихревой насос"/>
          <p:cNvPicPr>
            <a:picLocks noChangeAspect="1" noChangeArrowheads="1"/>
          </p:cNvPicPr>
          <p:nvPr/>
        </p:nvPicPr>
        <p:blipFill>
          <a:blip r:embed="rId2" cstate="print"/>
          <a:srcRect b="10101"/>
          <a:stretch>
            <a:fillRect/>
          </a:stretch>
        </p:blipFill>
        <p:spPr bwMode="auto">
          <a:xfrm>
            <a:off x="-1" y="0"/>
            <a:ext cx="9155921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бъемные насо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8847"/>
            <a:ext cx="88924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Принцип работы: за счет поступательного движения поршня создаётся разрежение в полости под ним, и туда засасывается жидкость из подводящего (всасывающего) трубопровода. При обратном движении поршня на всасывающем трубопроводе закрывается клапан, предотвращающий протечку жидкости обратно, и открывается клапан на нагнетательном трубопроводе, который был закрыт при всасывании. Туда вытесняется жидкость, которая находилась под поршнем, и процесс повторяется. Недостаток такого насоса в том, что жидкость движется по трубопроводу с различной скоростью (скачками). Этот момент обычно обходят созданием насосов, в которых несколько поршней. Основное преимущество в том, что он способен закачивать жидкость, будучи в момент пуска незаполненным ею (сухое всасывание), и поэтому применяется обычно там, где этим преимуществом необходимо воспользоваться.</a:t>
            </a:r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89040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Одним из недостатков поршневых насосов, как и других объёмных насосов, являются пульсации </a:t>
            </a:r>
            <a:r>
              <a:rPr lang="ru-RU" sz="1900" dirty="0" smtClean="0">
                <a:hlinkClick r:id="rId2" tooltip="Подача насоса"/>
              </a:rPr>
              <a:t>подачи</a:t>
            </a:r>
            <a:r>
              <a:rPr lang="ru-RU" sz="1900" dirty="0" smtClean="0"/>
              <a:t> и давления. Пульсации можно уменьшить, расположив несколько поршней в ряд и соединив их с одним валом таким образом, чтобы циклы их работы были сдвинуты друг относительно друга по фазе на равные углы. Другим способом борьбы с пульсацией является использование дифференциальной схемы включения насоса (рис. 2), при которой нагнетание жидкости осуществляется не только во время прямого хода поршня, но и во время обратного хода.</a:t>
            </a:r>
            <a:endParaRPr lang="ru-RU" sz="19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Диафрагменный нас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www.debem.ru/test/img/us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22296"/>
            <a:ext cx="5076056" cy="51357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772816"/>
            <a:ext cx="3851920" cy="3816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056686"/>
            <a:ext cx="4139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Насосы состоят из коаксиального пневматического агрегата, расположенного по центру, с мембранами нового поколения, присоединенными к валу. С двух сторон корпуса расположены шаровые клапаны и соответствующие седла на всасывающем и выпускном патрубках.</a:t>
            </a:r>
          </a:p>
          <a:p>
            <a:r>
              <a:rPr lang="ru-RU" b="1" dirty="0" smtClean="0"/>
              <a:t>A</a:t>
            </a:r>
            <a:r>
              <a:rPr lang="ru-RU" dirty="0" smtClean="0"/>
              <a:t> - шаровые клапаны</a:t>
            </a:r>
          </a:p>
          <a:p>
            <a:r>
              <a:rPr lang="ru-RU" b="1" dirty="0" smtClean="0"/>
              <a:t>B</a:t>
            </a:r>
            <a:r>
              <a:rPr lang="ru-RU" dirty="0" smtClean="0"/>
              <a:t> - насосная камера</a:t>
            </a:r>
          </a:p>
          <a:p>
            <a:r>
              <a:rPr lang="ru-RU" b="1" dirty="0" smtClean="0"/>
              <a:t>C1</a:t>
            </a:r>
            <a:r>
              <a:rPr lang="ru-RU" dirty="0" smtClean="0"/>
              <a:t> - внешняя мембрана</a:t>
            </a:r>
          </a:p>
          <a:p>
            <a:r>
              <a:rPr lang="ru-RU" b="1" dirty="0" smtClean="0"/>
              <a:t>C2</a:t>
            </a:r>
            <a:r>
              <a:rPr lang="ru-RU" dirty="0" smtClean="0"/>
              <a:t> - внутренняя мембрана</a:t>
            </a:r>
          </a:p>
          <a:p>
            <a:r>
              <a:rPr lang="ru-RU" b="1" dirty="0" smtClean="0"/>
              <a:t>D</a:t>
            </a:r>
            <a:r>
              <a:rPr lang="ru-RU" dirty="0" smtClean="0"/>
              <a:t> - коллектор забора</a:t>
            </a:r>
          </a:p>
          <a:p>
            <a:r>
              <a:rPr lang="ru-RU" b="1" dirty="0" smtClean="0"/>
              <a:t>E</a:t>
            </a:r>
            <a:r>
              <a:rPr lang="ru-RU" dirty="0" smtClean="0"/>
              <a:t> - коллектор сброса</a:t>
            </a:r>
          </a:p>
          <a:p>
            <a:r>
              <a:rPr lang="ru-RU" b="1" dirty="0" smtClean="0"/>
              <a:t>F</a:t>
            </a:r>
            <a:r>
              <a:rPr lang="ru-RU" dirty="0" smtClean="0"/>
              <a:t> - пневмодвигатель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124744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нутреннее устройство мембранного насоса"/>
          <p:cNvPicPr>
            <a:picLocks noChangeAspect="1" noChangeArrowheads="1"/>
          </p:cNvPicPr>
          <p:nvPr/>
        </p:nvPicPr>
        <p:blipFill>
          <a:blip r:embed="rId2" cstate="print"/>
          <a:srcRect l="10960"/>
          <a:stretch>
            <a:fillRect/>
          </a:stretch>
        </p:blipFill>
        <p:spPr bwMode="auto">
          <a:xfrm>
            <a:off x="179512" y="764704"/>
            <a:ext cx="4968552" cy="38130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188640"/>
            <a:ext cx="5550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/>
              <a:t>Мембранный (диафрагменный) насос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441680"/>
            <a:ext cx="4932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Основными элементами конструкции мембранного насоса, которые располагаются в его неподвижном корпусе, являются:</a:t>
            </a:r>
          </a:p>
          <a:p>
            <a:pPr fontAlgn="base"/>
            <a:r>
              <a:rPr lang="ru-RU" dirty="0" smtClean="0"/>
              <a:t>- подвижная диафрагма или мембрана;</a:t>
            </a:r>
          </a:p>
          <a:p>
            <a:pPr fontAlgn="base"/>
            <a:r>
              <a:rPr lang="ru-RU" dirty="0" smtClean="0"/>
              <a:t>- рабочая камера устройства;</a:t>
            </a:r>
          </a:p>
          <a:p>
            <a:pPr fontAlgn="base"/>
            <a:r>
              <a:rPr lang="ru-RU" dirty="0" smtClean="0"/>
              <a:t>- шток (поршень), который соединяет мембрану с приводным валом;</a:t>
            </a:r>
          </a:p>
          <a:p>
            <a:pPr fontAlgn="base"/>
            <a:r>
              <a:rPr lang="ru-RU" dirty="0" smtClean="0"/>
              <a:t>- кривошипно-шатунный механизм;</a:t>
            </a:r>
          </a:p>
          <a:p>
            <a:pPr fontAlgn="base"/>
            <a:r>
              <a:rPr lang="ru-RU" dirty="0" smtClean="0"/>
              <a:t>- клапаны, которые предотвращают обратное всасывание перекачиваемой среды;</a:t>
            </a:r>
          </a:p>
          <a:p>
            <a:pPr fontAlgn="base"/>
            <a:r>
              <a:rPr lang="ru-RU" dirty="0" smtClean="0"/>
              <a:t>- входной и выходной патрубки.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Рабочие такты двухмембранного нас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286500" cy="5913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0"/>
            <a:ext cx="4941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smtClean="0"/>
              <a:t>Схема работы мембранного насоса</a:t>
            </a:r>
            <a:endParaRPr lang="ru-RU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9644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/>
              <a:t>Принцип работы мембранного или диафрагменного насоса заключается в следующем.</a:t>
            </a:r>
          </a:p>
          <a:p>
            <a:pPr algn="just" fontAlgn="base"/>
            <a:r>
              <a:rPr lang="ru-RU" sz="2000" dirty="0" smtClean="0"/>
              <a:t>В момент запуска насоса шток, связанный с эластичной мембраной, начинает выгибать ее в сторону, обратную от рабочей камеры, в результате чего объем данной камеры увеличивается.</a:t>
            </a:r>
          </a:p>
          <a:p>
            <a:pPr algn="just" fontAlgn="base"/>
            <a:r>
              <a:rPr lang="ru-RU" sz="2000" dirty="0" smtClean="0"/>
              <a:t>За счет резкого увеличения объема в рабочей камере создается эффект вакуума, и в нее через входной патрубок начинает поступать перекачиваемая среда.</a:t>
            </a:r>
          </a:p>
          <a:p>
            <a:pPr algn="just" fontAlgn="base"/>
            <a:r>
              <a:rPr lang="ru-RU" sz="2000" dirty="0" smtClean="0"/>
              <a:t>Посредством кривошипно-шатунного механизма мембране сообщается обратное перемещение, и объем рабочей камеры резко уменьшается, что приводит к выталкиванию из нее перекачиваемой среды через выходной патрубок. В тот момент, когда мембрана начинает совершать обратное движение, входной патрубок автоматически блокируется при помощи специального клапана.</a:t>
            </a:r>
          </a:p>
          <a:p>
            <a:pPr algn="just" fontAlgn="base"/>
            <a:r>
              <a:rPr lang="ru-RU" sz="2000" dirty="0" smtClean="0"/>
              <a:t>Мембранные насосы отдельных моделей оснащаются сразу двумя диафрагмами, которые располагаются друг напротив друга и соединяются между собой при помощи эксцентрикового механизма. За счет того, что перекачивание среды осуществляется попеременно каждой из мембран, применение таких устройств является более эффективным.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cf2.ppt-online.org/files2/slide/y/YzxO1EgIkLPmuwTR4hicjZQbtH3qKlA7nSd2D6/slid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6" name="AutoShape 6" descr="Блог судового механика: Центробежный насос в обрат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Блог судового механика: Центробежный насос в обрат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0" name="AutoShape 10" descr="Блог судового механика: Центробежный насос в обрат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2" name="AutoShape 12" descr="Блог судового механика: Центробежный насос в обрат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unnamed.jpg"/>
          <p:cNvPicPr>
            <a:picLocks noChangeAspect="1"/>
          </p:cNvPicPr>
          <p:nvPr/>
        </p:nvPicPr>
        <p:blipFill>
          <a:blip r:embed="rId3" cstate="print"/>
          <a:srcRect t="21761" b="11515"/>
          <a:stretch>
            <a:fillRect/>
          </a:stretch>
        </p:blipFill>
        <p:spPr>
          <a:xfrm>
            <a:off x="1259632" y="2636912"/>
            <a:ext cx="6264696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/>
              <a:t>Ротор</a:t>
            </a:r>
            <a:r>
              <a:rPr lang="ru-RU" sz="2000" dirty="0" smtClean="0"/>
              <a:t> насоса содержит одно или несколько рабочих </a:t>
            </a:r>
            <a:r>
              <a:rPr lang="ru-RU" sz="2000" dirty="0" smtClean="0"/>
              <a:t>колес. </a:t>
            </a:r>
            <a:r>
              <a:rPr lang="ru-RU" sz="2000" dirty="0" smtClean="0"/>
              <a:t>Рабочее колесо представляет собой два диска, между которыми расположены изогнутые лопатки, образующие рабочие каналы колеса. Колесо насажено на </a:t>
            </a:r>
            <a:r>
              <a:rPr lang="ru-RU" sz="2000" dirty="0" smtClean="0"/>
              <a:t>вал </a:t>
            </a:r>
            <a:r>
              <a:rPr lang="ru-RU" sz="2000" dirty="0" smtClean="0"/>
              <a:t>насоса, предназначенный для соединения рабочего колеса с приводящим двигателем и передачи рабочему колесу вращающего момента от двигателя. На валу насоса закреплены различные детали подшипников, уплотнений и у некоторых насосов — устройства для компенсации гидродинамических осевых сил.</a:t>
            </a:r>
          </a:p>
          <a:p>
            <a:pPr algn="just"/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2000" b="1" dirty="0" smtClean="0"/>
              <a:t>Статор</a:t>
            </a:r>
            <a:r>
              <a:rPr lang="ru-RU" sz="2000" dirty="0" smtClean="0"/>
              <a:t> насоса является корпусом, имеет </a:t>
            </a:r>
            <a:r>
              <a:rPr lang="ru-RU" sz="2000" dirty="0" smtClean="0"/>
              <a:t>всасывающий </a:t>
            </a:r>
            <a:r>
              <a:rPr lang="ru-RU" sz="2000" dirty="0" smtClean="0"/>
              <a:t>и </a:t>
            </a:r>
            <a:r>
              <a:rPr lang="ru-RU" sz="2000" dirty="0" smtClean="0"/>
              <a:t>напорный </a:t>
            </a:r>
            <a:r>
              <a:rPr lang="ru-RU" sz="2000" dirty="0" smtClean="0"/>
              <a:t>патрубки для подвода жидкости к насосу и отвода от него и направляющий аппарат 6, предназначенный для формирования потока жидкости после выхода из рабочего колеса. Кроме того, на статоре крепятся детали уплотнений, подшипников, креплений к фундаменту, устройства и системы, обусловленные спецификой работы конкретного насоса (необходимостью подогрева или охлаждения, обеспечения повышенной герметичности и др.).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5866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Принцип действия центробежного насоса заключается в следующем. Жидкость, находящаяся во вращающемся рабочем </a:t>
            </a:r>
            <a:r>
              <a:rPr lang="ru-RU" dirty="0" smtClean="0"/>
              <a:t>колесе, </a:t>
            </a:r>
            <a:r>
              <a:rPr lang="ru-RU" dirty="0" smtClean="0"/>
              <a:t>движется вместе с ним. За счет центробежных сил частицы жидкости в колесе устремляются от центра к периферии. В центральной части колеса, в его всасывающей полости, уходящие к периферии частицы замещаются всасываемыми из всасывающего патрубка насоса. Давление во всасывающем патрубке насоса устанавливается пониженным (возникает разрежение), достаточным для обеспечения непрерывного поступления перекачиваемой к колесу насоса жидкости. У частиц жидкости, приближающихся к периферии рабочего колеса, за счет повышения окружной скорости растет кинетическая энергия, а за счет центробежных сил — потенциальная (давление). Выходя из рабочего колеса, жидкость попадает в направляющий аппарат (спиральную камеру с диффузором в корпусе насоса или специальный лопаточный аппарат), охватывающий рабочее колесо. Из направляющего аппарата жидкость, обладающая большей удельной механической энергией, чем во всасывающем патрубке насоса, проступает в напорный патрубок насоса.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31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сновные узлы и детали центробежных насо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753</Words>
  <Application>Microsoft Office PowerPoint</Application>
  <PresentationFormat>Экран (4:3)</PresentationFormat>
  <Paragraphs>32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demidenko_ai</cp:lastModifiedBy>
  <cp:revision>45</cp:revision>
  <dcterms:created xsi:type="dcterms:W3CDTF">2021-01-11T15:22:26Z</dcterms:created>
  <dcterms:modified xsi:type="dcterms:W3CDTF">2023-04-04T03:27:52Z</dcterms:modified>
</cp:coreProperties>
</file>