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57" r:id="rId4"/>
    <p:sldId id="296" r:id="rId5"/>
    <p:sldId id="297" r:id="rId6"/>
    <p:sldId id="298" r:id="rId7"/>
    <p:sldId id="299" r:id="rId8"/>
    <p:sldId id="300" r:id="rId9"/>
    <p:sldId id="301" r:id="rId10"/>
  </p:sldIdLst>
  <p:sldSz cx="9144000" cy="5143500" type="screen16x9"/>
  <p:notesSz cx="6858000" cy="9144000"/>
  <p:embeddedFontLst>
    <p:embeddedFont>
      <p:font typeface="Karla" pitchFamily="2" charset="0"/>
      <p:regular r:id="rId12"/>
      <p:bold r:id="rId13"/>
      <p:italic r:id="rId14"/>
      <p:boldItalic r:id="rId15"/>
    </p:embeddedFont>
    <p:embeddedFont>
      <p:font typeface="Montserrat" panose="00000500000000000000" pitchFamily="2" charset="-52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EEA"/>
    <a:srgbClr val="5C7386"/>
    <a:srgbClr val="FFFFFF"/>
    <a:srgbClr val="BF7200"/>
    <a:srgbClr val="9C27B0"/>
    <a:srgbClr val="62B6A9"/>
    <a:srgbClr val="00BCD4"/>
    <a:srgbClr val="8BC34A"/>
    <a:srgbClr val="E91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BC2D682-A28B-41F6-A856-4501394E1A53}">
  <a:tblStyle styleId="{5BC2D682-A28B-41F6-A856-4501394E1A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120140" y="3175950"/>
            <a:ext cx="475726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00BCD4"/>
                </a:solidFill>
              </a:rPr>
              <a:t>МОНТАЖ</a:t>
            </a:r>
            <a:br>
              <a:rPr lang="ru-RU" sz="3200" dirty="0">
                <a:solidFill>
                  <a:srgbClr val="00BCD4"/>
                </a:solidFill>
              </a:rPr>
            </a:br>
            <a:r>
              <a:rPr lang="ru-RU" sz="3200" dirty="0">
                <a:solidFill>
                  <a:srgbClr val="00BCD4"/>
                </a:solidFill>
              </a:rPr>
              <a:t>И НАЛАДКА </a:t>
            </a:r>
            <a:r>
              <a:rPr lang="ru-RU" sz="3200" dirty="0"/>
              <a:t>АСУТП</a:t>
            </a:r>
            <a:endParaRPr sz="3200" dirty="0"/>
          </a:p>
        </p:txBody>
      </p:sp>
      <p:grpSp>
        <p:nvGrpSpPr>
          <p:cNvPr id="77" name="Google Shape;77;p14"/>
          <p:cNvGrpSpPr/>
          <p:nvPr/>
        </p:nvGrpSpPr>
        <p:grpSpPr>
          <a:xfrm>
            <a:off x="575884" y="2185645"/>
            <a:ext cx="502625" cy="446586"/>
            <a:chOff x="5292575" y="3681900"/>
            <a:chExt cx="420150" cy="373275"/>
          </a:xfrm>
        </p:grpSpPr>
        <p:sp>
          <p:nvSpPr>
            <p:cNvPr id="78" name="Google Shape;78;p14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6647548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ru-RU" dirty="0"/>
              <a:t>Развитие и внедрение средств</a:t>
            </a:r>
            <a:br>
              <a:rPr lang="ru-RU" dirty="0"/>
            </a:br>
            <a:r>
              <a:rPr lang="ru-RU" dirty="0"/>
              <a:t>и систем автоматизации во все отрасли промышленности выделили монтаж и наладку приборов и средств автоматизации в самостоятельную отрасль.</a:t>
            </a:r>
            <a:endParaRPr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18163" y="73353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Монтаж приборов и систем автоматизации представляет собой сложный комплекс работ, выполняемый</a:t>
            </a:r>
            <a:br>
              <a:rPr lang="ru-RU" sz="1600" dirty="0"/>
            </a:br>
            <a:r>
              <a:rPr lang="ru-RU" sz="1600" dirty="0"/>
              <a:t>в соответствии с проектом с действующими техническими условиями и включающий следующие этапы:</a:t>
            </a:r>
            <a:endParaRPr sz="1600" dirty="0">
              <a:solidFill>
                <a:srgbClr val="CDDC39"/>
              </a:solidFill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218162" y="113695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подготовка производства монтажных работ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сводится к четкому определению ключевых категорий, так чтобы они не вызывали сомнений относительно 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их адекватности реальным явлениям и практическому опыту.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производство монтажных работ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основывается на том, что если противоположное суждение абсурдно, то первоначальное – истинно.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3) сдача смонтированной системы для наладки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формулируется несколько бесспорных, понятных 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разделяемых всеми положений (аксиом), исходя из которых строится доказательство.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345333" y="213064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14" name="Google Shape;89;p15"/>
          <p:cNvSpPr txBox="1">
            <a:spLocks/>
          </p:cNvSpPr>
          <p:nvPr/>
        </p:nvSpPr>
        <p:spPr>
          <a:xfrm>
            <a:off x="138550" y="464024"/>
            <a:ext cx="7090211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Clr>
                <a:schemeClr val="dk2"/>
              </a:buClr>
              <a:buSzPts val="2400"/>
            </a:pPr>
            <a:r>
              <a:rPr lang="ru-RU" sz="16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При подготовке производства монтажных работ выделяют :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CDDC39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Google Shape;90;p15"/>
          <p:cNvSpPr txBox="1"/>
          <p:nvPr/>
        </p:nvSpPr>
        <p:spPr>
          <a:xfrm>
            <a:off x="156952" y="901556"/>
            <a:ext cx="7076361" cy="27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Инженерно-техническая подготовка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 рассмотрение и анализ проекта автоматизации и разработку проекта производства работ (ППР).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Материально-техническая подготовка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обеспечивает заготовку материалов, монтажных изделий, деталей и конструкций, сборку монтажных блоков и узлов, комплектацию оборудования.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3) Организационная подготовка 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 оборудование необходимых помещений на объекте производства работ; комплектование монтажных бригад; контроль и участие в установках закладных деталей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 строительные конструкции, врезке бобышек, штуцеров в технологическое оборудование и трубопровода и других строительно-монтажных работах, необходимых для последующего монтажа приборов и систем автоматизации.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1338" y="181608"/>
            <a:ext cx="7049271" cy="1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Производство монтажных работ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связано с установкой несущих и опорных конструкций, приборов и средств автоматизации и подключенной к ним трубных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электрических проводок. Монтажные работы включают монтаж щитов и пультов контроля и управления, монтаж электропроводок, монтаж трубных проводок, монтаж датчиков, приборов, регуляторов и исполнительных механизмов.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218362" y="1667712"/>
            <a:ext cx="720601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Порядок сдачи объекта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определен строительными нормами и правилами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(СП 77 13.330.2016). Сдача проводится со сдаточной документации после индивидуального опробования, которое осуществляется при неработающем технологическом оборудовании.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ПНР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- это комплекс работ, связывающий в единое целое стадии создания систем автоматизации и осуществляющий доведение этих систем до состояния, при котором они могут быть успешно использованы в эксплуатации.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Наладочные работы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- это сложная совокупность операций, по проверке, регулировке, отладке, подготовке, включению и обеспечению нормальной работы систем управления технологическими процессами в заданных условиях.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18163" y="73353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Предусматривают два этапа проведения пусконаладочных работ: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18162" y="113695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Подготовительный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Работы ведутся на неработающем технологическом оборудовании. Решаются следующие задачи: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подготовка </a:t>
            </a:r>
            <a:r>
              <a:rPr lang="ru-RU" dirty="0" err="1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приобъектной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лаборатории,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рассмотрение рабочих чертежей проекта,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проверка правильности и качества монтажа цепей,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 err="1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предмонтажная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проверка приборов и средств автоматизации,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опробование и настройка элементов систем автоматизации после монтажа.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04515" y="528819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Предусматривают два этапа проведения пусконаладочных работ: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04514" y="932231"/>
            <a:ext cx="7090214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Заключительный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Наладка систем контроля и автоматического управления производится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 технологический режим.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Особенности: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включение системы производится по отдельным каналам технологического контроля и измерения,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каналам дистанционного управления,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отдельным контурам регулирования,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включается система. 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 первую очередь налаживаются схемы сигнализации, защиты и блокировки.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Очередность наладки приборов и средств автоматизации определяется графиком, утвержденным главным инженером предприятия.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Цель наладки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- обеспечение установленных показателей функционирования комплекса смонтированных и исправных технических средств в составе автоматических или автоматизированных систем управления технологическими процессами.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	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1338" y="181608"/>
            <a:ext cx="7049271" cy="1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Для средств и систем измерения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основными нормируемыми показателями являются метрологические характеристики, т.е. характеристики, влияющие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 результаты и погрешности измерений.</a:t>
            </a: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211338" y="1287916"/>
            <a:ext cx="720601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Для автоматических систем регулирования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нормируемыми являются показатели качества регулирования: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максимальное динамическое отклонение,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перерегулирование,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время регулирования, 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100"/>
              <a:buFont typeface="Wingdings" pitchFamily="2" charset="2"/>
              <a:buChar char="Ø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остаточное отклонение по окончании переходного процесса.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4294967295"/>
          </p:nvPr>
        </p:nvSpPr>
        <p:spPr>
          <a:xfrm>
            <a:off x="238836" y="0"/>
            <a:ext cx="6646863" cy="22558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ru-RU" dirty="0"/>
              <a:t>В настоящее время к наиболее прогрессивным методам производства работ относится </a:t>
            </a:r>
            <a:r>
              <a:rPr lang="ru-RU" b="1" dirty="0"/>
              <a:t>индустриальный метод полносборного монтажа</a:t>
            </a:r>
            <a:r>
              <a:rPr lang="ru-RU" dirty="0"/>
              <a:t> средств и систем автоматизации с комплектацией объектов укрупненными блоками</a:t>
            </a:r>
            <a:br>
              <a:rPr lang="ru-RU" dirty="0"/>
            </a:br>
            <a:r>
              <a:rPr lang="ru-RU" dirty="0"/>
              <a:t>и узлами, например монтаж приборов блоками на групповых унифицированных стендах с полной трубной</a:t>
            </a:r>
            <a:br>
              <a:rPr lang="ru-RU" dirty="0"/>
            </a:br>
            <a:r>
              <a:rPr lang="ru-RU" dirty="0"/>
              <a:t>и электрической обвязкой.</a:t>
            </a:r>
          </a:p>
        </p:txBody>
      </p:sp>
      <p:sp>
        <p:nvSpPr>
          <p:cNvPr id="7" name="Google Shape;118;p18"/>
          <p:cNvSpPr txBox="1">
            <a:spLocks/>
          </p:cNvSpPr>
          <p:nvPr/>
        </p:nvSpPr>
        <p:spPr>
          <a:xfrm>
            <a:off x="238836" y="2783977"/>
            <a:ext cx="7606351" cy="2255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Karla"/>
                <a:ea typeface="Karla"/>
                <a:cs typeface="Karla"/>
                <a:sym typeface="Karla"/>
              </a:rPr>
              <a:t>Он основан на совокупности организационных и технических мероприятий, предусматривающих сокращение сроков производства монтажных работ и повышение тем самым производительности труда с одновременным улучшением качества, повышение технического уровня и степени индустриализации монтажных работ.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None/>
              <a:tabLst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DCE2E7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662</Words>
  <Application>Microsoft Office PowerPoint</Application>
  <PresentationFormat>Экран (16:9)</PresentationFormat>
  <Paragraphs>64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Montserrat</vt:lpstr>
      <vt:lpstr>Arial</vt:lpstr>
      <vt:lpstr>Karla</vt:lpstr>
      <vt:lpstr>Wingdings</vt:lpstr>
      <vt:lpstr>Arviragus template</vt:lpstr>
      <vt:lpstr>МОНТАЖ И НАЛАДКА АСУТП</vt:lpstr>
      <vt:lpstr>Презентация PowerPoint</vt:lpstr>
      <vt:lpstr>Монтаж приборов и систем автоматизации представляет собой сложный комплекс работ, выполняемый в соответствии с проектом с действующими техническими условиями и включающий следующие этапы:</vt:lpstr>
      <vt:lpstr>Презентация PowerPoint</vt:lpstr>
      <vt:lpstr>Презентация PowerPoint</vt:lpstr>
      <vt:lpstr>Предусматривают два этапа проведения пусконаладочных работ:</vt:lpstr>
      <vt:lpstr>Предусматривают два этапа проведения пусконаладочных работ: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ФАЗЫ ДОКАЗАТЕЛЬСТВА и его виды</dc:title>
  <cp:lastModifiedBy>Sergey</cp:lastModifiedBy>
  <cp:revision>33</cp:revision>
  <dcterms:modified xsi:type="dcterms:W3CDTF">2023-02-01T15:40:16Z</dcterms:modified>
</cp:coreProperties>
</file>