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7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20"/>
      <p:bold r:id="rId21"/>
      <p:italic r:id="rId22"/>
      <p:boldItalic r:id="rId23"/>
    </p:embeddedFont>
    <p:embeddedFont>
      <p:font typeface="Barlow Condensed Medium" panose="00000606000000000000" pitchFamily="2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87" autoAdjust="0"/>
  </p:normalViewPr>
  <p:slideViewPr>
    <p:cSldViewPr snapToGrid="0">
      <p:cViewPr varScale="1">
        <p:scale>
          <a:sx n="145" d="100"/>
          <a:sy n="145" d="100"/>
        </p:scale>
        <p:origin x="624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21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818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882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122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734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456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42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85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25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22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708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23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628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096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a75f769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a75f769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61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t="8488" b="35262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651600" y="0"/>
            <a:ext cx="4776000" cy="5143500"/>
          </a:xfrm>
          <a:prstGeom prst="rect">
            <a:avLst/>
          </a:prstGeom>
          <a:solidFill>
            <a:srgbClr val="F1AC2D">
              <a:alpha val="80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3000" y="1001850"/>
            <a:ext cx="3408000" cy="31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380338" y="879825"/>
            <a:ext cx="3103735" cy="3398022"/>
          </a:xfrm>
          <a:custGeom>
            <a:avLst/>
            <a:gdLst/>
            <a:ahLst/>
            <a:cxnLst/>
            <a:rect l="l" t="t" r="r" b="b"/>
            <a:pathLst>
              <a:path w="4180114" h="4889241" extrusionOk="0">
                <a:moveTo>
                  <a:pt x="0" y="0"/>
                </a:moveTo>
                <a:lnTo>
                  <a:pt x="4180114" y="0"/>
                </a:lnTo>
                <a:lnTo>
                  <a:pt x="4177998" y="867747"/>
                </a:lnTo>
                <a:lnTo>
                  <a:pt x="4075567" y="867747"/>
                </a:lnTo>
                <a:lnTo>
                  <a:pt x="4077492" y="102622"/>
                </a:lnTo>
                <a:lnTo>
                  <a:pt x="102622" y="102622"/>
                </a:lnTo>
                <a:lnTo>
                  <a:pt x="102622" y="4786619"/>
                </a:lnTo>
                <a:lnTo>
                  <a:pt x="4077492" y="4786619"/>
                </a:lnTo>
                <a:lnTo>
                  <a:pt x="4068776" y="3881534"/>
                </a:lnTo>
                <a:lnTo>
                  <a:pt x="4171275" y="3881534"/>
                </a:lnTo>
                <a:lnTo>
                  <a:pt x="4180114" y="4889241"/>
                </a:lnTo>
                <a:lnTo>
                  <a:pt x="0" y="48892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31549" y="351825"/>
            <a:ext cx="2445367" cy="4192524"/>
          </a:xfrm>
          <a:custGeom>
            <a:avLst/>
            <a:gdLst/>
            <a:ahLst/>
            <a:cxnLst/>
            <a:rect l="l" t="t" r="r" b="b"/>
            <a:pathLst>
              <a:path w="4180114" h="4889241" extrusionOk="0">
                <a:moveTo>
                  <a:pt x="0" y="0"/>
                </a:moveTo>
                <a:lnTo>
                  <a:pt x="4180114" y="0"/>
                </a:lnTo>
                <a:lnTo>
                  <a:pt x="4177998" y="867747"/>
                </a:lnTo>
                <a:lnTo>
                  <a:pt x="4075567" y="867747"/>
                </a:lnTo>
                <a:lnTo>
                  <a:pt x="4077492" y="102622"/>
                </a:lnTo>
                <a:lnTo>
                  <a:pt x="102622" y="102622"/>
                </a:lnTo>
                <a:lnTo>
                  <a:pt x="102622" y="4786619"/>
                </a:lnTo>
                <a:lnTo>
                  <a:pt x="4077492" y="4786619"/>
                </a:lnTo>
                <a:lnTo>
                  <a:pt x="4068776" y="3881534"/>
                </a:lnTo>
                <a:lnTo>
                  <a:pt x="4171275" y="3881534"/>
                </a:lnTo>
                <a:lnTo>
                  <a:pt x="4180114" y="4889241"/>
                </a:lnTo>
                <a:lnTo>
                  <a:pt x="0" y="4889241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11700" y="1316225"/>
            <a:ext cx="2635500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arlow Condensed Medium"/>
              <a:buNone/>
              <a:defRPr sz="3600">
                <a:solidFill>
                  <a:schemeClr val="accent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159200" y="804000"/>
            <a:ext cx="4008000" cy="34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6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2800"/>
              <a:buFont typeface="Barlow Condensed"/>
              <a:buNone/>
              <a:defRPr sz="2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Barlow Condensed"/>
              <a:buChar char="●"/>
              <a:defRPr sz="1800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52525"/>
              </a:buClr>
              <a:buSzPts val="1400"/>
              <a:buFont typeface="Barlow Condensed"/>
              <a:buChar char="■"/>
              <a:defRPr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ctrTitle"/>
          </p:nvPr>
        </p:nvSpPr>
        <p:spPr>
          <a:xfrm>
            <a:off x="1408736" y="1078361"/>
            <a:ext cx="3144213" cy="31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400" dirty="0"/>
              <a:t>Техническое обслуживание электродвигателей</a:t>
            </a:r>
            <a:endParaRPr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19622" y="1566922"/>
            <a:ext cx="63243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Некоторые подшипники называют подшипниками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 постоянной консистентной смазкой или необслуживаемыми. Однако данные термины могут быть неверно истолкованы; они не означают, что подшипники не требуют абсолютно никакого ТО.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Необслуживаемые подшипники со временем должны заменяться. Когда именно, зависит от срока службы подшипников или от срока службы консистентной смазки подшипников. Срок службы подшипника обычно составляет 16 000-ДО 20 000 часов, может быть и больше. 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Что касается срока службы смазки, он обычно составляет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не меньше 40 000 часов эксплуатации в нормальных условиях.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Подшипники</a:t>
            </a:r>
            <a:br>
              <a:rPr lang="ru-RU" sz="2800" dirty="0"/>
            </a:br>
            <a:r>
              <a:rPr lang="ru-RU" sz="2800" dirty="0"/>
              <a:t>и смазка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800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19622" y="1001178"/>
            <a:ext cx="63243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Ресурс подшипников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Срок службы подшипников можно рассчитать, основываясь на данных по усталости материала, если известна рабочая нагрузка и частота вращения электродвигателя.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Выполнение данных вычислений требует, чтобы подшипники были установлены и смазаны надлежащим образом.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расчётах не учитывается влияние неблагоприятных условий эксплуатации.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Подшипники</a:t>
            </a:r>
            <a:br>
              <a:rPr lang="ru-RU" sz="2800" dirty="0"/>
            </a:br>
            <a:r>
              <a:rPr lang="ru-RU" sz="2800" dirty="0"/>
              <a:t>и смазка</a:t>
            </a:r>
            <a:endParaRPr lang="en-US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1A3874-9768-9267-7601-6F37A4EAE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508" y="2750034"/>
            <a:ext cx="2916504" cy="239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9012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72250" y="1690195"/>
            <a:ext cx="63243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Смазка подшипников</a:t>
            </a:r>
          </a:p>
          <a:p>
            <a:pPr marL="0" lvl="0" indent="0">
              <a:buNone/>
            </a:pPr>
            <a:endParaRPr lang="ru-RU" sz="160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стандартных ЭД подшипники всегда имеют консистентную смазку. Фактически, лишь небольшое количество подшипников отрабатывает свой полный срок службы.</a:t>
            </a:r>
          </a:p>
          <a:p>
            <a:pPr marL="0" lvl="0" indent="0">
              <a:buNone/>
            </a:pP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Это связано с ТО. Основные причины преждевременного разрушения подшипников:</a:t>
            </a:r>
          </a:p>
          <a:p>
            <a:pPr marL="0" lvl="0" indent="0">
              <a:buNone/>
            </a:pPr>
            <a:endParaRPr lang="ru-RU" sz="160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285750" indent="-285750"/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Неправильная установка;</a:t>
            </a:r>
          </a:p>
          <a:p>
            <a:pPr marL="285750" indent="-285750"/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Загрязнение;</a:t>
            </a:r>
          </a:p>
          <a:p>
            <a:pPr marL="285750" indent="-285750"/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Неправильное обращение;</a:t>
            </a:r>
          </a:p>
          <a:p>
            <a:pPr marL="285750" indent="-285750"/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Неправильное техническое обслуживание;</a:t>
            </a:r>
          </a:p>
          <a:p>
            <a:pPr marL="285750" indent="-285750"/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Несоответствующая смазка или её отсутствие (просроченная и непригодная смазка, недостаточное количество смазки, примеси в смазке и т.п.).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Подшипники</a:t>
            </a:r>
            <a:br>
              <a:rPr lang="ru-RU" sz="2800" dirty="0"/>
            </a:br>
            <a:r>
              <a:rPr lang="ru-RU" sz="2800" dirty="0"/>
              <a:t>и смазка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48095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19622" y="2077272"/>
            <a:ext cx="63243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Типы смазки</a:t>
            </a:r>
          </a:p>
          <a:p>
            <a:pPr marL="0" lvl="0" indent="0">
              <a:buNone/>
            </a:pPr>
            <a:endParaRPr lang="ru-RU" sz="160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Выделяют два типа смазки: жидкая и консистентная смазка. По существу, жидкая смазка является идеальным смазочным материалом для подшипников. Однако, консистентная смазка становится всё более популярной, так как корпус подшипника имеет лучшую защиту от утечки и от грязи.</a:t>
            </a:r>
          </a:p>
          <a:p>
            <a:pPr marL="0" lvl="0" indent="0">
              <a:buNone/>
            </a:pP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Консистентная смазка изготавливается из мыльных или немыльных загустителей, которые обеспечивают намного более эффективное использование жидкой смазки.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Существуют различные виды консистентной смазки</a:t>
            </a:r>
            <a:b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зависимости от их состава. Консистентная смазка включает в себя три компонента: базовое масло, загуститель</a:t>
            </a:r>
            <a:b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присадку. Тип базового масла, вязкость масла, загуститель</a:t>
            </a:r>
            <a:b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содержание загустителя определяют свойства консистентной смазки. </a:t>
            </a:r>
          </a:p>
          <a:p>
            <a:pPr marL="0" lvl="0" indent="0">
              <a:buNone/>
            </a:pPr>
            <a:endParaRPr lang="ru-RU" sz="160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Подшипники</a:t>
            </a:r>
            <a:br>
              <a:rPr lang="ru-RU" sz="2800" dirty="0"/>
            </a:br>
            <a:r>
              <a:rPr lang="ru-RU" sz="2800" dirty="0"/>
              <a:t>и смазка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4335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19622" y="1423069"/>
            <a:ext cx="63243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Типы смазки</a:t>
            </a:r>
          </a:p>
          <a:p>
            <a:pPr marL="0" lvl="0" indent="0">
              <a:buNone/>
            </a:pPr>
            <a:endParaRPr lang="ru-RU" sz="160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среднем подшипники электродвигателя нагреваются больше, чем другие подшипники. Они получают двойную тепловую нагрузку: теплота от трения вращения и тепловые потери от обмоток электродвигателя и сердечника ротора.</a:t>
            </a:r>
          </a:p>
          <a:p>
            <a:pPr mar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Это значит, что для подшипников электродвигателя требуется консистентная смазка с хорошей теплостойкостью или</a:t>
            </a:r>
            <a:b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их необходимо регулярно смазывать. Все поставщики подшипников предлагают большой выбор консистентной смазки, которая подходит именно для подшипников электродвигателя.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Подшипники</a:t>
            </a:r>
            <a:br>
              <a:rPr lang="ru-RU" sz="2800" dirty="0"/>
            </a:br>
            <a:r>
              <a:rPr lang="ru-RU" sz="2800" dirty="0"/>
              <a:t>и смазка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87256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19622" y="1894126"/>
            <a:ext cx="63243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При замене смазки подшипника следует всегда использовать такой же смазочный материал, какой был первоначально. Однако если необходимо использовать другой смазочный материал, следует удалить все остатки прежнего смазочного материала в подшипнике и корпусе, прежде чем использовать новую смазку.</a:t>
            </a:r>
          </a:p>
          <a:p>
            <a:pPr marL="0" indent="0">
              <a:buNone/>
            </a:pPr>
            <a:endParaRPr lang="ru-RU" sz="160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Всегда консультируйтесь с поставщиком, прежде чем смешивать консистентные смазки с другими сгустителями. Некоторые смазочные материалы совместимы, но определить это очень сложно.</a:t>
            </a:r>
          </a:p>
          <a:p>
            <a:pPr mar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подшипники должна регулярно добавляться свежая консистентная смазка. Периодичность смазки зависит</a:t>
            </a:r>
            <a:b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от следующих факторов: типоразмера электродвигателя, эксплуатационного режима, типа используемой консистентной смазки и, самое важное, от числа полюсов, рабочей скорости вращения и рабочей температуры.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Подшипники</a:t>
            </a:r>
            <a:br>
              <a:rPr lang="ru-RU" sz="2800" dirty="0"/>
            </a:br>
            <a:r>
              <a:rPr lang="ru-RU" sz="2800" dirty="0"/>
              <a:t>и смазка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4742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78827" y="854736"/>
            <a:ext cx="63243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Кроме того, на периодичность смазки влияют и другие факторы:</a:t>
            </a:r>
          </a:p>
          <a:p>
            <a:pPr marL="0" indent="0">
              <a:buNone/>
            </a:pPr>
            <a:endParaRPr lang="ru-RU" sz="160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285750" indent="-285750"/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При вертикальном монтаже время между заменой смазки сокращается на 50 %.</a:t>
            </a:r>
          </a:p>
          <a:p>
            <a:pPr marL="285750" indent="-285750"/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загрязнённой/запылённой среде время между заменой смазки сокращается на 25 %.</a:t>
            </a:r>
          </a:p>
          <a:p>
            <a:pPr marL="285750" indent="-285750"/>
            <a:r>
              <a:rPr lang="ru-RU" sz="160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условиях высокой влажности время между заменой смазки сокращается на 10 %.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Подшипники</a:t>
            </a:r>
            <a:br>
              <a:rPr lang="ru-RU" sz="2800" dirty="0"/>
            </a:br>
            <a:r>
              <a:rPr lang="ru-RU" sz="2800" dirty="0"/>
              <a:t>и смазка</a:t>
            </a:r>
            <a:endParaRPr lang="en-US" sz="2800" dirty="0"/>
          </a:p>
        </p:txBody>
      </p:sp>
      <p:sp>
        <p:nvSpPr>
          <p:cNvPr id="2" name="Google Shape;99;p13">
            <a:extLst>
              <a:ext uri="{FF2B5EF4-FFF2-40B4-BE49-F238E27FC236}">
                <a16:creationId xmlns:a16="http://schemas.microsoft.com/office/drawing/2014/main" id="{F8BA76CE-C253-3499-FD94-31F0950D2FD9}"/>
              </a:ext>
            </a:extLst>
          </p:cNvPr>
          <p:cNvSpPr txBox="1">
            <a:spLocks/>
          </p:cNvSpPr>
          <p:nvPr/>
        </p:nvSpPr>
        <p:spPr>
          <a:xfrm>
            <a:off x="2997239" y="3019034"/>
            <a:ext cx="3449610" cy="135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Barlow Condensed"/>
              <a:buChar char="●"/>
              <a:defRPr sz="18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52525"/>
              </a:buClr>
              <a:buSzPts val="1400"/>
              <a:buFont typeface="Barlow Condensed"/>
              <a:buChar char="■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pPr marL="0" indent="0">
              <a:buFont typeface="Barlow Condensed"/>
              <a:buNone/>
            </a:pP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При наличии каких-либо отклонений от базовой периодичности смазки </a:t>
            </a:r>
            <a:r>
              <a:rPr lang="ru-RU" sz="1600" dirty="0" err="1">
                <a:solidFill>
                  <a:srgbClr val="646464"/>
                </a:solidFill>
                <a:latin typeface="Roboto" panose="02000000000000000000" pitchFamily="2" charset="0"/>
              </a:rPr>
              <a:t>t</a:t>
            </a:r>
            <a:r>
              <a:rPr lang="ru-RU" sz="1600" baseline="-25000" dirty="0" err="1">
                <a:solidFill>
                  <a:srgbClr val="646464"/>
                </a:solidFill>
                <a:latin typeface="Roboto" panose="02000000000000000000" pitchFamily="2" charset="0"/>
              </a:rPr>
              <a:t>f</a:t>
            </a: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 время между подачами доз смазки </a:t>
            </a:r>
            <a:r>
              <a:rPr lang="ru-RU" sz="1600" dirty="0" err="1">
                <a:solidFill>
                  <a:srgbClr val="646464"/>
                </a:solidFill>
                <a:latin typeface="Roboto" panose="02000000000000000000" pitchFamily="2" charset="0"/>
              </a:rPr>
              <a:t>t</a:t>
            </a:r>
            <a:r>
              <a:rPr lang="ru-RU" sz="1600" baseline="-25000" dirty="0" err="1">
                <a:solidFill>
                  <a:srgbClr val="646464"/>
                </a:solidFill>
                <a:latin typeface="Roboto" panose="02000000000000000000" pitchFamily="2" charset="0"/>
              </a:rPr>
              <a:t>fg</a:t>
            </a: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 следует сократить на некоторые коэффициенты уменьшения.</a:t>
            </a:r>
          </a:p>
        </p:txBody>
      </p:sp>
    </p:spTree>
    <p:extLst>
      <p:ext uri="{BB962C8B-B14F-4D97-AF65-F5344CB8AC3E}">
        <p14:creationId xmlns:p14="http://schemas.microsoft.com/office/powerpoint/2010/main" val="360046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Подшипники</a:t>
            </a:r>
            <a:br>
              <a:rPr lang="ru-RU" sz="2800" dirty="0"/>
            </a:br>
            <a:r>
              <a:rPr lang="ru-RU" sz="2800" dirty="0"/>
              <a:t>и смазка</a:t>
            </a:r>
            <a:endParaRPr lang="en-US" sz="2800" dirty="0"/>
          </a:p>
        </p:txBody>
      </p:sp>
      <p:sp>
        <p:nvSpPr>
          <p:cNvPr id="2" name="Google Shape;99;p13">
            <a:extLst>
              <a:ext uri="{FF2B5EF4-FFF2-40B4-BE49-F238E27FC236}">
                <a16:creationId xmlns:a16="http://schemas.microsoft.com/office/drawing/2014/main" id="{F8BA76CE-C253-3499-FD94-31F0950D2FD9}"/>
              </a:ext>
            </a:extLst>
          </p:cNvPr>
          <p:cNvSpPr txBox="1">
            <a:spLocks/>
          </p:cNvSpPr>
          <p:nvPr/>
        </p:nvSpPr>
        <p:spPr>
          <a:xfrm>
            <a:off x="2847195" y="157422"/>
            <a:ext cx="5869139" cy="135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Barlow Condensed"/>
              <a:buChar char="●"/>
              <a:defRPr sz="18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52525"/>
              </a:buClr>
              <a:buSzPts val="1400"/>
              <a:buFont typeface="Barlow Condensed"/>
              <a:buChar char="■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pPr marL="0" indent="0">
              <a:buFont typeface="Barlow Condensed"/>
              <a:buNone/>
            </a:pP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При наличии каких-либо отклонений от базовой периодичности смазки </a:t>
            </a:r>
            <a:r>
              <a:rPr lang="ru-RU" sz="1600" dirty="0" err="1">
                <a:solidFill>
                  <a:srgbClr val="646464"/>
                </a:solidFill>
                <a:latin typeface="Roboto" panose="02000000000000000000" pitchFamily="2" charset="0"/>
              </a:rPr>
              <a:t>t</a:t>
            </a:r>
            <a:r>
              <a:rPr lang="ru-RU" sz="1600" baseline="-25000" dirty="0" err="1">
                <a:solidFill>
                  <a:srgbClr val="646464"/>
                </a:solidFill>
                <a:latin typeface="Roboto" panose="02000000000000000000" pitchFamily="2" charset="0"/>
              </a:rPr>
              <a:t>f</a:t>
            </a: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 время между подачами доз смазки </a:t>
            </a:r>
            <a:r>
              <a:rPr lang="ru-RU" sz="1600" dirty="0" err="1">
                <a:solidFill>
                  <a:srgbClr val="646464"/>
                </a:solidFill>
                <a:latin typeface="Roboto" panose="02000000000000000000" pitchFamily="2" charset="0"/>
              </a:rPr>
              <a:t>t</a:t>
            </a:r>
            <a:r>
              <a:rPr lang="ru-RU" sz="1600" baseline="-25000" dirty="0" err="1">
                <a:solidFill>
                  <a:srgbClr val="646464"/>
                </a:solidFill>
                <a:latin typeface="Roboto" panose="02000000000000000000" pitchFamily="2" charset="0"/>
              </a:rPr>
              <a:t>fg</a:t>
            </a: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 следует сократить на некоторые коэффициенты уменьшения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785A02-49FD-4ED6-8E1F-B95240D5B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705" y="1075407"/>
            <a:ext cx="3929605" cy="406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A3C137-F989-F7C4-34B6-556F36E7B445}"/>
              </a:ext>
            </a:extLst>
          </p:cNvPr>
          <p:cNvSpPr txBox="1"/>
          <p:nvPr/>
        </p:nvSpPr>
        <p:spPr>
          <a:xfrm>
            <a:off x="2847195" y="1431510"/>
            <a:ext cx="21195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646464"/>
                </a:solidFill>
                <a:latin typeface="Roboto" panose="02000000000000000000" pitchFamily="2" charset="0"/>
              </a:rPr>
              <a:t>t</a:t>
            </a:r>
            <a:r>
              <a:rPr lang="ru-RU" sz="1400" baseline="-25000" dirty="0" err="1">
                <a:solidFill>
                  <a:srgbClr val="646464"/>
                </a:solidFill>
                <a:latin typeface="Roboto" panose="02000000000000000000" pitchFamily="2" charset="0"/>
              </a:rPr>
              <a:t>fg</a:t>
            </a:r>
            <a:r>
              <a:rPr lang="ru-RU" sz="1400" dirty="0">
                <a:solidFill>
                  <a:srgbClr val="646464"/>
                </a:solidFill>
                <a:latin typeface="Roboto" panose="02000000000000000000" pitchFamily="2" charset="0"/>
              </a:rPr>
              <a:t>= </a:t>
            </a:r>
            <a:r>
              <a:rPr lang="ru-RU" sz="1400" dirty="0" err="1">
                <a:solidFill>
                  <a:srgbClr val="646464"/>
                </a:solidFill>
                <a:latin typeface="Roboto" panose="02000000000000000000" pitchFamily="2" charset="0"/>
              </a:rPr>
              <a:t>t</a:t>
            </a:r>
            <a:r>
              <a:rPr lang="ru-RU" sz="1400" baseline="-25000" dirty="0" err="1">
                <a:solidFill>
                  <a:srgbClr val="646464"/>
                </a:solidFill>
                <a:latin typeface="Roboto" panose="02000000000000000000" pitchFamily="2" charset="0"/>
              </a:rPr>
              <a:t>f</a:t>
            </a:r>
            <a:r>
              <a:rPr lang="ru-RU" sz="1400" baseline="-25000" dirty="0">
                <a:solidFill>
                  <a:srgbClr val="646464"/>
                </a:solidFill>
                <a:latin typeface="Roboto" panose="02000000000000000000" pitchFamily="2" charset="0"/>
              </a:rPr>
              <a:t> </a:t>
            </a:r>
            <a:r>
              <a:rPr lang="ru-RU" sz="1400" dirty="0">
                <a:solidFill>
                  <a:srgbClr val="646464"/>
                </a:solidFill>
                <a:latin typeface="Roboto" panose="02000000000000000000" pitchFamily="2" charset="0"/>
              </a:rPr>
              <a:t>· t</a:t>
            </a:r>
            <a:r>
              <a:rPr lang="ru-RU" sz="1400" baseline="-25000" dirty="0">
                <a:solidFill>
                  <a:srgbClr val="646464"/>
                </a:solidFill>
                <a:latin typeface="Roboto" panose="02000000000000000000" pitchFamily="2" charset="0"/>
              </a:rPr>
              <a:t>1 </a:t>
            </a:r>
            <a:r>
              <a:rPr lang="ru-RU" sz="1400" dirty="0">
                <a:solidFill>
                  <a:srgbClr val="646464"/>
                </a:solidFill>
                <a:latin typeface="Roboto" panose="02000000000000000000" pitchFamily="2" charset="0"/>
              </a:rPr>
              <a:t>· t</a:t>
            </a:r>
            <a:r>
              <a:rPr lang="ru-RU" sz="1400" baseline="-25000" dirty="0">
                <a:solidFill>
                  <a:srgbClr val="646464"/>
                </a:solidFill>
                <a:latin typeface="Roboto" panose="02000000000000000000" pitchFamily="2" charset="0"/>
              </a:rPr>
              <a:t>2 </a:t>
            </a:r>
            <a:r>
              <a:rPr lang="ru-RU" sz="1400" dirty="0">
                <a:solidFill>
                  <a:srgbClr val="646464"/>
                </a:solidFill>
                <a:latin typeface="Roboto" panose="02000000000000000000" pitchFamily="2" charset="0"/>
              </a:rPr>
              <a:t>· t</a:t>
            </a:r>
            <a:r>
              <a:rPr lang="ru-RU" sz="1400" baseline="-25000" dirty="0">
                <a:solidFill>
                  <a:srgbClr val="646464"/>
                </a:solidFill>
                <a:latin typeface="Roboto" panose="02000000000000000000" pitchFamily="2" charset="0"/>
              </a:rPr>
              <a:t>3 </a:t>
            </a:r>
            <a:r>
              <a:rPr lang="ru-RU" sz="1400" dirty="0">
                <a:solidFill>
                  <a:srgbClr val="646464"/>
                </a:solidFill>
                <a:latin typeface="Roboto" panose="02000000000000000000" pitchFamily="2" charset="0"/>
              </a:rPr>
              <a:t>· t</a:t>
            </a:r>
            <a:r>
              <a:rPr lang="ru-RU" sz="1400" baseline="-25000" dirty="0">
                <a:solidFill>
                  <a:srgbClr val="646464"/>
                </a:solidFill>
                <a:latin typeface="Roboto" panose="02000000000000000000" pitchFamily="2" charset="0"/>
              </a:rPr>
              <a:t>4 </a:t>
            </a:r>
            <a:r>
              <a:rPr lang="ru-RU" sz="1400" dirty="0">
                <a:solidFill>
                  <a:srgbClr val="646464"/>
                </a:solidFill>
                <a:latin typeface="Roboto" panose="02000000000000000000" pitchFamily="2" charset="0"/>
              </a:rPr>
              <a:t>· t</a:t>
            </a:r>
            <a:r>
              <a:rPr lang="ru-RU" sz="1400" baseline="-25000" dirty="0">
                <a:solidFill>
                  <a:srgbClr val="646464"/>
                </a:solidFill>
                <a:latin typeface="Roboto" panose="02000000000000000000" pitchFamily="2" charset="0"/>
              </a:rPr>
              <a:t>5 </a:t>
            </a:r>
            <a:r>
              <a:rPr lang="ru-RU" sz="1400" dirty="0">
                <a:solidFill>
                  <a:srgbClr val="646464"/>
                </a:solidFill>
                <a:latin typeface="Roboto" panose="02000000000000000000" pitchFamily="2" charset="0"/>
              </a:rPr>
              <a:t>· t</a:t>
            </a:r>
            <a:r>
              <a:rPr lang="ru-RU" sz="1400" baseline="-25000" dirty="0">
                <a:solidFill>
                  <a:srgbClr val="646464"/>
                </a:solidFill>
                <a:latin typeface="Roboto" panose="02000000000000000000" pitchFamily="2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88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26199" y="1894126"/>
            <a:ext cx="64164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Целью </a:t>
            </a:r>
            <a:r>
              <a:rPr lang="ru-RU" sz="1600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профосмотра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является предупреждение неисправностей, которые могут возникнуть в ходе эксплуатации двигателя, для обеспечения его надёжной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бесперебойной работы. Как правило, профилактический осмотр включается в план программы поддержания рабочего состояния всей системы в целом.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Целью </a:t>
            </a:r>
            <a:r>
              <a:rPr lang="ru-RU" sz="1600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профилактического ТО 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является проведение требующихся процедур по техническому обслуживанию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нужное время. Чтобы определить эти два параметра, необходимо регулярно контролировать работу ЭД.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Постоянная регистрация данных в специальном журнале позволяет сравнивать статистические данные по различным параметрам и, таким образом, делать предположения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 возможных проблемах.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dirty="0"/>
              <a:t>ТО ЭД</a:t>
            </a:r>
            <a:endParaRPr lang="en-US" sz="32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06464" y="302149"/>
            <a:ext cx="64164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Основной целью </a:t>
            </a:r>
            <a:r>
              <a:rPr lang="ru-RU" sz="1600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ТО для устранения неисправностей 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является выполнение ремонта и замены электродвигателя при возникновении каких-либо неисправностей. Техническое обслуживание для устранения неисправностей или аварийный ремонт не являются регулярными работами.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dirty="0"/>
              <a:t>ТО ЭД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B68BDC-98DE-2B7B-6B09-E6EB2FEF9335}"/>
              </a:ext>
            </a:extLst>
          </p:cNvPr>
          <p:cNvSpPr txBox="1"/>
          <p:nvPr/>
        </p:nvSpPr>
        <p:spPr>
          <a:xfrm>
            <a:off x="2874768" y="1755496"/>
            <a:ext cx="30933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1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Факторы, влияющие на срок службы электродвигателя</a:t>
            </a:r>
            <a:br>
              <a:rPr lang="ru-RU" b="0" i="1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</a:br>
            <a:r>
              <a:rPr lang="ru-RU" b="0" i="1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в отсутствие надлежащего технического обслуживания</a:t>
            </a:r>
            <a:endParaRPr lang="ru-RU" dirty="0"/>
          </a:p>
        </p:txBody>
      </p:sp>
      <p:pic>
        <p:nvPicPr>
          <p:cNvPr id="1026" name="Picture 2" descr="Факторы, влияющие на срок службы электродвигателя в отсутствие надлежащего технического обслуживания">
            <a:extLst>
              <a:ext uri="{FF2B5EF4-FFF2-40B4-BE49-F238E27FC236}">
                <a16:creationId xmlns:a16="http://schemas.microsoft.com/office/drawing/2014/main" id="{C4D4285A-CC8C-DB66-A439-14B72EF3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13" y="1631084"/>
            <a:ext cx="3093379" cy="348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53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91984" y="1429648"/>
            <a:ext cx="64164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Вентиляция электродвигателя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Если электродвигатель установлен и работает в условиях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 ограниченной вентиляцией, температура электродвигателя может подняться до значений, опасных для изоляции электродвигателя и консистентной смазки подшипников, которые в результате могут привести к разрушению подшипников и неисправности двигателя.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Часто вентиляционные каналы забиваются пылью и грязью.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связи с этим, чтобы не допустить перегрева электродвигателя, важно регулярно удалять пыль и грязь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 поверхности насоса и двигателя потоком воздуха.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dirty="0"/>
              <a:t>Факторы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1592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05140" y="1686205"/>
            <a:ext cx="64164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Влажность и конденсация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закрытых электродвигателях IP 55 водяной пар может конденсироваться и попасть в обмотки электродвигателя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в подшипники. Поэтому во время остановок температура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электродвигателях такого типа должна быть выше, чем температура вокруг двигателя. Для использования этого эффекта применяют статор с нагревательным элементом.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Есть ещё один способ решить данную проблему: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удалить резьбовые пробки из сливных отверстий, чтобы конденсат вытекал.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После удаления пробок уровень </a:t>
            </a:r>
            <a:r>
              <a:rPr lang="ru-RU" sz="16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пылевлагозащищённости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электродвигателя изменится с IP 55 на IP 44.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dirty="0"/>
              <a:t>Факторы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38706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905140" y="1686205"/>
            <a:ext cx="64164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Влажность и конденсация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закрытых электродвигателях IP 55 водяной пар может конденсироваться и попасть в обмотки электродвигателя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в подшипники. Поэтому во время остановок температура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электродвигателях такого типа должна быть выше, чем температура вокруг двигателя. Для использования этого эффекта применяют статор с нагревательным элементом.</a:t>
            </a:r>
          </a:p>
          <a:p>
            <a:pPr marL="0" lvl="0" indent="0">
              <a:buNone/>
            </a:pPr>
            <a:endParaRPr lang="ru-RU" sz="1600" b="0" i="0" dirty="0">
              <a:solidFill>
                <a:srgbClr val="646464"/>
              </a:solidFill>
              <a:effectLst/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Есть ещё один способ решить данную проблему: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удалить резьбовые пробки из сливных отверстий, чтобы конденсат вытекал.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После удаления пробок уровень </a:t>
            </a:r>
            <a:r>
              <a:rPr lang="ru-RU" sz="16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пылевлагозащищённости</a:t>
            </a: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электродвигателя изменится с IP 55 на IP 44.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dirty="0"/>
              <a:t>Факторы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3717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06465" y="1942762"/>
            <a:ext cx="64164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Неплотные соединения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Все электрические соединения должны быть плотно затянуты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соответствии с рекомендациями. Деформация во время холодных циклов часто вызывают разрушения соединений. Плавкие предохранители, кабельные соединения, контакты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защита пускателя часто отходят, поэтому их необходимо регулярно проверять.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Асимметрия напряжений и токов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Асимметрия напряжений образуется, когда напряжения трёх фаз отличаются друг от друга. В результате возникают различные проблемы: вибрации, пульсации вращающего момента и перегрев одной или нескольких фазовых обмоток. Асимметрия напряжений приводит к понижению КПД ЭД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и сокращает его ресурс.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dirty="0"/>
              <a:t>Факторы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2229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799886" y="1811193"/>
            <a:ext cx="64164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1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Пониженное и повышенное напряжение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Пониженное и повышенное напряжение ускоряют изнашиваемость изоляции статора ЭД.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Пониженное напряжение резко увеличивает температуру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изоляции. При пониженных напряжениях ЭД работают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 пониженным КПД полной нагрузки, имеют повышенную рабочую температуру, увеличенное скольжение, меньший вращающий момент, срок службы таких двигателей может уменьшиться. Обычно индуктивные ЭД справляются</a:t>
            </a:r>
            <a:b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</a:b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 ситуациями электрического перенапряжения. Однако сильное электрическое перенапряжение может вызвать межвитковое, междуфазное короткое замыкание или короткое замыкание между фазой и «землёй»; то есть короткое замыкание между фазами или между фазами и корпусом.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dirty="0"/>
              <a:t>Факторы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1554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2819622" y="468326"/>
            <a:ext cx="6324378" cy="13552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 настоящее время подшипники являются наиболее изнашиваемыми компонентами электродвигателя.</a:t>
            </a:r>
          </a:p>
          <a:p>
            <a:pPr marL="0" lvl="0" indent="0"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lvl="0" indent="0">
              <a:buNone/>
            </a:pPr>
            <a:r>
              <a:rPr lang="ru-RU" sz="16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Дело в том, что изоляционная система больше не подвергается воздействию высоких температур, так как КПД современных ЭД КПД выше. </a:t>
            </a:r>
          </a:p>
        </p:txBody>
      </p:sp>
      <p:sp>
        <p:nvSpPr>
          <p:cNvPr id="4" name="Google Shape;98;p13">
            <a:extLst>
              <a:ext uri="{FF2B5EF4-FFF2-40B4-BE49-F238E27FC236}">
                <a16:creationId xmlns:a16="http://schemas.microsoft.com/office/drawing/2014/main" id="{2AA24B53-B73E-F173-4537-688B433E37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666" y="1298079"/>
            <a:ext cx="2332749" cy="22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Подшипники</a:t>
            </a:r>
            <a:br>
              <a:rPr lang="ru-RU" sz="2800" dirty="0"/>
            </a:br>
            <a:r>
              <a:rPr lang="ru-RU" sz="2800" dirty="0"/>
              <a:t>и смазка</a:t>
            </a:r>
            <a:endParaRPr lang="en-US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489CED-430B-98F3-8D7B-D310A0BF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552" y="1917151"/>
            <a:ext cx="2382091" cy="317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3">
            <a:extLst>
              <a:ext uri="{FF2B5EF4-FFF2-40B4-BE49-F238E27FC236}">
                <a16:creationId xmlns:a16="http://schemas.microsoft.com/office/drawing/2014/main" id="{061ABC00-88BD-2A67-B3D7-8214523C5797}"/>
              </a:ext>
            </a:extLst>
          </p:cNvPr>
          <p:cNvSpPr txBox="1">
            <a:spLocks/>
          </p:cNvSpPr>
          <p:nvPr/>
        </p:nvSpPr>
        <p:spPr>
          <a:xfrm>
            <a:off x="2819622" y="2876155"/>
            <a:ext cx="4324539" cy="135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800"/>
              <a:buFont typeface="Barlow Condensed"/>
              <a:buChar char="●"/>
              <a:defRPr sz="18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■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●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52525"/>
              </a:buClr>
              <a:buSzPts val="1400"/>
              <a:buFont typeface="Barlow Condensed"/>
              <a:buChar char="○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52525"/>
              </a:buClr>
              <a:buSzPts val="1400"/>
              <a:buFont typeface="Barlow Condensed"/>
              <a:buChar char="■"/>
              <a:defRPr sz="1400" b="0" i="0" u="none" strike="noStrike" cap="none">
                <a:solidFill>
                  <a:srgbClr val="252525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pPr marL="0" indent="0">
              <a:buFont typeface="Barlow Condensed"/>
              <a:buNone/>
            </a:pP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Короткое замыкание больше не является самой распространённой проблемой двигателей, теперь это шум</a:t>
            </a:r>
            <a:b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</a:b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от подшипников и повреждение подшипников.</a:t>
            </a:r>
          </a:p>
          <a:p>
            <a:pPr marL="0" indent="0">
              <a:buFont typeface="Barlow Condensed"/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marL="0" indent="0">
              <a:buFont typeface="Barlow Condensed"/>
              <a:buNone/>
            </a:pPr>
            <a:r>
              <a:rPr lang="ru-RU" sz="1600" dirty="0">
                <a:solidFill>
                  <a:srgbClr val="646464"/>
                </a:solidFill>
                <a:latin typeface="Roboto" panose="02000000000000000000" pitchFamily="2" charset="0"/>
              </a:rPr>
              <a:t>Поэтому при проведении профилактического осмотра ЭД основной задачей является замена и техническое обслуживание подшипников.</a:t>
            </a:r>
          </a:p>
          <a:p>
            <a:pPr marL="0" indent="0">
              <a:buFont typeface="Barlow Condensed"/>
              <a:buNone/>
            </a:pPr>
            <a:endParaRPr lang="ru-RU" sz="1600" dirty="0">
              <a:solidFill>
                <a:srgbClr val="646464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16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0128_Berwick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EB64E"/>
      </a:accent1>
      <a:accent2>
        <a:srgbClr val="F9F6EF"/>
      </a:accent2>
      <a:accent3>
        <a:srgbClr val="FFE599"/>
      </a:accent3>
      <a:accent4>
        <a:srgbClr val="F1C232"/>
      </a:accent4>
      <a:accent5>
        <a:srgbClr val="BF9000"/>
      </a:accent5>
      <a:accent6>
        <a:srgbClr val="000000"/>
      </a:accent6>
      <a:hlink>
        <a:srgbClr val="7F6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1288</Words>
  <Application>Microsoft Office PowerPoint</Application>
  <PresentationFormat>Экран (16:9)</PresentationFormat>
  <Paragraphs>105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Barlow Condensed</vt:lpstr>
      <vt:lpstr>Roboto</vt:lpstr>
      <vt:lpstr>Arial</vt:lpstr>
      <vt:lpstr>Barlow Condensed Medium</vt:lpstr>
      <vt:lpstr>Calibri</vt:lpstr>
      <vt:lpstr>0128_Berwick_Template_SlidesMania</vt:lpstr>
      <vt:lpstr>Техническое обслуживание электродвигателей</vt:lpstr>
      <vt:lpstr>ТО ЭД</vt:lpstr>
      <vt:lpstr>ТО ЭД</vt:lpstr>
      <vt:lpstr>Факторы</vt:lpstr>
      <vt:lpstr>Факторы</vt:lpstr>
      <vt:lpstr>Факторы</vt:lpstr>
      <vt:lpstr>Факторы</vt:lpstr>
      <vt:lpstr>Факторы</vt:lpstr>
      <vt:lpstr>Подшипники и смазка</vt:lpstr>
      <vt:lpstr>Подшипники и смазка</vt:lpstr>
      <vt:lpstr>Подшипники и смазка</vt:lpstr>
      <vt:lpstr>Подшипники и смазка</vt:lpstr>
      <vt:lpstr>Подшипники и смазка</vt:lpstr>
      <vt:lpstr>Подшипники и смазка</vt:lpstr>
      <vt:lpstr>Подшипники и смазка</vt:lpstr>
      <vt:lpstr>Подшипники и смазка</vt:lpstr>
      <vt:lpstr>Подшипники и смазка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 НИР Лекция 4</dc:title>
  <cp:lastModifiedBy>Stefan .</cp:lastModifiedBy>
  <cp:revision>113</cp:revision>
  <dcterms:modified xsi:type="dcterms:W3CDTF">2023-05-03T11:46:15Z</dcterms:modified>
</cp:coreProperties>
</file>