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02" r:id="rId9"/>
    <p:sldId id="292" r:id="rId10"/>
    <p:sldId id="341" r:id="rId11"/>
    <p:sldId id="342" r:id="rId12"/>
    <p:sldId id="343" r:id="rId13"/>
    <p:sldId id="344" r:id="rId14"/>
    <p:sldId id="345" r:id="rId15"/>
    <p:sldId id="346" r:id="rId16"/>
    <p:sldId id="335" r:id="rId17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9"/>
      <p:bold r:id="rId20"/>
      <p:italic r:id="rId21"/>
      <p:boldItalic r:id="rId22"/>
    </p:embeddedFont>
    <p:embeddedFont>
      <p:font typeface="Barlow Condensed Medium" panose="00000606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090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95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02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28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77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48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89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19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98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11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60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29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8488" b="35262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651600" y="0"/>
            <a:ext cx="4776000" cy="5143500"/>
          </a:xfrm>
          <a:prstGeom prst="rect">
            <a:avLst/>
          </a:prstGeom>
          <a:solidFill>
            <a:srgbClr val="F1AC2D">
              <a:alpha val="80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3000" y="1001850"/>
            <a:ext cx="34080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80338" y="879825"/>
            <a:ext cx="3103735" cy="3398022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31549" y="351825"/>
            <a:ext cx="2445367" cy="4192524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6355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159200" y="804000"/>
            <a:ext cx="4008000" cy="3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 flipH="1">
            <a:off x="2955600" y="1344000"/>
            <a:ext cx="5040000" cy="2293800"/>
            <a:chOff x="745800" y="1344000"/>
            <a:chExt cx="5040000" cy="2293800"/>
          </a:xfrm>
        </p:grpSpPr>
        <p:sp>
          <p:nvSpPr>
            <p:cNvPr id="41" name="Google Shape;41;p6"/>
            <p:cNvSpPr/>
            <p:nvPr/>
          </p:nvSpPr>
          <p:spPr>
            <a:xfrm>
              <a:off x="745800" y="1344000"/>
              <a:ext cx="5040000" cy="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745800" y="3553800"/>
              <a:ext cx="5040000" cy="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rot="5400000">
              <a:off x="-292200" y="2458175"/>
              <a:ext cx="2160000" cy="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6"/>
          <p:cNvSpPr/>
          <p:nvPr/>
        </p:nvSpPr>
        <p:spPr>
          <a:xfrm>
            <a:off x="651600" y="0"/>
            <a:ext cx="5139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223700" y="2213825"/>
            <a:ext cx="570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Barlow Condensed Medium"/>
              <a:buNone/>
              <a:defRPr sz="4800">
                <a:solidFill>
                  <a:schemeClr val="accent2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974375" y="1344000"/>
            <a:ext cx="4804632" cy="2293800"/>
            <a:chOff x="745800" y="1344000"/>
            <a:chExt cx="5040000" cy="2293800"/>
          </a:xfrm>
        </p:grpSpPr>
        <p:sp>
          <p:nvSpPr>
            <p:cNvPr id="48" name="Google Shape;48;p6"/>
            <p:cNvSpPr/>
            <p:nvPr/>
          </p:nvSpPr>
          <p:spPr>
            <a:xfrm>
              <a:off x="745800" y="1344000"/>
              <a:ext cx="5040000" cy="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745800" y="3553800"/>
              <a:ext cx="5040000" cy="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 rot="5400000">
              <a:off x="-292200" y="2458175"/>
              <a:ext cx="2160000" cy="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ctrTitle"/>
          </p:nvPr>
        </p:nvSpPr>
        <p:spPr>
          <a:xfrm>
            <a:off x="1421112" y="1051663"/>
            <a:ext cx="3044096" cy="31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ОРГАНИЗАЦИЯ</a:t>
            </a:r>
            <a:br>
              <a:rPr lang="ru-RU" sz="4800" dirty="0"/>
            </a:br>
            <a:r>
              <a:rPr lang="ru-RU" sz="2800" dirty="0"/>
              <a:t>работ</a:t>
            </a:r>
            <a:br>
              <a:rPr lang="ru-RU" sz="2800" dirty="0"/>
            </a:br>
            <a:r>
              <a:rPr lang="ru-RU" sz="2800" dirty="0"/>
              <a:t>по монтажу средств и систем автоматизации</a:t>
            </a:r>
            <a:br>
              <a:rPr lang="ru-RU" sz="4800" dirty="0"/>
            </a:br>
            <a:br>
              <a:rPr lang="ru-RU" dirty="0"/>
            </a:br>
            <a:r>
              <a:rPr lang="ru-RU" sz="1800" dirty="0"/>
              <a:t>Лекция 2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6736" y="454674"/>
            <a:ext cx="6080426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>
              <a:buAutoNum type="arabicPeriod"/>
            </a:pPr>
            <a:r>
              <a:rPr lang="ru-RU" dirty="0"/>
              <a:t>Реакция датчика на изменение регулируемого или контролируемого параметра должна с предельной точностью отражать истинное состояние объекта</a:t>
            </a:r>
            <a:br>
              <a:rPr lang="ru-RU" dirty="0"/>
            </a:br>
            <a:r>
              <a:rPr lang="ru-RU" dirty="0"/>
              <a:t>в наиболее характерной для данного процесса рабочей зоне.</a:t>
            </a:r>
          </a:p>
          <a:p>
            <a:pPr marL="342900" lvl="0">
              <a:buAutoNum type="arabicPeriod"/>
            </a:pPr>
            <a:endParaRPr lang="ru-RU" dirty="0"/>
          </a:p>
          <a:p>
            <a:pPr marL="342900" lvl="0">
              <a:buAutoNum type="arabicPeriod" startAt="2"/>
            </a:pPr>
            <a:r>
              <a:rPr lang="ru-RU" dirty="0"/>
              <a:t>Место установки и конструктивное решение узла</a:t>
            </a:r>
            <a:br>
              <a:rPr lang="ru-RU" dirty="0"/>
            </a:br>
            <a:r>
              <a:rPr lang="ru-RU" dirty="0"/>
              <a:t>не должны влиять на точность измерений.</a:t>
            </a:r>
          </a:p>
          <a:p>
            <a:pPr marL="342900" lvl="0">
              <a:buAutoNum type="arabicPeriod" startAt="2"/>
            </a:pPr>
            <a:endParaRPr lang="ru-RU" dirty="0"/>
          </a:p>
          <a:p>
            <a:pPr marL="342900" lvl="0">
              <a:buAutoNum type="arabicPeriod" startAt="3"/>
            </a:pPr>
            <a:r>
              <a:rPr lang="ru-RU" dirty="0"/>
              <a:t>При установке датчиков или отборе сигналов на ответвленных потоках параметры последних должны соответствовать параметрам основной рабочей зоны.</a:t>
            </a:r>
          </a:p>
        </p:txBody>
      </p:sp>
    </p:spTree>
    <p:extLst>
      <p:ext uri="{BB962C8B-B14F-4D97-AF65-F5344CB8AC3E}">
        <p14:creationId xmlns:p14="http://schemas.microsoft.com/office/powerpoint/2010/main" val="3088917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16736" y="414627"/>
            <a:ext cx="6080426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4. При использовании датчиков для автоматического регулирования место установки должно обеспечивать минимально возможное транспортное запаздывание.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5. Первичный воспринимающий элемент не должен оказывать влияние на процесс.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6.  Место установки устройства должно быть удобным для его обслуживания, монтажа, поверки, чистки, ремонта, оно должно обеспечивать сохранность устройства и соблюдение условий техники безопасности.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725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23410" y="515604"/>
            <a:ext cx="6080426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7. Размеры погружаемой части датчика должны обеспечивать размещение его в той зоне, где следует отбирать сигнал, определяющий необходимое состояние контролируемого параметра.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8. Метод крепления датчика на оборудовании должен</a:t>
            </a:r>
            <a:br>
              <a:rPr lang="ru-RU" dirty="0"/>
            </a:br>
            <a:r>
              <a:rPr lang="ru-RU" dirty="0"/>
              <a:t>по возможности обеспечивать быстрый съем или замену без выключения данного технологического звена либо с кратковременными прекращениями режима работы.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Перед монтажом датчики сверяют с принципиальной схемой и спецификацией, а также проверяют согласно инструкции.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624371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23410" y="515604"/>
            <a:ext cx="6307358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dirty="0"/>
              <a:t>Место установки должно быть удобно для обслуживания, приборы хорошо видны, шкалы расположены на уровне глаз человека (1500 - 1700 мм от пола).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Температура окружающей среда должна быть в пределах от +5 до +50°С при относительной влажности воздуха</a:t>
            </a:r>
            <a:br>
              <a:rPr lang="ru-RU" dirty="0"/>
            </a:br>
            <a:r>
              <a:rPr lang="ru-RU" dirty="0"/>
              <a:t>до 80%.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Наиболее благоприятны условия работы приборов</a:t>
            </a:r>
            <a:br>
              <a:rPr lang="ru-RU" dirty="0"/>
            </a:br>
            <a:r>
              <a:rPr lang="ru-RU" dirty="0"/>
              <a:t>при температуре (20)°С и влажности до 60%.</a:t>
            </a:r>
            <a:br>
              <a:rPr lang="ru-RU" dirty="0"/>
            </a:br>
            <a:r>
              <a:rPr lang="ru-RU" dirty="0"/>
              <a:t>При необходимости монтажа приборов в зоне температуры ниже +5°С так же, как и выше 50°С, применяют закрытые шкафы с обогревом</a:t>
            </a:r>
            <a:br>
              <a:rPr lang="ru-RU" dirty="0"/>
            </a:br>
            <a:r>
              <a:rPr lang="ru-RU" dirty="0"/>
              <a:t>либо с усиленной вентиляцией.</a:t>
            </a:r>
          </a:p>
        </p:txBody>
      </p:sp>
    </p:spTree>
    <p:extLst>
      <p:ext uri="{BB962C8B-B14F-4D97-AF65-F5344CB8AC3E}">
        <p14:creationId xmlns:p14="http://schemas.microsoft.com/office/powerpoint/2010/main" val="3811155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36642" y="347071"/>
            <a:ext cx="6307358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dirty="0"/>
              <a:t>Не рекомендуется монтировать приборы в местах,</a:t>
            </a:r>
            <a:br>
              <a:rPr lang="ru-RU" dirty="0"/>
            </a:br>
            <a:r>
              <a:rPr lang="ru-RU" dirty="0"/>
              <a:t>не защищенных от налета, с повышенной влажностью</a:t>
            </a:r>
            <a:br>
              <a:rPr lang="ru-RU" dirty="0"/>
            </a:br>
            <a:r>
              <a:rPr lang="ru-RU" dirty="0"/>
              <a:t>или наличием агрессивных паров или газов.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Следует избегать установки приборов в местах с сильной вибрацией и с сильными магнитными полями.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необходимости установки приборов в подобных местах применяют защитные приспособления в виде герметизированных шкафов, шкафов с избыточным давлением, в виде экранов и подобных приспособлений.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Приборы крепят типовыми деталями. </a:t>
            </a:r>
          </a:p>
        </p:txBody>
      </p:sp>
    </p:spTree>
    <p:extLst>
      <p:ext uri="{BB962C8B-B14F-4D97-AF65-F5344CB8AC3E}">
        <p14:creationId xmlns:p14="http://schemas.microsoft.com/office/powerpoint/2010/main" val="2200788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36642" y="347071"/>
            <a:ext cx="6307358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dirty="0"/>
              <a:t>Приборы, питаемые электрическим током от сети, должны иметь индивидуальное отключение на щитке Питания, помимо выключающего устройства в самом приборе.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Приборы заземляются в соответствии с указаниями монтажно-эксплуатационных инструкций.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1685298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3E6E74D-CBD4-4601-8320-C9549003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004" y="2213825"/>
            <a:ext cx="4703214" cy="572700"/>
          </a:xfrm>
        </p:spPr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Монтаж регулирующих органов и исполнительных   механизмов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9086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238291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Работы</a:t>
            </a:r>
            <a:br>
              <a:rPr lang="ru-RU" sz="2400" dirty="0"/>
            </a:br>
            <a:r>
              <a:rPr lang="ru-RU" sz="2400" dirty="0"/>
              <a:t>по монтажу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077938" y="1322707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проводятся по мере завершения строительства производственных помещений и выполняются</a:t>
            </a:r>
            <a:br>
              <a:rPr lang="ru-RU" dirty="0"/>
            </a:br>
            <a:r>
              <a:rPr lang="ru-RU" dirty="0"/>
              <a:t>в две стадии. 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На первой стадии выполняются работы, зависящие от монтажа технологического оборудования: расчистка трасс, установка несущих конструкций для трубных</a:t>
            </a:r>
            <a:br>
              <a:rPr lang="ru-RU" dirty="0"/>
            </a:br>
            <a:r>
              <a:rPr lang="ru-RU" dirty="0"/>
              <a:t>и электрических проводок, щитов, пультов и местных приборов, проверка наличия закладных частей</a:t>
            </a:r>
            <a:br>
              <a:rPr lang="ru-RU" dirty="0"/>
            </a:br>
            <a:r>
              <a:rPr lang="ru-RU" dirty="0"/>
              <a:t>и проемов в строительных конструкциях и элементах зданий, установка отборных устройств, диафрагм, регулирующих органов, датчиков и других устройств, связанных c технологическим оборудованием, трубопроводами и строительными конструкциями. </a:t>
            </a:r>
            <a:endParaRPr lang="en-GB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238291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Работы</a:t>
            </a:r>
            <a:br>
              <a:rPr lang="ru-RU" sz="2400" dirty="0"/>
            </a:br>
            <a:r>
              <a:rPr lang="ru-RU" sz="2400" dirty="0"/>
              <a:t>по монтажу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017868" y="138085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Работы первой стадии выполняют одновременно</a:t>
            </a:r>
            <a:br>
              <a:rPr lang="ru-RU" dirty="0"/>
            </a:br>
            <a:r>
              <a:rPr lang="ru-RU" dirty="0"/>
              <a:t>с основными строительными и механомонтажными работами.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На второй стадии производит прокладку трубных</a:t>
            </a:r>
            <a:br>
              <a:rPr lang="ru-RU" dirty="0"/>
            </a:br>
            <a:r>
              <a:rPr lang="ru-RU" dirty="0"/>
              <a:t>и электрических проводок, испытание проводов, установку щитов и пультов, приборов и средств автоматизации, подключение трубных и электрических проводок к приборам.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второй стадии в производственных помещениях выполняют после окончания строительных и основных отделочных работ одновременно с работами других специализированных монтажных организаций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совмещенному графику.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564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238291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При полносборном монтаже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017868" y="138085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основные работы разделяют следующим образом: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I) монтаж соединительных проводок. Трубные блоки   поставляют в монтажную зону в законченном для монтажа виде с присоединительными и крепежными изделиями.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Для трубных проводок систем пневмоавтоматики применяют </a:t>
            </a:r>
            <a:r>
              <a:rPr lang="ru-RU" dirty="0" err="1"/>
              <a:t>пневмокабели</a:t>
            </a:r>
            <a:r>
              <a:rPr lang="ru-RU" dirty="0"/>
              <a:t> (трубные кабели) или полиэтиленовые трубы.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В ряде случаев вместо защитных труб для электропроводок применяют защитные металлические короба.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55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238291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При полносборном монтаже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44449" y="1380851"/>
            <a:ext cx="6126132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>
              <a:buAutoNum type="arabicParenR" startAt="2"/>
            </a:pPr>
            <a:r>
              <a:rPr lang="ru-RU" dirty="0"/>
              <a:t>монтаж щитов и пультов в операторных помещениях. Щиты и пульты поставляют блоками с полностью   выполненными внутренними трубными</a:t>
            </a:r>
            <a:br>
              <a:rPr lang="ru-RU" dirty="0"/>
            </a:br>
            <a:r>
              <a:rPr lang="ru-RU" dirty="0"/>
              <a:t>и электрическими проводками, с установленной аппаратурой и приборами.</a:t>
            </a:r>
          </a:p>
          <a:p>
            <a:pPr marL="0" lvl="0" indent="0">
              <a:buNone/>
            </a:pPr>
            <a:endParaRPr lang="ru-RU" dirty="0"/>
          </a:p>
          <a:p>
            <a:pPr marL="342900" lvl="0">
              <a:buAutoNum type="arabicParenR" startAt="3"/>
            </a:pPr>
            <a:r>
              <a:rPr lang="ru-RU" dirty="0"/>
              <a:t>монтаж местных приборов и щитов.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К монтажу соединительных проводок приступают после монтажа технологического оборудования.</a:t>
            </a:r>
            <a:br>
              <a:rPr lang="ru-RU" dirty="0"/>
            </a:br>
            <a:r>
              <a:rPr lang="ru-RU" dirty="0"/>
              <a:t>Монтаж щитов и пультов в щитовых помещениях начинают после окончания всех строительных</a:t>
            </a:r>
            <a:br>
              <a:rPr lang="ru-RU" dirty="0"/>
            </a:br>
            <a:r>
              <a:rPr lang="ru-RU" dirty="0"/>
              <a:t>и отделочных работ, выполнения проемов, каналов</a:t>
            </a:r>
            <a:br>
              <a:rPr lang="ru-RU" dirty="0"/>
            </a:br>
            <a:r>
              <a:rPr lang="ru-RU" dirty="0"/>
              <a:t>и установки всех закладных частей. </a:t>
            </a:r>
          </a:p>
        </p:txBody>
      </p:sp>
    </p:spTree>
    <p:extLst>
      <p:ext uri="{BB962C8B-B14F-4D97-AF65-F5344CB8AC3E}">
        <p14:creationId xmlns:p14="http://schemas.microsoft.com/office/powerpoint/2010/main" val="2382856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238291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При полносборном монтаже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9991" y="1073825"/>
            <a:ext cx="6227264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Монтажные работы завершаются сдачей эксплуатационному персоналу заказчика установленных и подключенных приборов и средств автоматизации.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сдаточном акте отмечают:</a:t>
            </a:r>
          </a:p>
          <a:p>
            <a:pPr marL="285750" indent="-28575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проект, по которому были выполнены монтажные работы;</a:t>
            </a:r>
          </a:p>
          <a:p>
            <a:pPr marL="285750" indent="-28575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 начала и окончания монтажа результаты внешнего осмотра приборов и средств автоматизации;</a:t>
            </a:r>
          </a:p>
          <a:p>
            <a:pPr marL="285750" indent="-28575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оценку работы и перечень недоделок, не препятствующих нормальной эксплуатации приборов, с указанием срока устранения указанных дефектов.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116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238291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При полносборном монтаже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49991" y="1380851"/>
            <a:ext cx="6294009" cy="21910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К сдаточному акту прилагают:</a:t>
            </a:r>
          </a:p>
          <a:p>
            <a:pPr marL="285750" indent="-285750"/>
            <a:r>
              <a:rPr lang="ru-RU" dirty="0"/>
              <a:t>рабочие чертежи проекта с изменениями, внесенными в процессе монтажа, оформляются подписями ответственных лиц;</a:t>
            </a:r>
          </a:p>
          <a:p>
            <a:pPr marL="285750" indent="-28575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документов, разрешающих отступления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рабочих чертежей;</a:t>
            </a:r>
          </a:p>
          <a:p>
            <a:pPr marL="285750" indent="-28575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ведомость смонтированных приборов и средств     автоматизации.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заключении комиссия по приемке объекта в эксплуатацию дает оценку о качестве выполненных монтажных работ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состоянии готовности объекта к пусконаладочным работам.</a:t>
            </a:r>
          </a:p>
          <a:p>
            <a:pPr marL="285750" indent="-28575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041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3E6E74D-CBD4-4601-8320-C9549003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Монтаж датчиков</a:t>
            </a:r>
            <a:br>
              <a:rPr lang="ru-RU" sz="4000" dirty="0"/>
            </a:br>
            <a:r>
              <a:rPr lang="ru-RU" sz="4000" dirty="0"/>
              <a:t>и вторичных</a:t>
            </a:r>
            <a:br>
              <a:rPr lang="ru-RU" sz="4000" dirty="0"/>
            </a:br>
            <a:r>
              <a:rPr lang="ru-RU" sz="4000" dirty="0"/>
              <a:t>приборов</a:t>
            </a:r>
          </a:p>
        </p:txBody>
      </p:sp>
    </p:spTree>
    <p:extLst>
      <p:ext uri="{BB962C8B-B14F-4D97-AF65-F5344CB8AC3E}">
        <p14:creationId xmlns:p14="http://schemas.microsoft.com/office/powerpoint/2010/main" val="169266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5001" y="1342923"/>
            <a:ext cx="2405153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датчиков</a:t>
            </a:r>
            <a:br>
              <a:rPr lang="ru-RU" sz="2400" dirty="0"/>
            </a:br>
            <a:r>
              <a:rPr lang="ru-RU" sz="2400" dirty="0"/>
              <a:t>и вторичных</a:t>
            </a:r>
            <a:br>
              <a:rPr lang="ru-RU" sz="2400" dirty="0"/>
            </a:br>
            <a:r>
              <a:rPr lang="ru-RU" sz="2400" dirty="0"/>
              <a:t>приборов</a:t>
            </a:r>
            <a:endParaRPr lang="en-US" sz="2400"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050225" y="414627"/>
            <a:ext cx="5699982" cy="41122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Средства автоматизации, устанавливаемые непосредственно на технологическом оборудовании и его коммуникациях, должны устанавливаться</a:t>
            </a:r>
            <a:br>
              <a:rPr lang="ru-RU" dirty="0"/>
            </a:br>
            <a:r>
              <a:rPr lang="ru-RU" dirty="0"/>
              <a:t>в строгом соответствии с рабочими чертежами проекта автоматизации, инструкциями заводов-изготовителей и требованиями технологического процесса.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Монтаж их должен удовлетворять следующим требованиям.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572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uiExpand="1" build="p"/>
    </p:bldLst>
  </p:timing>
</p:sld>
</file>

<file path=ppt/theme/theme1.xml><?xml version="1.0" encoding="utf-8"?>
<a:theme xmlns:a="http://schemas.openxmlformats.org/drawingml/2006/main" name="0128_Berwick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B64E"/>
      </a:accent1>
      <a:accent2>
        <a:srgbClr val="F9F6EF"/>
      </a:accent2>
      <a:accent3>
        <a:srgbClr val="FFE599"/>
      </a:accent3>
      <a:accent4>
        <a:srgbClr val="F1C232"/>
      </a:accent4>
      <a:accent5>
        <a:srgbClr val="BF9000"/>
      </a:accent5>
      <a:accent6>
        <a:srgbClr val="000000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933</Words>
  <Application>Microsoft Office PowerPoint</Application>
  <PresentationFormat>Экран (16:9)</PresentationFormat>
  <Paragraphs>81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Times New Roman</vt:lpstr>
      <vt:lpstr>Calibri</vt:lpstr>
      <vt:lpstr>Barlow Condensed Medium</vt:lpstr>
      <vt:lpstr>Arial</vt:lpstr>
      <vt:lpstr>Barlow Condensed</vt:lpstr>
      <vt:lpstr>0128_Berwick_Template_SlidesMania</vt:lpstr>
      <vt:lpstr>ОРГАНИЗАЦИЯ работ по монтажу средств и систем автоматизации  Лекция 2</vt:lpstr>
      <vt:lpstr>Работы по монтажу</vt:lpstr>
      <vt:lpstr>Работы по монтажу</vt:lpstr>
      <vt:lpstr>При полносборном монтаже</vt:lpstr>
      <vt:lpstr>При полносборном монтаже</vt:lpstr>
      <vt:lpstr>При полносборном монтаже</vt:lpstr>
      <vt:lpstr>При полносборном монтаже</vt:lpstr>
      <vt:lpstr>Монтаж датчиков и вторичных приборов</vt:lpstr>
      <vt:lpstr>Монтаж датчиков и вторичных приборов</vt:lpstr>
      <vt:lpstr>Монтаж датчиков и вторичных приборов</vt:lpstr>
      <vt:lpstr>Монтаж датчиков и вторичных приборов</vt:lpstr>
      <vt:lpstr>Монтаж датчиков и вторичных приборов</vt:lpstr>
      <vt:lpstr>Монтаж датчиков и вторичных приборов</vt:lpstr>
      <vt:lpstr>Монтаж датчиков и вторичных приборов</vt:lpstr>
      <vt:lpstr>Монтаж датчиков и вторичных приборов</vt:lpstr>
      <vt:lpstr>Монтаж регулирующих органов и исполнительных   механизмов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 НИР Лекция 4</dc:title>
  <cp:lastModifiedBy>Sergey</cp:lastModifiedBy>
  <cp:revision>64</cp:revision>
  <dcterms:modified xsi:type="dcterms:W3CDTF">2023-02-07T10:11:36Z</dcterms:modified>
</cp:coreProperties>
</file>