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6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2" r:id="rId12"/>
  </p:sldIdLst>
  <p:sldSz cx="9144000" cy="5143500" type="screen16x9"/>
  <p:notesSz cx="6858000" cy="9144000"/>
  <p:embeddedFontLst>
    <p:embeddedFont>
      <p:font typeface="Barlow Condensed" panose="00000506000000000000" pitchFamily="2" charset="0"/>
      <p:regular r:id="rId14"/>
      <p:bold r:id="rId15"/>
      <p:italic r:id="rId16"/>
      <p:boldItalic r:id="rId17"/>
    </p:embeddedFont>
    <p:embeddedFont>
      <p:font typeface="Didact Gothic" panose="00000500000000000000" pitchFamily="2" charset="0"/>
      <p:regular r:id="rId18"/>
    </p:embeddedFont>
    <p:embeddedFont>
      <p:font typeface="Roboto Condensed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544BF4-5BDA-428F-93CE-2FD2E92BE25B}">
  <a:tblStyle styleId="{06544BF4-5BDA-428F-93CE-2FD2E92BE2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1b28ef904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1b28ef904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51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51b28ef904_2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51b28ef904_2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07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28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51b28ef904_2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51b28ef904_2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14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80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21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784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51b28ef90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51b28ef90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1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1b28ef90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1b28ef90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92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485134" y="0"/>
            <a:ext cx="5658866" cy="5143500"/>
          </a:xfrm>
          <a:custGeom>
            <a:avLst/>
            <a:gdLst/>
            <a:ahLst/>
            <a:cxnLst/>
            <a:rect l="l" t="t" r="r" b="b"/>
            <a:pathLst>
              <a:path w="5658866" h="5143500" extrusionOk="0">
                <a:moveTo>
                  <a:pt x="0" y="0"/>
                </a:moveTo>
                <a:lnTo>
                  <a:pt x="5658866" y="0"/>
                </a:lnTo>
                <a:lnTo>
                  <a:pt x="5658866" y="5143500"/>
                </a:lnTo>
                <a:lnTo>
                  <a:pt x="78368" y="5143500"/>
                </a:lnTo>
                <a:lnTo>
                  <a:pt x="301314" y="4898197"/>
                </a:lnTo>
                <a:cubicBezTo>
                  <a:pt x="814875" y="4275905"/>
                  <a:pt x="1123379" y="3478112"/>
                  <a:pt x="1123379" y="2608263"/>
                </a:cubicBezTo>
                <a:cubicBezTo>
                  <a:pt x="1123379" y="1614151"/>
                  <a:pt x="720436" y="714151"/>
                  <a:pt x="68964" y="62679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989072" y="1"/>
            <a:ext cx="3154928" cy="1637383"/>
          </a:xfrm>
          <a:custGeom>
            <a:avLst/>
            <a:gdLst/>
            <a:ahLst/>
            <a:cxnLst/>
            <a:rect l="l" t="t" r="r" b="b"/>
            <a:pathLst>
              <a:path w="3154928" h="1637383" extrusionOk="0">
                <a:moveTo>
                  <a:pt x="0" y="0"/>
                </a:moveTo>
                <a:lnTo>
                  <a:pt x="3154928" y="0"/>
                </a:lnTo>
                <a:lnTo>
                  <a:pt x="3154928" y="1010768"/>
                </a:lnTo>
                <a:lnTo>
                  <a:pt x="3064580" y="1110175"/>
                </a:lnTo>
                <a:cubicBezTo>
                  <a:pt x="2738844" y="1435911"/>
                  <a:pt x="2288845" y="1637383"/>
                  <a:pt x="1791788" y="1637383"/>
                </a:cubicBezTo>
                <a:cubicBezTo>
                  <a:pt x="859807" y="1637383"/>
                  <a:pt x="93259" y="929084"/>
                  <a:pt x="1082" y="214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3810725" y="583650"/>
            <a:ext cx="3960000" cy="39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19125" y="583650"/>
            <a:ext cx="3960000" cy="39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19126" y="1537350"/>
            <a:ext cx="3960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Condensed"/>
              <a:buNone/>
              <a:defRPr sz="5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3485134" y="0"/>
            <a:ext cx="5658866" cy="5143500"/>
          </a:xfrm>
          <a:custGeom>
            <a:avLst/>
            <a:gdLst/>
            <a:ahLst/>
            <a:cxnLst/>
            <a:rect l="l" t="t" r="r" b="b"/>
            <a:pathLst>
              <a:path w="5658866" h="5143500" extrusionOk="0">
                <a:moveTo>
                  <a:pt x="0" y="0"/>
                </a:moveTo>
                <a:lnTo>
                  <a:pt x="5658866" y="0"/>
                </a:lnTo>
                <a:lnTo>
                  <a:pt x="5658866" y="5143500"/>
                </a:lnTo>
                <a:lnTo>
                  <a:pt x="78368" y="5143500"/>
                </a:lnTo>
                <a:lnTo>
                  <a:pt x="301314" y="4898197"/>
                </a:lnTo>
                <a:cubicBezTo>
                  <a:pt x="814875" y="4275905"/>
                  <a:pt x="1123379" y="3478112"/>
                  <a:pt x="1123379" y="2608263"/>
                </a:cubicBezTo>
                <a:cubicBezTo>
                  <a:pt x="1123379" y="1614151"/>
                  <a:pt x="720436" y="714151"/>
                  <a:pt x="68964" y="62679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5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0"/>
          <p:cNvSpPr txBox="1"/>
          <p:nvPr/>
        </p:nvSpPr>
        <p:spPr>
          <a:xfrm rot="5400000">
            <a:off x="-679350" y="48273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-5400000">
            <a:off x="-742341" y="2097001"/>
            <a:ext cx="2880000" cy="1440001"/>
          </a:xfrm>
          <a:custGeom>
            <a:avLst/>
            <a:gdLst/>
            <a:ahLst/>
            <a:cxnLst/>
            <a:rect l="l" t="t" r="r" b="b"/>
            <a:pathLst>
              <a:path w="2880000" h="1440001" extrusionOk="0">
                <a:moveTo>
                  <a:pt x="0" y="0"/>
                </a:moveTo>
                <a:lnTo>
                  <a:pt x="2880000" y="0"/>
                </a:lnTo>
                <a:lnTo>
                  <a:pt x="2880000" y="1"/>
                </a:lnTo>
                <a:cubicBezTo>
                  <a:pt x="2880000" y="795291"/>
                  <a:pt x="2235290" y="1440001"/>
                  <a:pt x="1440000" y="1440001"/>
                </a:cubicBezTo>
                <a:cubicBezTo>
                  <a:pt x="644710" y="1440001"/>
                  <a:pt x="0" y="79529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2778862" y="0"/>
            <a:ext cx="6365134" cy="5040001"/>
          </a:xfrm>
          <a:custGeom>
            <a:avLst/>
            <a:gdLst/>
            <a:ahLst/>
            <a:cxnLst/>
            <a:rect l="l" t="t" r="r" b="b"/>
            <a:pathLst>
              <a:path w="6365134" h="5040001" extrusionOk="0">
                <a:moveTo>
                  <a:pt x="2765134" y="0"/>
                </a:moveTo>
                <a:cubicBezTo>
                  <a:pt x="4753359" y="0"/>
                  <a:pt x="6365134" y="1611775"/>
                  <a:pt x="6365134" y="3600000"/>
                </a:cubicBezTo>
                <a:cubicBezTo>
                  <a:pt x="6365134" y="4097057"/>
                  <a:pt x="6264398" y="4570585"/>
                  <a:pt x="6082228" y="5001283"/>
                </a:cubicBezTo>
                <a:lnTo>
                  <a:pt x="6064724" y="5040001"/>
                </a:lnTo>
                <a:lnTo>
                  <a:pt x="0" y="5040001"/>
                </a:lnTo>
                <a:lnTo>
                  <a:pt x="0" y="1295981"/>
                </a:lnTo>
                <a:lnTo>
                  <a:pt x="219550" y="1054416"/>
                </a:lnTo>
                <a:cubicBezTo>
                  <a:pt x="871022" y="402944"/>
                  <a:pt x="1771022" y="0"/>
                  <a:pt x="2765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4147200" y="243600"/>
            <a:ext cx="4228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4147200" y="1077600"/>
            <a:ext cx="42285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rot="5400000">
            <a:off x="80020" y="3828199"/>
            <a:ext cx="1235280" cy="1395300"/>
          </a:xfrm>
          <a:custGeom>
            <a:avLst/>
            <a:gdLst/>
            <a:ahLst/>
            <a:cxnLst/>
            <a:rect l="l" t="t" r="r" b="b"/>
            <a:pathLst>
              <a:path w="1235280" h="1395300" extrusionOk="0">
                <a:moveTo>
                  <a:pt x="900000" y="0"/>
                </a:moveTo>
                <a:cubicBezTo>
                  <a:pt x="993198" y="0"/>
                  <a:pt x="1083087" y="14166"/>
                  <a:pt x="1167632" y="40462"/>
                </a:cubicBezTo>
                <a:lnTo>
                  <a:pt x="1235280" y="65222"/>
                </a:lnTo>
                <a:lnTo>
                  <a:pt x="1235280" y="1395300"/>
                </a:lnTo>
                <a:lnTo>
                  <a:pt x="149419" y="1395300"/>
                </a:lnTo>
                <a:lnTo>
                  <a:pt x="70727" y="1250321"/>
                </a:lnTo>
                <a:cubicBezTo>
                  <a:pt x="25184" y="1142646"/>
                  <a:pt x="0" y="1024264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 rot="5400000">
            <a:off x="-679350" y="48273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">
  <p:cSld name="BIG_NUMBER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972000" y="0"/>
            <a:ext cx="7200000" cy="5143500"/>
          </a:xfrm>
          <a:custGeom>
            <a:avLst/>
            <a:gdLst/>
            <a:ahLst/>
            <a:cxnLst/>
            <a:rect l="l" t="t" r="r" b="b"/>
            <a:pathLst>
              <a:path w="7200000" h="5143500" extrusionOk="0">
                <a:moveTo>
                  <a:pt x="1083205" y="0"/>
                </a:moveTo>
                <a:lnTo>
                  <a:pt x="6116795" y="0"/>
                </a:lnTo>
                <a:lnTo>
                  <a:pt x="6145585" y="26166"/>
                </a:lnTo>
                <a:cubicBezTo>
                  <a:pt x="6797057" y="677638"/>
                  <a:pt x="7200000" y="1577638"/>
                  <a:pt x="7200000" y="2571750"/>
                </a:cubicBezTo>
                <a:cubicBezTo>
                  <a:pt x="7200000" y="3565863"/>
                  <a:pt x="6797057" y="4465863"/>
                  <a:pt x="6145585" y="5117335"/>
                </a:cubicBezTo>
                <a:lnTo>
                  <a:pt x="6116795" y="5143500"/>
                </a:lnTo>
                <a:lnTo>
                  <a:pt x="1083205" y="5143500"/>
                </a:lnTo>
                <a:lnTo>
                  <a:pt x="1054416" y="5117335"/>
                </a:lnTo>
                <a:cubicBezTo>
                  <a:pt x="402944" y="4465863"/>
                  <a:pt x="0" y="3565863"/>
                  <a:pt x="0" y="2571750"/>
                </a:cubicBezTo>
                <a:cubicBezTo>
                  <a:pt x="0" y="1577638"/>
                  <a:pt x="402944" y="677638"/>
                  <a:pt x="1054416" y="261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566175" y="3152225"/>
            <a:ext cx="60102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566175" y="614025"/>
            <a:ext cx="60102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Condensed"/>
              <a:buNone/>
              <a:defRPr sz="3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8273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59" r:id="rId4"/>
    <p:sldLayoutId id="2147483662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8"/>
          <p:cNvSpPr txBox="1">
            <a:spLocks noGrp="1"/>
          </p:cNvSpPr>
          <p:nvPr>
            <p:ph type="ctrTitle"/>
          </p:nvPr>
        </p:nvSpPr>
        <p:spPr>
          <a:xfrm>
            <a:off x="1419126" y="1537350"/>
            <a:ext cx="3960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Монтаж регулирующих органов</a:t>
            </a:r>
            <a:br>
              <a:rPr lang="ru-RU" sz="2400" dirty="0"/>
            </a:br>
            <a:r>
              <a:rPr lang="ru-RU" sz="2400" dirty="0"/>
              <a:t>и исполнительных   механизмов</a:t>
            </a:r>
            <a:endParaRPr sz="2400" b="1" dirty="0"/>
          </a:p>
        </p:txBody>
      </p:sp>
      <p:sp>
        <p:nvSpPr>
          <p:cNvPr id="418" name="Google Shape;418;p28"/>
          <p:cNvSpPr/>
          <p:nvPr/>
        </p:nvSpPr>
        <p:spPr>
          <a:xfrm>
            <a:off x="1687625" y="1659750"/>
            <a:ext cx="249600" cy="18108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8"/>
          <p:cNvSpPr/>
          <p:nvPr/>
        </p:nvSpPr>
        <p:spPr>
          <a:xfrm flipH="1">
            <a:off x="4879200" y="1659750"/>
            <a:ext cx="249600" cy="18108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1937225" y="3599250"/>
            <a:ext cx="29418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Лекция 3</a:t>
            </a:r>
            <a:endParaRPr sz="1200" dirty="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  <p:bldP spid="418" grpId="0" animBg="1"/>
      <p:bldP spid="419" grpId="0" animBg="1"/>
      <p:bldP spid="4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0"/>
          <p:cNvSpPr/>
          <p:nvPr/>
        </p:nvSpPr>
        <p:spPr>
          <a:xfrm rot="-5400000">
            <a:off x="7828720" y="-80001"/>
            <a:ext cx="1235280" cy="1395300"/>
          </a:xfrm>
          <a:custGeom>
            <a:avLst/>
            <a:gdLst/>
            <a:ahLst/>
            <a:cxnLst/>
            <a:rect l="l" t="t" r="r" b="b"/>
            <a:pathLst>
              <a:path w="1235280" h="1395300" extrusionOk="0">
                <a:moveTo>
                  <a:pt x="900000" y="0"/>
                </a:moveTo>
                <a:cubicBezTo>
                  <a:pt x="993198" y="0"/>
                  <a:pt x="1083087" y="14166"/>
                  <a:pt x="1167632" y="40462"/>
                </a:cubicBezTo>
                <a:lnTo>
                  <a:pt x="1235280" y="65222"/>
                </a:lnTo>
                <a:lnTo>
                  <a:pt x="1235280" y="1395300"/>
                </a:lnTo>
                <a:lnTo>
                  <a:pt x="149419" y="1395300"/>
                </a:lnTo>
                <a:lnTo>
                  <a:pt x="70727" y="1250321"/>
                </a:lnTo>
                <a:cubicBezTo>
                  <a:pt x="25184" y="1142646"/>
                  <a:pt x="0" y="1024264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6724200" y="303325"/>
            <a:ext cx="1024500" cy="1024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 rot="5400000">
            <a:off x="80010" y="3828210"/>
            <a:ext cx="1235280" cy="1395300"/>
          </a:xfrm>
          <a:custGeom>
            <a:avLst/>
            <a:gdLst/>
            <a:ahLst/>
            <a:cxnLst/>
            <a:rect l="l" t="t" r="r" b="b"/>
            <a:pathLst>
              <a:path w="1235280" h="1395300" extrusionOk="0">
                <a:moveTo>
                  <a:pt x="900000" y="0"/>
                </a:moveTo>
                <a:cubicBezTo>
                  <a:pt x="993198" y="0"/>
                  <a:pt x="1083087" y="14166"/>
                  <a:pt x="1167632" y="40462"/>
                </a:cubicBezTo>
                <a:lnTo>
                  <a:pt x="1235280" y="65222"/>
                </a:lnTo>
                <a:lnTo>
                  <a:pt x="1235280" y="1395300"/>
                </a:lnTo>
                <a:lnTo>
                  <a:pt x="149419" y="1395300"/>
                </a:lnTo>
                <a:lnTo>
                  <a:pt x="70727" y="1250321"/>
                </a:lnTo>
                <a:cubicBezTo>
                  <a:pt x="25184" y="1142646"/>
                  <a:pt x="0" y="1024264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30" name="Google Shape;530;p40"/>
          <p:cNvSpPr/>
          <p:nvPr/>
        </p:nvSpPr>
        <p:spPr>
          <a:xfrm rot="10800000">
            <a:off x="1395310" y="3815684"/>
            <a:ext cx="1024500" cy="102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6102B-9B36-1382-4E5F-7599DC88444A}"/>
              </a:ext>
            </a:extLst>
          </p:cNvPr>
          <p:cNvSpPr txBox="1"/>
          <p:nvPr/>
        </p:nvSpPr>
        <p:spPr>
          <a:xfrm>
            <a:off x="115446" y="76911"/>
            <a:ext cx="68059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4. Полногабаритные шкафные (и панельные) щиты устанавливаются на опорных стальных рамах дли на бетонном (кирпичном ) основании. Пространственное положение щитов должно быть строго вертикальным и горизонтальным, что проверяется соответственно</a:t>
            </a:r>
            <a:br>
              <a:rPr lang="ru-RU" sz="1200" dirty="0"/>
            </a:br>
            <a:r>
              <a:rPr lang="ru-RU" sz="1200" dirty="0"/>
              <a:t>по отвесу и уровнемеру.</a:t>
            </a:r>
          </a:p>
          <a:p>
            <a:endParaRPr lang="ru-RU" sz="1200" dirty="0"/>
          </a:p>
          <a:p>
            <a:pPr marL="228600" indent="-228600">
              <a:buAutoNum type="arabicPeriod" startAt="5"/>
            </a:pPr>
            <a:r>
              <a:rPr lang="ru-RU" sz="1200" dirty="0"/>
              <a:t>В месте установки щитов и пультов, как правило, не должно быть вибрации.</a:t>
            </a:r>
            <a:br>
              <a:rPr lang="ru-RU" sz="1200" dirty="0"/>
            </a:br>
            <a:r>
              <a:rPr lang="ru-RU" sz="1200" dirty="0"/>
              <a:t>При наличии значительной вибрации применяются специальные амортизирующие устройства.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A2B09C-BE36-6167-CA43-AB9AF8767CC7}"/>
              </a:ext>
            </a:extLst>
          </p:cNvPr>
          <p:cNvSpPr txBox="1"/>
          <p:nvPr/>
        </p:nvSpPr>
        <p:spPr>
          <a:xfrm>
            <a:off x="115446" y="1544070"/>
            <a:ext cx="9028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/>
          </a:p>
          <a:p>
            <a:r>
              <a:rPr lang="ru-RU" sz="1200" dirty="0"/>
              <a:t>6.   Щитовые помещения не должны располагаться над производственными помещениями категории А и Б, под и над вентиляционными камерами общеобменной вентиляции. Полы в щитовых помещениях делают не электропроводными. Отопление целесообразно применять воздушное.</a:t>
            </a:r>
          </a:p>
        </p:txBody>
      </p:sp>
    </p:spTree>
    <p:extLst>
      <p:ext uri="{BB962C8B-B14F-4D97-AF65-F5344CB8AC3E}">
        <p14:creationId xmlns:p14="http://schemas.microsoft.com/office/powerpoint/2010/main" val="34922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"/>
          <p:cNvSpPr txBox="1">
            <a:spLocks noGrp="1"/>
          </p:cNvSpPr>
          <p:nvPr>
            <p:ph type="title"/>
          </p:nvPr>
        </p:nvSpPr>
        <p:spPr>
          <a:xfrm>
            <a:off x="1566900" y="1135050"/>
            <a:ext cx="60102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/>
              <a:t>Организация</a:t>
            </a:r>
            <a:br>
              <a:rPr lang="ru-RU" sz="4000" dirty="0"/>
            </a:br>
            <a:r>
              <a:rPr lang="ru-RU" sz="4000" dirty="0"/>
              <a:t>и назначение</a:t>
            </a:r>
            <a:br>
              <a:rPr lang="ru-RU" sz="4000" dirty="0"/>
            </a:br>
            <a:r>
              <a:rPr lang="ru-RU" sz="4000" dirty="0"/>
              <a:t>наладочных работ</a:t>
            </a:r>
            <a:endParaRPr lang="en-GB" sz="4000" b="1" dirty="0"/>
          </a:p>
        </p:txBody>
      </p:sp>
      <p:sp>
        <p:nvSpPr>
          <p:cNvPr id="724" name="Google Shape;724;p54"/>
          <p:cNvSpPr/>
          <p:nvPr/>
        </p:nvSpPr>
        <p:spPr>
          <a:xfrm>
            <a:off x="1946525" y="1562400"/>
            <a:ext cx="249600" cy="15573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4"/>
          <p:cNvSpPr/>
          <p:nvPr/>
        </p:nvSpPr>
        <p:spPr>
          <a:xfrm flipH="1">
            <a:off x="6982175" y="1562400"/>
            <a:ext cx="249600" cy="15573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  <p:bldP spid="724" grpId="0" animBg="1"/>
      <p:bldP spid="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215959" y="161384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2000" dirty="0"/>
              <a:t>Основными типами РО являются клапаны, задвижки или заслонки. В качестве сервоприводов к ним можно применять в зависимости от рода энергоносителя электрические, пневматические и   гидравлические исполнительные механизмы.</a:t>
            </a:r>
            <a:endParaRPr lang="en-US" sz="2000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822931" y="761110"/>
            <a:ext cx="2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РО и ИМ</a:t>
            </a:r>
            <a:endParaRPr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9FF78E-8C56-BBB3-FB37-D857EEC6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91" y="92973"/>
            <a:ext cx="2149644" cy="214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9C927A-4B36-2641-54F7-A56E6BE7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17" y="1922241"/>
            <a:ext cx="3024083" cy="3024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8CF50E-20B6-0F97-F95A-58698A63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84" y="2735752"/>
            <a:ext cx="2149644" cy="214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468" grpId="1" build="p"/>
      <p:bldP spid="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dirty="0"/>
              <a:t>В зависимости от типа РО и его ИМ выбирают их местоположение относительно регулируемого объекта.</a:t>
            </a:r>
          </a:p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dirty="0"/>
              <a:t>Значительное удаление РО от объекта вызывает повышенное запаздывание</a:t>
            </a:r>
            <a:br>
              <a:rPr lang="ru-RU" dirty="0"/>
            </a:br>
            <a:r>
              <a:rPr lang="ru-RU" dirty="0"/>
              <a:t>в передаче регулирующего воздействия.</a:t>
            </a:r>
            <a:endParaRPr lang="en-US" dirty="0"/>
          </a:p>
        </p:txBody>
      </p:sp>
      <p:sp>
        <p:nvSpPr>
          <p:cNvPr id="469" name="Google Shape;469;p35"/>
          <p:cNvSpPr txBox="1">
            <a:spLocks noGrp="1"/>
          </p:cNvSpPr>
          <p:nvPr>
            <p:ph type="body" idx="2"/>
          </p:nvPr>
        </p:nvSpPr>
        <p:spPr>
          <a:xfrm>
            <a:off x="3517436" y="1578468"/>
            <a:ext cx="5626564" cy="7043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После установки РО и ИМ проверяют соответствие проекту или инструкции характеристик, надежности действия, отсутствие перекосов, заеданий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и других помехообразующих факторов,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нарушающих правильность работы.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Часто исполнительные механизмы САР снабжаются,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 помимо автоматического, также дистанционным управлением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 и указателями положения, устанавливаемыми на щите.</a:t>
            </a:r>
          </a:p>
          <a:p>
            <a:pPr marL="0" lvl="0" indent="0" algn="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</a:rPr>
              <a:t> В системе дистанционного управления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должно быть  также проверено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соответствие фактических положений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 ИМ и РО положениями ключа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дистанционного управления, 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а также показаниям указателя</a:t>
            </a:r>
            <a:br>
              <a:rPr lang="ru-RU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положения на щите.</a:t>
            </a:r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896351" y="779725"/>
            <a:ext cx="211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РО и ИМ</a:t>
            </a:r>
            <a:endParaRPr lang="ru-RU"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162524-5BFD-B3F9-5D3C-5867E002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1"/>
          <a:stretch/>
        </p:blipFill>
        <p:spPr bwMode="auto">
          <a:xfrm>
            <a:off x="4572000" y="2134825"/>
            <a:ext cx="1856396" cy="291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"/>
          <p:cNvSpPr txBox="1">
            <a:spLocks noGrp="1"/>
          </p:cNvSpPr>
          <p:nvPr>
            <p:ph type="title"/>
          </p:nvPr>
        </p:nvSpPr>
        <p:spPr>
          <a:xfrm>
            <a:off x="1566900" y="1135050"/>
            <a:ext cx="6010200" cy="24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/>
              <a:t>Монтаж щитов</a:t>
            </a:r>
            <a:br>
              <a:rPr lang="ru-RU" sz="4000" dirty="0"/>
            </a:br>
            <a:r>
              <a:rPr lang="ru-RU" sz="4000" dirty="0"/>
              <a:t>и пультов</a:t>
            </a:r>
            <a:endParaRPr lang="en-GB" sz="4000" b="1" dirty="0"/>
          </a:p>
        </p:txBody>
      </p:sp>
      <p:sp>
        <p:nvSpPr>
          <p:cNvPr id="724" name="Google Shape;724;p54"/>
          <p:cNvSpPr/>
          <p:nvPr/>
        </p:nvSpPr>
        <p:spPr>
          <a:xfrm>
            <a:off x="1946525" y="1562400"/>
            <a:ext cx="249600" cy="15573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4"/>
          <p:cNvSpPr/>
          <p:nvPr/>
        </p:nvSpPr>
        <p:spPr>
          <a:xfrm flipH="1">
            <a:off x="6982175" y="1562400"/>
            <a:ext cx="249600" cy="1557300"/>
          </a:xfrm>
          <a:prstGeom prst="leftBracket">
            <a:avLst>
              <a:gd name="adj" fmla="val 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8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/>
      <p:bldP spid="724" grpId="0" animBg="1"/>
      <p:bldP spid="7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229315" y="178497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800" dirty="0"/>
              <a:t>Щиты и пульты устанавливаются после окончания всех строительных и основных отделочных работ. Должны быть также закончены работы по сооружению кабельных каналов, устройству проемов для ввода кабелей и труб, сооружению фундаментов и металлоконструкций, устройству освещения, отопления</a:t>
            </a:r>
            <a:br>
              <a:rPr lang="ru-RU" sz="1800" dirty="0"/>
            </a:br>
            <a:r>
              <a:rPr lang="ru-RU" sz="1800" dirty="0"/>
              <a:t>и вентиляции.</a:t>
            </a:r>
            <a:endParaRPr lang="en-US" sz="1800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493909" y="761110"/>
            <a:ext cx="2448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Щиты и пульты</a:t>
            </a:r>
            <a:endParaRPr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43F6C5-34A8-8892-965F-BD999979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88" y="160927"/>
            <a:ext cx="3274766" cy="20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D887FC-58DE-19AC-9A83-92D6497B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85" y="2346420"/>
            <a:ext cx="3620971" cy="27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9501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468" grpId="1" build="p"/>
      <p:bldP spid="4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229315" y="178497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По назначению: </a:t>
            </a:r>
            <a:endParaRPr lang="ru-RU" sz="1600" b="1" dirty="0"/>
          </a:p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а) оперативные (с которых ведутся управление и контроль технологическим процессом);</a:t>
            </a:r>
          </a:p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б) неоперативные (предназначенные для установки аппаратов, приборов и других устройств, не используемых непосредственно для управления и наблюдения за технологическим процессом);</a:t>
            </a:r>
            <a:endParaRPr lang="en-US" sz="1600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493909" y="761110"/>
            <a:ext cx="2448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Щиты и пульты</a:t>
            </a:r>
            <a:endParaRPr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90ED1A9D-B816-5739-A267-B991260A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40" y="1066075"/>
            <a:ext cx="4514060" cy="3103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29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468" grpId="1" build="p"/>
      <p:bldP spid="4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182594" y="178422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По назначению: </a:t>
            </a:r>
            <a:endParaRPr lang="ru-RU" sz="1600" b="1" dirty="0"/>
          </a:p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в) диспетчерские (с которых диспетчер, получающий информацию о состоянии механизмов и основных параметров, характеризующих ход технологических процессов, ведет наблюдение и в случаях необходимости принимает меры путем воздействия на элементы автоматических систем управления этими процессами или передает</a:t>
            </a:r>
            <a:br>
              <a:rPr lang="ru-RU" sz="1600" dirty="0"/>
            </a:br>
            <a:r>
              <a:rPr lang="ru-RU" sz="1600" dirty="0"/>
              <a:t>нужные распоряжения);</a:t>
            </a:r>
            <a:endParaRPr lang="en-US" sz="1600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493909" y="761110"/>
            <a:ext cx="2448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Щиты и пульты</a:t>
            </a:r>
            <a:endParaRPr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3A4D05F1-6EFB-1AB4-08AB-5E4869909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02" y="1176788"/>
            <a:ext cx="4534998" cy="3021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395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468" grpId="1" build="p"/>
      <p:bldP spid="4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 txBox="1">
            <a:spLocks noGrp="1"/>
          </p:cNvSpPr>
          <p:nvPr>
            <p:ph type="body" idx="1"/>
          </p:nvPr>
        </p:nvSpPr>
        <p:spPr>
          <a:xfrm>
            <a:off x="182594" y="178422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По назначению: </a:t>
            </a:r>
            <a:endParaRPr lang="ru-RU" sz="1600" b="1" dirty="0"/>
          </a:p>
          <a:p>
            <a:pPr marL="0" lv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ru-RU" sz="1600" dirty="0"/>
              <a:t>г) управления энергоблоками (с которых осуществляется ручное и автоматическое управление энергооборудованием энергетических установок тепловых электростанций).</a:t>
            </a:r>
            <a:endParaRPr lang="en-US" sz="1600" dirty="0"/>
          </a:p>
        </p:txBody>
      </p:sp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493909" y="761110"/>
            <a:ext cx="244822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Щиты и пульты</a:t>
            </a:r>
            <a:endParaRPr sz="2400" b="1" dirty="0"/>
          </a:p>
        </p:txBody>
      </p:sp>
      <p:grpSp>
        <p:nvGrpSpPr>
          <p:cNvPr id="471" name="Google Shape;471;p35"/>
          <p:cNvGrpSpPr/>
          <p:nvPr/>
        </p:nvGrpSpPr>
        <p:grpSpPr>
          <a:xfrm>
            <a:off x="393200" y="481075"/>
            <a:ext cx="2322000" cy="1170000"/>
            <a:chOff x="463375" y="1110675"/>
            <a:chExt cx="2322000" cy="1170000"/>
          </a:xfrm>
        </p:grpSpPr>
        <p:sp>
          <p:nvSpPr>
            <p:cNvPr id="472" name="Google Shape;472;p35"/>
            <p:cNvSpPr/>
            <p:nvPr/>
          </p:nvSpPr>
          <p:spPr>
            <a:xfrm>
              <a:off x="463375" y="1111425"/>
              <a:ext cx="202800" cy="11685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2582575" y="1110675"/>
              <a:ext cx="202800" cy="1170000"/>
            </a:xfrm>
            <a:prstGeom prst="leftBracket">
              <a:avLst>
                <a:gd name="adj" fmla="val 0"/>
              </a:avLst>
            </a:pr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4F33DD-D6B6-1142-FB24-CB4C592C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00" y="1164949"/>
            <a:ext cx="4438981" cy="295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5011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build="p"/>
      <p:bldP spid="468" grpId="1" build="p"/>
      <p:bldP spid="4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0"/>
          <p:cNvSpPr txBox="1">
            <a:spLocks noGrp="1"/>
          </p:cNvSpPr>
          <p:nvPr>
            <p:ph type="title"/>
          </p:nvPr>
        </p:nvSpPr>
        <p:spPr>
          <a:xfrm>
            <a:off x="3323878" y="2770645"/>
            <a:ext cx="5746704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000" dirty="0"/>
              <a:t>Щиты и пульты систем автоматизации должны соответствовать ОСТ 36.13-90, ОСТ 36.ЭД1-</a:t>
            </a:r>
            <a:br>
              <a:rPr lang="ru-RU" sz="2000" dirty="0"/>
            </a:br>
            <a:r>
              <a:rPr lang="ru-RU" sz="2000" dirty="0"/>
              <a:t>13-79 и руководящим материалам РМ З-82-90.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Они предназначены для установки в закрытых</a:t>
            </a:r>
            <a:br>
              <a:rPr lang="ru-RU" sz="2000" dirty="0"/>
            </a:br>
            <a:r>
              <a:rPr lang="ru-RU" sz="2000" dirty="0"/>
              <a:t>помещениях с температурой окружающей среды</a:t>
            </a:r>
            <a:br>
              <a:rPr lang="ru-RU" sz="2000" dirty="0"/>
            </a:br>
            <a:r>
              <a:rPr lang="ru-RU" sz="2000" dirty="0"/>
              <a:t>от —30 до +50°С при относительной влажности</a:t>
            </a:r>
            <a:br>
              <a:rPr lang="ru-RU" sz="2000" dirty="0"/>
            </a:br>
            <a:r>
              <a:rPr lang="ru-RU" sz="2000" dirty="0"/>
              <a:t>не более 80 % и отсутствии вибрации, агрессивных газов, паров и токопроводящей пыли.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2230367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theme/theme1.xml><?xml version="1.0" encoding="utf-8"?>
<a:theme xmlns:a="http://schemas.openxmlformats.org/drawingml/2006/main" name="0105_Crane_Template_SlidesMania">
  <a:themeElements>
    <a:clrScheme name="Simple Light">
      <a:dk1>
        <a:srgbClr val="000000"/>
      </a:dk1>
      <a:lt1>
        <a:srgbClr val="F3F3F3"/>
      </a:lt1>
      <a:dk2>
        <a:srgbClr val="595959"/>
      </a:dk2>
      <a:lt2>
        <a:srgbClr val="EEEEEE"/>
      </a:lt2>
      <a:accent1>
        <a:srgbClr val="000000"/>
      </a:accent1>
      <a:accent2>
        <a:srgbClr val="CCCCCC"/>
      </a:accent2>
      <a:accent3>
        <a:srgbClr val="999999"/>
      </a:accent3>
      <a:accent4>
        <a:srgbClr val="666666"/>
      </a:accent4>
      <a:accent5>
        <a:srgbClr val="B7B7B7"/>
      </a:accent5>
      <a:accent6>
        <a:srgbClr val="434343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508</Words>
  <Application>Microsoft Office PowerPoint</Application>
  <PresentationFormat>Экран (16:9)</PresentationFormat>
  <Paragraphs>30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Roboto Condensed</vt:lpstr>
      <vt:lpstr>Barlow Condensed</vt:lpstr>
      <vt:lpstr>Arial</vt:lpstr>
      <vt:lpstr>Didact Gothic</vt:lpstr>
      <vt:lpstr>0105_Crane_Template_SlidesMania</vt:lpstr>
      <vt:lpstr>Монтаж регулирующих органов и исполнительных   механизмов</vt:lpstr>
      <vt:lpstr>РО и ИМ</vt:lpstr>
      <vt:lpstr>РО и ИМ</vt:lpstr>
      <vt:lpstr>Монтаж щитов и пультов</vt:lpstr>
      <vt:lpstr>Щиты и пульты</vt:lpstr>
      <vt:lpstr>Щиты и пульты</vt:lpstr>
      <vt:lpstr>Щиты и пульты</vt:lpstr>
      <vt:lpstr>Щиты и пульты</vt:lpstr>
      <vt:lpstr>Щиты и пульты систем автоматизации должны соответствовать ОСТ 36.13-90, ОСТ 36.ЭД1- 13-79 и руководящим материалам РМ З-82-90.  Они предназначены для установки в закрытых помещениях с температурой окружающей среды от —30 до +50°С при относительной влажности не более 80 % и отсутствии вибрации, агрессивных газов, паров и токопроводящей пыли.</vt:lpstr>
      <vt:lpstr>Презентация PowerPoint</vt:lpstr>
      <vt:lpstr>Организация и назначение наладочных работ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ИССЛЕДВОАНИЯ</dc:title>
  <cp:lastModifiedBy>Sergey</cp:lastModifiedBy>
  <cp:revision>25</cp:revision>
  <dcterms:modified xsi:type="dcterms:W3CDTF">2023-02-15T12:32:20Z</dcterms:modified>
</cp:coreProperties>
</file>