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60" r:id="rId3"/>
    <p:sldId id="257" r:id="rId4"/>
    <p:sldId id="296" r:id="rId5"/>
    <p:sldId id="302" r:id="rId6"/>
    <p:sldId id="298" r:id="rId7"/>
  </p:sldIdLst>
  <p:sldSz cx="9144000" cy="5143500" type="screen16x9"/>
  <p:notesSz cx="6858000" cy="9144000"/>
  <p:embeddedFontLst>
    <p:embeddedFont>
      <p:font typeface="Karla" pitchFamily="2" charset="0"/>
      <p:regular r:id="rId9"/>
      <p:bold r:id="rId10"/>
      <p:italic r:id="rId11"/>
      <p:boldItalic r:id="rId12"/>
    </p:embeddedFont>
    <p:embeddedFont>
      <p:font typeface="Montserrat" panose="00000500000000000000" pitchFamily="2" charset="-52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9EEA"/>
    <a:srgbClr val="5C7386"/>
    <a:srgbClr val="FFFFFF"/>
    <a:srgbClr val="BF7200"/>
    <a:srgbClr val="9C27B0"/>
    <a:srgbClr val="62B6A9"/>
    <a:srgbClr val="00BCD4"/>
    <a:srgbClr val="8BC34A"/>
    <a:srgbClr val="E91E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BC2D682-A28B-41F6-A856-4501394E1A53}">
  <a:tblStyle styleId="{5BC2D682-A28B-41F6-A856-4501394E1A5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24181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1892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1" name="Google Shape;11;p2"/>
          <p:cNvSpPr/>
          <p:nvPr/>
        </p:nvSpPr>
        <p:spPr>
          <a:xfrm>
            <a:off x="-967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48300" y="3175950"/>
            <a:ext cx="3530700" cy="118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31" name="Google Shape;31;p6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2" name="Google Shape;32;p6"/>
          <p:cNvSpPr txBox="1"/>
          <p:nvPr/>
        </p:nvSpPr>
        <p:spPr>
          <a:xfrm>
            <a:off x="799645" y="697675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>
                <a:solidFill>
                  <a:srgbClr val="CCCCCC"/>
                </a:solidFill>
                <a:latin typeface="Montserrat"/>
                <a:ea typeface="Montserrat"/>
                <a:cs typeface="Montserrat"/>
                <a:sym typeface="Montserrat"/>
              </a:rPr>
              <a:t>“</a:t>
            </a:r>
            <a:endParaRPr sz="12000">
              <a:solidFill>
                <a:srgbClr val="CCCCC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838250" y="1657350"/>
            <a:ext cx="5324100" cy="22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rtl="0">
              <a:spcBef>
                <a:spcPts val="600"/>
              </a:spcBef>
              <a:spcAft>
                <a:spcPts val="0"/>
              </a:spcAft>
              <a:buSzPts val="2400"/>
              <a:buFont typeface="Montserrat"/>
              <a:buChar char="▸"/>
              <a:defRPr sz="2400"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43" name="Google Shape;43;p8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841001" y="15780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673842" y="15780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741100"/>
            <a:ext cx="5185200" cy="4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352550"/>
            <a:ext cx="5185200" cy="22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▸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4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CD4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>
            <a:spLocks noGrp="1"/>
          </p:cNvSpPr>
          <p:nvPr>
            <p:ph type="ctrTitle"/>
          </p:nvPr>
        </p:nvSpPr>
        <p:spPr>
          <a:xfrm>
            <a:off x="186885" y="3683208"/>
            <a:ext cx="4757260" cy="118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rgbClr val="00BCD4"/>
                </a:solidFill>
              </a:rPr>
              <a:t>ОРГАНИЗАЦИЯ</a:t>
            </a:r>
            <a:br>
              <a:rPr lang="ru-RU" sz="3200" dirty="0">
                <a:solidFill>
                  <a:srgbClr val="00BCD4"/>
                </a:solidFill>
              </a:rPr>
            </a:br>
            <a:r>
              <a:rPr lang="ru-RU" sz="3200" dirty="0">
                <a:solidFill>
                  <a:srgbClr val="00BCD4"/>
                </a:solidFill>
              </a:rPr>
              <a:t>И НАЗНАЧЕНИЕ </a:t>
            </a:r>
            <a:r>
              <a:rPr lang="ru-RU" sz="3200" dirty="0"/>
              <a:t>НАЛАДОЧНЫХ</a:t>
            </a:r>
            <a:br>
              <a:rPr lang="ru-RU" sz="3200" dirty="0"/>
            </a:br>
            <a:r>
              <a:rPr lang="ru-RU" sz="3200" dirty="0"/>
              <a:t>РАБОТ</a:t>
            </a:r>
            <a:endParaRPr sz="3200" dirty="0"/>
          </a:p>
        </p:txBody>
      </p:sp>
      <p:grpSp>
        <p:nvGrpSpPr>
          <p:cNvPr id="77" name="Google Shape;77;p14"/>
          <p:cNvGrpSpPr/>
          <p:nvPr/>
        </p:nvGrpSpPr>
        <p:grpSpPr>
          <a:xfrm>
            <a:off x="575884" y="2185645"/>
            <a:ext cx="502625" cy="446586"/>
            <a:chOff x="5292575" y="3681900"/>
            <a:chExt cx="420150" cy="373275"/>
          </a:xfrm>
        </p:grpSpPr>
        <p:sp>
          <p:nvSpPr>
            <p:cNvPr id="78" name="Google Shape;78;p14"/>
            <p:cNvSpPr/>
            <p:nvPr/>
          </p:nvSpPr>
          <p:spPr>
            <a:xfrm>
              <a:off x="5292575" y="3706875"/>
              <a:ext cx="420150" cy="266700"/>
            </a:xfrm>
            <a:custGeom>
              <a:avLst/>
              <a:gdLst/>
              <a:ahLst/>
              <a:cxnLst/>
              <a:rect l="l" t="t" r="r" b="b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4"/>
            <p:cNvSpPr/>
            <p:nvPr/>
          </p:nvSpPr>
          <p:spPr>
            <a:xfrm>
              <a:off x="5490475" y="3681900"/>
              <a:ext cx="24375" cy="25000"/>
            </a:xfrm>
            <a:custGeom>
              <a:avLst/>
              <a:gdLst/>
              <a:ahLst/>
              <a:cxnLst/>
              <a:rect l="l" t="t" r="r" b="b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4"/>
            <p:cNvSpPr/>
            <p:nvPr/>
          </p:nvSpPr>
          <p:spPr>
            <a:xfrm>
              <a:off x="5358350" y="3973550"/>
              <a:ext cx="60900" cy="81625"/>
            </a:xfrm>
            <a:custGeom>
              <a:avLst/>
              <a:gdLst/>
              <a:ahLst/>
              <a:cxnLst/>
              <a:rect l="l" t="t" r="r" b="b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14"/>
            <p:cNvSpPr/>
            <p:nvPr/>
          </p:nvSpPr>
          <p:spPr>
            <a:xfrm>
              <a:off x="5586050" y="3973550"/>
              <a:ext cx="60925" cy="81625"/>
            </a:xfrm>
            <a:custGeom>
              <a:avLst/>
              <a:gdLst/>
              <a:ahLst/>
              <a:cxnLst/>
              <a:rect l="l" t="t" r="r" b="b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14"/>
            <p:cNvSpPr/>
            <p:nvPr/>
          </p:nvSpPr>
          <p:spPr>
            <a:xfrm>
              <a:off x="5316925" y="3731225"/>
              <a:ext cx="371450" cy="218000"/>
            </a:xfrm>
            <a:custGeom>
              <a:avLst/>
              <a:gdLst/>
              <a:ahLst/>
              <a:cxnLst/>
              <a:rect l="l" t="t" r="r" b="b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14"/>
            <p:cNvSpPr/>
            <p:nvPr/>
          </p:nvSpPr>
          <p:spPr>
            <a:xfrm>
              <a:off x="5380250" y="3784800"/>
              <a:ext cx="230200" cy="115725"/>
            </a:xfrm>
            <a:custGeom>
              <a:avLst/>
              <a:gdLst/>
              <a:ahLst/>
              <a:cxnLst/>
              <a:rect l="l" t="t" r="r" b="b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14"/>
            <p:cNvSpPr/>
            <p:nvPr/>
          </p:nvSpPr>
          <p:spPr>
            <a:xfrm>
              <a:off x="5547700" y="3779925"/>
              <a:ext cx="68825" cy="68825"/>
            </a:xfrm>
            <a:custGeom>
              <a:avLst/>
              <a:gdLst/>
              <a:ahLst/>
              <a:cxnLst/>
              <a:rect l="l" t="t" r="r" b="b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800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>
            <a:spLocks noGrp="1"/>
          </p:cNvSpPr>
          <p:nvPr>
            <p:ph type="body" idx="1"/>
          </p:nvPr>
        </p:nvSpPr>
        <p:spPr>
          <a:xfrm>
            <a:off x="811552" y="1657350"/>
            <a:ext cx="7191116" cy="22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ru-RU" sz="2000" dirty="0"/>
              <a:t>Наладочные работы выполняются специализированными наладочными организациями.</a:t>
            </a:r>
          </a:p>
          <a:p>
            <a:pPr marL="0" indent="0">
              <a:buNone/>
            </a:pPr>
            <a:r>
              <a:rPr lang="ru-RU" sz="2000" dirty="0"/>
              <a:t>В районах деятельности монтажных управлений создаются наладочные участки, располагающие постоянным штатом наладчиков, лабораториями, контрольной аппаратурой, поверочными стендами и другим оборудованием, необходимым</a:t>
            </a:r>
            <a:br>
              <a:rPr lang="ru-RU" sz="2000" dirty="0"/>
            </a:br>
            <a:r>
              <a:rPr lang="ru-RU" sz="2000" dirty="0"/>
              <a:t>для проведения наладочных работ.</a:t>
            </a:r>
          </a:p>
        </p:txBody>
      </p:sp>
      <p:sp>
        <p:nvSpPr>
          <p:cNvPr id="119" name="Google Shape;119;p1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DDC39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5"/>
          <p:cNvSpPr txBox="1">
            <a:spLocks noGrp="1"/>
          </p:cNvSpPr>
          <p:nvPr>
            <p:ph type="title"/>
          </p:nvPr>
        </p:nvSpPr>
        <p:spPr>
          <a:xfrm>
            <a:off x="198135" y="2162250"/>
            <a:ext cx="7090211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1600" dirty="0"/>
              <a:t>Основными задачами подразделений по наладке КИПиА являются:</a:t>
            </a:r>
            <a:endParaRPr lang="ru-RU" sz="1600" dirty="0">
              <a:solidFill>
                <a:srgbClr val="CDDC39"/>
              </a:solidFill>
            </a:endParaRPr>
          </a:p>
        </p:txBody>
      </p:sp>
      <p:sp>
        <p:nvSpPr>
          <p:cNvPr id="90" name="Google Shape;90;p15"/>
          <p:cNvSpPr txBox="1"/>
          <p:nvPr/>
        </p:nvSpPr>
        <p:spPr>
          <a:xfrm>
            <a:off x="198135" y="2571750"/>
            <a:ext cx="7564252" cy="1988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1) анализ проектной документации;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2) проверка правильности и качества монтажа и снятие характеристик отдельных аппаратов устройств и оборудования;</a:t>
            </a: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3) составление отчетной документации;</a:t>
            </a:r>
          </a:p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4) сдача устройств эксплуатационному персоналу.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055D99-0136-59BC-F905-1C8E9565BA32}"/>
              </a:ext>
            </a:extLst>
          </p:cNvPr>
          <p:cNvSpPr txBox="1"/>
          <p:nvPr/>
        </p:nvSpPr>
        <p:spPr>
          <a:xfrm>
            <a:off x="198135" y="0"/>
            <a:ext cx="668322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sz="1600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Пусконаладочные работы </a:t>
            </a:r>
            <a:r>
              <a:rPr lang="ru-RU" sz="1600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– комплекс работ по созданию систем автоматизации и доведению этих систем до состояния, при котором они могут успешно эксплуатироваться.</a:t>
            </a:r>
            <a:endParaRPr lang="en-US" sz="1600" b="1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9813DF-9A28-078C-BC8B-B355A13E713A}"/>
              </a:ext>
            </a:extLst>
          </p:cNvPr>
          <p:cNvSpPr txBox="1"/>
          <p:nvPr/>
        </p:nvSpPr>
        <p:spPr>
          <a:xfrm>
            <a:off x="198135" y="830997"/>
            <a:ext cx="668322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sz="1600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Цель наладки </a:t>
            </a:r>
            <a:r>
              <a:rPr lang="ru-RU" sz="1600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– обеспечение установленных показателей функционирования комплекса смонтированных и исправных технических средств в составе автоматических систем управления технологическими процессами.</a:t>
            </a:r>
            <a:endParaRPr lang="en-US" sz="1600" b="1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8595300" y="474990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  <p:sp>
        <p:nvSpPr>
          <p:cNvPr id="14" name="Google Shape;89;p15"/>
          <p:cNvSpPr txBox="1">
            <a:spLocks/>
          </p:cNvSpPr>
          <p:nvPr/>
        </p:nvSpPr>
        <p:spPr>
          <a:xfrm>
            <a:off x="165248" y="90255"/>
            <a:ext cx="7090211" cy="4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>
              <a:buClr>
                <a:schemeClr val="dk2"/>
              </a:buClr>
              <a:buSzPts val="2400"/>
            </a:pPr>
            <a:r>
              <a:rPr lang="ru-RU" sz="16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Предусматривают два этапа пусконаладочных работ: </a:t>
            </a: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rgbClr val="CDDC39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" name="Google Shape;90;p15"/>
          <p:cNvSpPr txBox="1"/>
          <p:nvPr/>
        </p:nvSpPr>
        <p:spPr>
          <a:xfrm>
            <a:off x="183648" y="387625"/>
            <a:ext cx="7076361" cy="1185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1) Подготовительный</a:t>
            </a:r>
            <a:b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Все</a:t>
            </a: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работы ведутся на неработающем технологическом оборудовании</a:t>
            </a:r>
          </a:p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2) Заключительный</a:t>
            </a:r>
            <a:b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Наладка систем автоматизации производится на технологическом режиме.</a:t>
            </a:r>
            <a:endParaRPr sz="1100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5" name="Google Shape;89;p15">
            <a:extLst>
              <a:ext uri="{FF2B5EF4-FFF2-40B4-BE49-F238E27FC236}">
                <a16:creationId xmlns:a16="http://schemas.microsoft.com/office/drawing/2014/main" id="{9EBC8096-F5E2-2DFB-E0FC-A49654A6D972}"/>
              </a:ext>
            </a:extLst>
          </p:cNvPr>
          <p:cNvSpPr txBox="1">
            <a:spLocks/>
          </p:cNvSpPr>
          <p:nvPr/>
        </p:nvSpPr>
        <p:spPr>
          <a:xfrm>
            <a:off x="165247" y="1573318"/>
            <a:ext cx="7090211" cy="4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>
              <a:buClr>
                <a:schemeClr val="dk2"/>
              </a:buClr>
              <a:buSzPts val="2400"/>
            </a:pPr>
            <a:r>
              <a:rPr lang="ru-RU" sz="1600" b="1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В объем наладочных работ входят следующие операции.</a:t>
            </a: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rgbClr val="CDDC39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" name="Google Shape;90;p15">
            <a:extLst>
              <a:ext uri="{FF2B5EF4-FFF2-40B4-BE49-F238E27FC236}">
                <a16:creationId xmlns:a16="http://schemas.microsoft.com/office/drawing/2014/main" id="{54F335E7-A5EB-3530-5102-7E5953F0E83C}"/>
              </a:ext>
            </a:extLst>
          </p:cNvPr>
          <p:cNvSpPr txBox="1"/>
          <p:nvPr/>
        </p:nvSpPr>
        <p:spPr>
          <a:xfrm>
            <a:off x="160696" y="1778068"/>
            <a:ext cx="7221249" cy="1185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Подготовительная работа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, в процессе которой наладчики совместно с монтажным персоналом подробно рассматривают проектную и другую технологическую документацию, вносят в нее необходимые изменения, знакомятся с объектами наладочных работ: технологией производства, основным и вспомогательным оборудованием, после чего составляют программу предстоящих наладочных работ.</a:t>
            </a:r>
          </a:p>
          <a:p>
            <a:pPr>
              <a:spcBef>
                <a:spcPts val="600"/>
              </a:spcBef>
            </a:pPr>
            <a:endParaRPr lang="ru-RU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Стандартная поверка и регулирование 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приборов и аппаратуры автоматизации, проводимые на стендах в лаборатории наладочного участка. При стендовой поверке устанавливают, соответствует ли аппаратура проектной документации, а также сопроводительной технической документации заводов-изготовителей.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Если какой-либо прибор не соответствует указанной технической документации, его нельзя использовать при монтаже.</a:t>
            </a:r>
          </a:p>
          <a:p>
            <a:pPr>
              <a:spcBef>
                <a:spcPts val="600"/>
              </a:spcBef>
            </a:pPr>
            <a:endParaRPr lang="ru-RU" sz="1100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>
              <a:spcBef>
                <a:spcPts val="600"/>
              </a:spcBef>
            </a:pPr>
            <a:endParaRPr lang="ru-RU" sz="1100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8595300" y="474990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 dirty="0"/>
          </a:p>
        </p:txBody>
      </p:sp>
      <p:sp>
        <p:nvSpPr>
          <p:cNvPr id="8" name="Google Shape;90;p15">
            <a:extLst>
              <a:ext uri="{FF2B5EF4-FFF2-40B4-BE49-F238E27FC236}">
                <a16:creationId xmlns:a16="http://schemas.microsoft.com/office/drawing/2014/main" id="{54F335E7-A5EB-3530-5102-7E5953F0E83C}"/>
              </a:ext>
            </a:extLst>
          </p:cNvPr>
          <p:cNvSpPr txBox="1"/>
          <p:nvPr/>
        </p:nvSpPr>
        <p:spPr>
          <a:xfrm>
            <a:off x="113976" y="-50732"/>
            <a:ext cx="7101108" cy="1185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Индивидуальное опробование аппаратуры </a:t>
            </a: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после скончания монтажа. Опробование проводят на неработающем технологическом оборудовании посредством искусственно подаваемых сигналов на тот или иной прибор или элемент схемы автоматизации.</a:t>
            </a:r>
          </a:p>
          <a:p>
            <a:pPr>
              <a:spcBef>
                <a:spcPts val="600"/>
              </a:spcBef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При этом устанавливают соответствие смонтированной аппаратуры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и соединительных проводок рабочим чертежам проекта и строительным нормам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и правилам (СНиП), а также проверяют работоспособность приборов и средств автоматизации, правильность и надежность срабатывания их при подаче искусственных сигналов.</a:t>
            </a:r>
          </a:p>
          <a:p>
            <a:pPr>
              <a:spcBef>
                <a:spcPts val="600"/>
              </a:spcBef>
            </a:pPr>
            <a:endParaRPr lang="ru-RU" sz="1100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>
              <a:spcBef>
                <a:spcPts val="600"/>
              </a:spcBef>
            </a:pPr>
            <a:endParaRPr lang="ru-RU" sz="1100"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EDD367-5F08-BAE4-A215-ABE85806F12B}"/>
              </a:ext>
            </a:extLst>
          </p:cNvPr>
          <p:cNvSpPr txBox="1"/>
          <p:nvPr/>
        </p:nvSpPr>
        <p:spPr>
          <a:xfrm>
            <a:off x="113977" y="2327446"/>
            <a:ext cx="7675110" cy="2754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Наладка приборов и средств автоматизации на оптимальный режим работы</a:t>
            </a:r>
            <a:br>
              <a:rPr lang="ru-RU" b="1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при работающем технологическом оборудовании.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При наладке снимают необходимые технические характеристики, выполняют динамическую настройку регулирующих устройств на технологический режим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и корректировку показаний приборов.</a:t>
            </a:r>
          </a:p>
          <a:p>
            <a:pPr>
              <a:spcBef>
                <a:spcPts val="600"/>
              </a:spcBef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При стендовой поверке приборов на каждый прибор оформляют протокол, содержащий необходимые технические данные: характеристики поверяемых и контрольных приборов, значения погрешности поверяемых приборов по оцифрованным точкам шкалы, значения катушек сопротивления, сопротивление изоляции и др. Дают общее заключение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о пригодности прибора к монтажу. В процессе наладки составляют акт на каждый узел регулирования, содержащий также технические данные о настройке регуляторов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на регулирующие параметры, установках их срабатывания и др.</a:t>
            </a:r>
          </a:p>
        </p:txBody>
      </p:sp>
    </p:spTree>
    <p:extLst>
      <p:ext uri="{BB962C8B-B14F-4D97-AF65-F5344CB8AC3E}">
        <p14:creationId xmlns:p14="http://schemas.microsoft.com/office/powerpoint/2010/main" val="4163033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5"/>
          <p:cNvSpPr txBox="1">
            <a:spLocks noGrp="1"/>
          </p:cNvSpPr>
          <p:nvPr>
            <p:ph type="title"/>
          </p:nvPr>
        </p:nvSpPr>
        <p:spPr>
          <a:xfrm>
            <a:off x="218163" y="0"/>
            <a:ext cx="7090211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1600" dirty="0"/>
              <a:t>После окончания наладочных работ</a:t>
            </a:r>
          </a:p>
        </p:txBody>
      </p:sp>
      <p:sp>
        <p:nvSpPr>
          <p:cNvPr id="90" name="Google Shape;90;p15"/>
          <p:cNvSpPr txBox="1"/>
          <p:nvPr/>
        </p:nvSpPr>
        <p:spPr>
          <a:xfrm>
            <a:off x="218160" y="146192"/>
            <a:ext cx="6910155" cy="1323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установки сдают в промышленную эксплуатацию с оформлением соответствующей приемосдаточной документации, включающей протоколы стендовых испытаний, акты о наладке узлов схемы регулирования, паспорта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и инструкции, полученные с приборами от заводов-изготовителей, исполнительные чертежи схем и конструкций с изменениями, внесенными</a:t>
            </a:r>
            <a:b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</a:br>
            <a:r>
              <a:rPr lang="ru-RU" dirty="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rPr>
              <a:t>в процессе монтажа и наладки.</a:t>
            </a:r>
            <a:endParaRPr dirty="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D036840-5F85-F4CA-8490-9A065A0B63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1" y="1616270"/>
            <a:ext cx="3538981" cy="323545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F916DCF-89C2-D5F6-327A-AEC1487567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1625" y="1649285"/>
            <a:ext cx="3086198" cy="334802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rviragus template">
  <a:themeElements>
    <a:clrScheme name="Custom 347">
      <a:dk1>
        <a:srgbClr val="666666"/>
      </a:dk1>
      <a:lt1>
        <a:srgbClr val="FFFFFF"/>
      </a:lt1>
      <a:dk2>
        <a:srgbClr val="999999"/>
      </a:dk2>
      <a:lt2>
        <a:srgbClr val="DCE2E7"/>
      </a:lt2>
      <a:accent1>
        <a:srgbClr val="8BC34A"/>
      </a:accent1>
      <a:accent2>
        <a:srgbClr val="00BCD4"/>
      </a:accent2>
      <a:accent3>
        <a:srgbClr val="9C27B0"/>
      </a:accent3>
      <a:accent4>
        <a:srgbClr val="E91E63"/>
      </a:accent4>
      <a:accent5>
        <a:srgbClr val="FF9800"/>
      </a:accent5>
      <a:accent6>
        <a:srgbClr val="FFEB3B"/>
      </a:accent6>
      <a:hlink>
        <a:srgbClr val="2196F3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509</Words>
  <Application>Microsoft Office PowerPoint</Application>
  <PresentationFormat>Экран (16:9)</PresentationFormat>
  <Paragraphs>28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Montserrat</vt:lpstr>
      <vt:lpstr>Karla</vt:lpstr>
      <vt:lpstr>Arial</vt:lpstr>
      <vt:lpstr>Arviragus template</vt:lpstr>
      <vt:lpstr>ОРГАНИЗАЦИЯ И НАЗНАЧЕНИЕ НАЛАДОЧНЫХ РАБОТ</vt:lpstr>
      <vt:lpstr>Презентация PowerPoint</vt:lpstr>
      <vt:lpstr>Основными задачами подразделений по наладке КИПиА являются:</vt:lpstr>
      <vt:lpstr>Презентация PowerPoint</vt:lpstr>
      <vt:lpstr>Презентация PowerPoint</vt:lpstr>
      <vt:lpstr>После окончания наладочных работ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ФАЗЫ ДОКАЗАТЕЛЬСТВА и его виды</dc:title>
  <cp:lastModifiedBy>Sergey</cp:lastModifiedBy>
  <cp:revision>39</cp:revision>
  <dcterms:modified xsi:type="dcterms:W3CDTF">2023-02-21T01:27:56Z</dcterms:modified>
</cp:coreProperties>
</file>