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2"/>
  </p:notesMasterIdLst>
  <p:sldIdLst>
    <p:sldId id="256" r:id="rId2"/>
    <p:sldId id="257" r:id="rId3"/>
    <p:sldId id="347" r:id="rId4"/>
    <p:sldId id="348" r:id="rId5"/>
    <p:sldId id="349" r:id="rId6"/>
    <p:sldId id="350" r:id="rId7"/>
    <p:sldId id="351" r:id="rId8"/>
    <p:sldId id="352" r:id="rId9"/>
    <p:sldId id="353" r:id="rId10"/>
    <p:sldId id="354" r:id="rId11"/>
  </p:sldIdLst>
  <p:sldSz cx="9144000" cy="5143500" type="screen16x9"/>
  <p:notesSz cx="6858000" cy="9144000"/>
  <p:embeddedFontLst>
    <p:embeddedFont>
      <p:font typeface="Barlow Condensed" panose="00000506000000000000" pitchFamily="2" charset="0"/>
      <p:regular r:id="rId13"/>
      <p:bold r:id="rId14"/>
      <p:italic r:id="rId15"/>
      <p:boldItalic r:id="rId16"/>
    </p:embeddedFont>
    <p:embeddedFont>
      <p:font typeface="Barlow Condensed Medium" panose="00000606000000000000" pitchFamily="2"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4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423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941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262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6193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420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3219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287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0a75f769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a75f769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288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t="8488" b="35262"/>
          <a:stretch/>
        </p:blipFill>
        <p:spPr>
          <a:xfrm>
            <a:off x="0" y="0"/>
            <a:ext cx="9144002" cy="5143500"/>
          </a:xfrm>
          <a:prstGeom prst="rect">
            <a:avLst/>
          </a:prstGeom>
          <a:noFill/>
          <a:ln>
            <a:noFill/>
          </a:ln>
        </p:spPr>
      </p:pic>
      <p:sp>
        <p:nvSpPr>
          <p:cNvPr id="12" name="Google Shape;12;p2"/>
          <p:cNvSpPr/>
          <p:nvPr/>
        </p:nvSpPr>
        <p:spPr>
          <a:xfrm>
            <a:off x="651600" y="0"/>
            <a:ext cx="4776000" cy="5143500"/>
          </a:xfrm>
          <a:prstGeom prst="rect">
            <a:avLst/>
          </a:prstGeom>
          <a:solidFill>
            <a:srgbClr val="F1AC2D">
              <a:alpha val="80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1533000" y="1001850"/>
            <a:ext cx="3408000" cy="3199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2"/>
              </a:buClr>
              <a:buSzPts val="5200"/>
              <a:buNone/>
              <a:defRPr sz="5200">
                <a:solidFill>
                  <a:schemeClr val="accent2"/>
                </a:solidFill>
              </a:defRPr>
            </a:lvl1pPr>
            <a:lvl2pPr lvl="1">
              <a:spcBef>
                <a:spcPts val="0"/>
              </a:spcBef>
              <a:spcAft>
                <a:spcPts val="0"/>
              </a:spcAft>
              <a:buClr>
                <a:schemeClr val="accent2"/>
              </a:buClr>
              <a:buSzPts val="5200"/>
              <a:buNone/>
              <a:defRPr sz="5200">
                <a:solidFill>
                  <a:schemeClr val="accent2"/>
                </a:solidFill>
              </a:defRPr>
            </a:lvl2pPr>
            <a:lvl3pPr lvl="2">
              <a:spcBef>
                <a:spcPts val="0"/>
              </a:spcBef>
              <a:spcAft>
                <a:spcPts val="0"/>
              </a:spcAft>
              <a:buClr>
                <a:schemeClr val="accent2"/>
              </a:buClr>
              <a:buSzPts val="5200"/>
              <a:buNone/>
              <a:defRPr sz="5200">
                <a:solidFill>
                  <a:schemeClr val="accent2"/>
                </a:solidFill>
              </a:defRPr>
            </a:lvl3pPr>
            <a:lvl4pPr lvl="3">
              <a:spcBef>
                <a:spcPts val="0"/>
              </a:spcBef>
              <a:spcAft>
                <a:spcPts val="0"/>
              </a:spcAft>
              <a:buClr>
                <a:schemeClr val="accent2"/>
              </a:buClr>
              <a:buSzPts val="5200"/>
              <a:buNone/>
              <a:defRPr sz="5200">
                <a:solidFill>
                  <a:schemeClr val="accent2"/>
                </a:solidFill>
              </a:defRPr>
            </a:lvl4pPr>
            <a:lvl5pPr lvl="4">
              <a:spcBef>
                <a:spcPts val="0"/>
              </a:spcBef>
              <a:spcAft>
                <a:spcPts val="0"/>
              </a:spcAft>
              <a:buClr>
                <a:schemeClr val="accent2"/>
              </a:buClr>
              <a:buSzPts val="5200"/>
              <a:buNone/>
              <a:defRPr sz="5200">
                <a:solidFill>
                  <a:schemeClr val="accent2"/>
                </a:solidFill>
              </a:defRPr>
            </a:lvl5pPr>
            <a:lvl6pPr lvl="5">
              <a:spcBef>
                <a:spcPts val="0"/>
              </a:spcBef>
              <a:spcAft>
                <a:spcPts val="0"/>
              </a:spcAft>
              <a:buClr>
                <a:schemeClr val="accent2"/>
              </a:buClr>
              <a:buSzPts val="5200"/>
              <a:buNone/>
              <a:defRPr sz="5200">
                <a:solidFill>
                  <a:schemeClr val="accent2"/>
                </a:solidFill>
              </a:defRPr>
            </a:lvl6pPr>
            <a:lvl7pPr lvl="6">
              <a:spcBef>
                <a:spcPts val="0"/>
              </a:spcBef>
              <a:spcAft>
                <a:spcPts val="0"/>
              </a:spcAft>
              <a:buClr>
                <a:schemeClr val="accent2"/>
              </a:buClr>
              <a:buSzPts val="5200"/>
              <a:buNone/>
              <a:defRPr sz="5200">
                <a:solidFill>
                  <a:schemeClr val="accent2"/>
                </a:solidFill>
              </a:defRPr>
            </a:lvl7pPr>
            <a:lvl8pPr lvl="7">
              <a:spcBef>
                <a:spcPts val="0"/>
              </a:spcBef>
              <a:spcAft>
                <a:spcPts val="0"/>
              </a:spcAft>
              <a:buClr>
                <a:schemeClr val="accent2"/>
              </a:buClr>
              <a:buSzPts val="5200"/>
              <a:buNone/>
              <a:defRPr sz="5200">
                <a:solidFill>
                  <a:schemeClr val="accent2"/>
                </a:solidFill>
              </a:defRPr>
            </a:lvl8pPr>
            <a:lvl9pPr lvl="8">
              <a:spcBef>
                <a:spcPts val="0"/>
              </a:spcBef>
              <a:spcAft>
                <a:spcPts val="0"/>
              </a:spcAft>
              <a:buClr>
                <a:schemeClr val="accent2"/>
              </a:buClr>
              <a:buSzPts val="5200"/>
              <a:buNone/>
              <a:defRPr sz="52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2"/>
          <p:cNvSpPr/>
          <p:nvPr/>
        </p:nvSpPr>
        <p:spPr>
          <a:xfrm>
            <a:off x="1380338" y="879825"/>
            <a:ext cx="3103735" cy="3398022"/>
          </a:xfrm>
          <a:custGeom>
            <a:avLst/>
            <a:gdLst/>
            <a:ahLst/>
            <a:cxnLst/>
            <a:rect l="l" t="t" r="r" b="b"/>
            <a:pathLst>
              <a:path w="4180114" h="4889241" extrusionOk="0">
                <a:moveTo>
                  <a:pt x="0" y="0"/>
                </a:moveTo>
                <a:lnTo>
                  <a:pt x="4180114" y="0"/>
                </a:lnTo>
                <a:lnTo>
                  <a:pt x="4177998" y="867747"/>
                </a:lnTo>
                <a:lnTo>
                  <a:pt x="4075567" y="867747"/>
                </a:lnTo>
                <a:lnTo>
                  <a:pt x="4077492" y="102622"/>
                </a:lnTo>
                <a:lnTo>
                  <a:pt x="102622" y="102622"/>
                </a:lnTo>
                <a:lnTo>
                  <a:pt x="102622" y="4786619"/>
                </a:lnTo>
                <a:lnTo>
                  <a:pt x="4077492" y="4786619"/>
                </a:lnTo>
                <a:lnTo>
                  <a:pt x="4068776" y="3881534"/>
                </a:lnTo>
                <a:lnTo>
                  <a:pt x="4171275" y="3881534"/>
                </a:lnTo>
                <a:lnTo>
                  <a:pt x="4180114" y="4889241"/>
                </a:lnTo>
                <a:lnTo>
                  <a:pt x="0" y="488924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6" name="Google Shape;16;p2"/>
          <p:cNvSpPr txBox="1"/>
          <p:nvPr/>
        </p:nvSpPr>
        <p:spPr>
          <a:xfrm rot="5400000">
            <a:off x="-679350" y="47352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9" name="Google Shape;19;p3"/>
          <p:cNvSpPr/>
          <p:nvPr/>
        </p:nvSpPr>
        <p:spPr>
          <a:xfrm>
            <a:off x="331549" y="351825"/>
            <a:ext cx="2445367" cy="4192524"/>
          </a:xfrm>
          <a:custGeom>
            <a:avLst/>
            <a:gdLst/>
            <a:ahLst/>
            <a:cxnLst/>
            <a:rect l="l" t="t" r="r" b="b"/>
            <a:pathLst>
              <a:path w="4180114" h="4889241" extrusionOk="0">
                <a:moveTo>
                  <a:pt x="0" y="0"/>
                </a:moveTo>
                <a:lnTo>
                  <a:pt x="4180114" y="0"/>
                </a:lnTo>
                <a:lnTo>
                  <a:pt x="4177998" y="867747"/>
                </a:lnTo>
                <a:lnTo>
                  <a:pt x="4075567" y="867747"/>
                </a:lnTo>
                <a:lnTo>
                  <a:pt x="4077492" y="102622"/>
                </a:lnTo>
                <a:lnTo>
                  <a:pt x="102622" y="102622"/>
                </a:lnTo>
                <a:lnTo>
                  <a:pt x="102622" y="4786619"/>
                </a:lnTo>
                <a:lnTo>
                  <a:pt x="4077492" y="4786619"/>
                </a:lnTo>
                <a:lnTo>
                  <a:pt x="4068776" y="3881534"/>
                </a:lnTo>
                <a:lnTo>
                  <a:pt x="4171275" y="3881534"/>
                </a:lnTo>
                <a:lnTo>
                  <a:pt x="4180114" y="4889241"/>
                </a:lnTo>
                <a:lnTo>
                  <a:pt x="0" y="4889241"/>
                </a:lnTo>
                <a:close/>
              </a:path>
            </a:pathLst>
          </a:custGeom>
          <a:solidFill>
            <a:schemeClr val="accen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20" name="Google Shape;20;p3"/>
          <p:cNvSpPr txBox="1">
            <a:spLocks noGrp="1"/>
          </p:cNvSpPr>
          <p:nvPr>
            <p:ph type="title"/>
          </p:nvPr>
        </p:nvSpPr>
        <p:spPr>
          <a:xfrm>
            <a:off x="611700" y="1316225"/>
            <a:ext cx="2635500" cy="2255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3600"/>
              <a:buFont typeface="Barlow Condensed Medium"/>
              <a:buNone/>
              <a:defRPr sz="3600">
                <a:solidFill>
                  <a:schemeClr val="accent1"/>
                </a:solidFill>
                <a:latin typeface="Barlow Condensed Medium"/>
                <a:ea typeface="Barlow Condensed Medium"/>
                <a:cs typeface="Barlow Condensed Medium"/>
                <a:sym typeface="Barlow Condensed Medium"/>
              </a:defRPr>
            </a:lvl1pPr>
            <a:lvl2pPr lvl="1">
              <a:spcBef>
                <a:spcPts val="0"/>
              </a:spcBef>
              <a:spcAft>
                <a:spcPts val="0"/>
              </a:spcAft>
              <a:buClr>
                <a:schemeClr val="accent1"/>
              </a:buClr>
              <a:buSzPts val="3600"/>
              <a:buFont typeface="Barlow Condensed Medium"/>
              <a:buNone/>
              <a:defRPr sz="3600">
                <a:solidFill>
                  <a:schemeClr val="accent1"/>
                </a:solidFill>
                <a:latin typeface="Barlow Condensed Medium"/>
                <a:ea typeface="Barlow Condensed Medium"/>
                <a:cs typeface="Barlow Condensed Medium"/>
                <a:sym typeface="Barlow Condensed Medium"/>
              </a:defRPr>
            </a:lvl2pPr>
            <a:lvl3pPr lvl="2">
              <a:spcBef>
                <a:spcPts val="0"/>
              </a:spcBef>
              <a:spcAft>
                <a:spcPts val="0"/>
              </a:spcAft>
              <a:buClr>
                <a:schemeClr val="accent1"/>
              </a:buClr>
              <a:buSzPts val="3600"/>
              <a:buFont typeface="Barlow Condensed Medium"/>
              <a:buNone/>
              <a:defRPr sz="3600">
                <a:solidFill>
                  <a:schemeClr val="accent1"/>
                </a:solidFill>
                <a:latin typeface="Barlow Condensed Medium"/>
                <a:ea typeface="Barlow Condensed Medium"/>
                <a:cs typeface="Barlow Condensed Medium"/>
                <a:sym typeface="Barlow Condensed Medium"/>
              </a:defRPr>
            </a:lvl3pPr>
            <a:lvl4pPr lvl="3">
              <a:spcBef>
                <a:spcPts val="0"/>
              </a:spcBef>
              <a:spcAft>
                <a:spcPts val="0"/>
              </a:spcAft>
              <a:buClr>
                <a:schemeClr val="accent1"/>
              </a:buClr>
              <a:buSzPts val="3600"/>
              <a:buFont typeface="Barlow Condensed Medium"/>
              <a:buNone/>
              <a:defRPr sz="3600">
                <a:solidFill>
                  <a:schemeClr val="accent1"/>
                </a:solidFill>
                <a:latin typeface="Barlow Condensed Medium"/>
                <a:ea typeface="Barlow Condensed Medium"/>
                <a:cs typeface="Barlow Condensed Medium"/>
                <a:sym typeface="Barlow Condensed Medium"/>
              </a:defRPr>
            </a:lvl4pPr>
            <a:lvl5pPr lvl="4">
              <a:spcBef>
                <a:spcPts val="0"/>
              </a:spcBef>
              <a:spcAft>
                <a:spcPts val="0"/>
              </a:spcAft>
              <a:buClr>
                <a:schemeClr val="accent1"/>
              </a:buClr>
              <a:buSzPts val="3600"/>
              <a:buFont typeface="Barlow Condensed Medium"/>
              <a:buNone/>
              <a:defRPr sz="3600">
                <a:solidFill>
                  <a:schemeClr val="accent1"/>
                </a:solidFill>
                <a:latin typeface="Barlow Condensed Medium"/>
                <a:ea typeface="Barlow Condensed Medium"/>
                <a:cs typeface="Barlow Condensed Medium"/>
                <a:sym typeface="Barlow Condensed Medium"/>
              </a:defRPr>
            </a:lvl5pPr>
            <a:lvl6pPr lvl="5">
              <a:spcBef>
                <a:spcPts val="0"/>
              </a:spcBef>
              <a:spcAft>
                <a:spcPts val="0"/>
              </a:spcAft>
              <a:buClr>
                <a:schemeClr val="accent1"/>
              </a:buClr>
              <a:buSzPts val="3600"/>
              <a:buFont typeface="Barlow Condensed Medium"/>
              <a:buNone/>
              <a:defRPr sz="3600">
                <a:solidFill>
                  <a:schemeClr val="accent1"/>
                </a:solidFill>
                <a:latin typeface="Barlow Condensed Medium"/>
                <a:ea typeface="Barlow Condensed Medium"/>
                <a:cs typeface="Barlow Condensed Medium"/>
                <a:sym typeface="Barlow Condensed Medium"/>
              </a:defRPr>
            </a:lvl6pPr>
            <a:lvl7pPr lvl="6">
              <a:spcBef>
                <a:spcPts val="0"/>
              </a:spcBef>
              <a:spcAft>
                <a:spcPts val="0"/>
              </a:spcAft>
              <a:buClr>
                <a:schemeClr val="accent1"/>
              </a:buClr>
              <a:buSzPts val="3600"/>
              <a:buFont typeface="Barlow Condensed Medium"/>
              <a:buNone/>
              <a:defRPr sz="3600">
                <a:solidFill>
                  <a:schemeClr val="accent1"/>
                </a:solidFill>
                <a:latin typeface="Barlow Condensed Medium"/>
                <a:ea typeface="Barlow Condensed Medium"/>
                <a:cs typeface="Barlow Condensed Medium"/>
                <a:sym typeface="Barlow Condensed Medium"/>
              </a:defRPr>
            </a:lvl7pPr>
            <a:lvl8pPr lvl="7">
              <a:spcBef>
                <a:spcPts val="0"/>
              </a:spcBef>
              <a:spcAft>
                <a:spcPts val="0"/>
              </a:spcAft>
              <a:buClr>
                <a:schemeClr val="accent1"/>
              </a:buClr>
              <a:buSzPts val="3600"/>
              <a:buFont typeface="Barlow Condensed Medium"/>
              <a:buNone/>
              <a:defRPr sz="3600">
                <a:solidFill>
                  <a:schemeClr val="accent1"/>
                </a:solidFill>
                <a:latin typeface="Barlow Condensed Medium"/>
                <a:ea typeface="Barlow Condensed Medium"/>
                <a:cs typeface="Barlow Condensed Medium"/>
                <a:sym typeface="Barlow Condensed Medium"/>
              </a:defRPr>
            </a:lvl8pPr>
            <a:lvl9pPr lvl="8">
              <a:spcBef>
                <a:spcPts val="0"/>
              </a:spcBef>
              <a:spcAft>
                <a:spcPts val="0"/>
              </a:spcAft>
              <a:buClr>
                <a:schemeClr val="accent1"/>
              </a:buClr>
              <a:buSzPts val="3600"/>
              <a:buFont typeface="Barlow Condensed Medium"/>
              <a:buNone/>
              <a:defRPr sz="3600">
                <a:solidFill>
                  <a:schemeClr val="accent1"/>
                </a:solidFill>
                <a:latin typeface="Barlow Condensed Medium"/>
                <a:ea typeface="Barlow Condensed Medium"/>
                <a:cs typeface="Barlow Condensed Medium"/>
                <a:sym typeface="Barlow Condensed Medium"/>
              </a:defRPr>
            </a:lvl9pPr>
          </a:lstStyle>
          <a:p>
            <a:endParaRPr/>
          </a:p>
        </p:txBody>
      </p:sp>
      <p:sp>
        <p:nvSpPr>
          <p:cNvPr id="21" name="Google Shape;21;p3"/>
          <p:cNvSpPr txBox="1">
            <a:spLocks noGrp="1"/>
          </p:cNvSpPr>
          <p:nvPr>
            <p:ph type="body" idx="1"/>
          </p:nvPr>
        </p:nvSpPr>
        <p:spPr>
          <a:xfrm>
            <a:off x="4159200" y="804000"/>
            <a:ext cx="4008000" cy="34200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9F6E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52525"/>
              </a:buClr>
              <a:buSzPts val="2800"/>
              <a:buFont typeface="Barlow Condensed"/>
              <a:buNone/>
              <a:defRPr sz="2800">
                <a:solidFill>
                  <a:srgbClr val="252525"/>
                </a:solidFill>
                <a:latin typeface="Barlow Condensed"/>
                <a:ea typeface="Barlow Condensed"/>
                <a:cs typeface="Barlow Condensed"/>
                <a:sym typeface="Barlow Condensed"/>
              </a:defRPr>
            </a:lvl1pPr>
            <a:lvl2pPr lvl="1">
              <a:spcBef>
                <a:spcPts val="0"/>
              </a:spcBef>
              <a:spcAft>
                <a:spcPts val="0"/>
              </a:spcAft>
              <a:buClr>
                <a:srgbClr val="252525"/>
              </a:buClr>
              <a:buSzPts val="2800"/>
              <a:buFont typeface="Barlow Condensed"/>
              <a:buNone/>
              <a:defRPr sz="2800">
                <a:solidFill>
                  <a:srgbClr val="252525"/>
                </a:solidFill>
                <a:latin typeface="Barlow Condensed"/>
                <a:ea typeface="Barlow Condensed"/>
                <a:cs typeface="Barlow Condensed"/>
                <a:sym typeface="Barlow Condensed"/>
              </a:defRPr>
            </a:lvl2pPr>
            <a:lvl3pPr lvl="2">
              <a:spcBef>
                <a:spcPts val="0"/>
              </a:spcBef>
              <a:spcAft>
                <a:spcPts val="0"/>
              </a:spcAft>
              <a:buClr>
                <a:srgbClr val="252525"/>
              </a:buClr>
              <a:buSzPts val="2800"/>
              <a:buFont typeface="Barlow Condensed"/>
              <a:buNone/>
              <a:defRPr sz="2800">
                <a:solidFill>
                  <a:srgbClr val="252525"/>
                </a:solidFill>
                <a:latin typeface="Barlow Condensed"/>
                <a:ea typeface="Barlow Condensed"/>
                <a:cs typeface="Barlow Condensed"/>
                <a:sym typeface="Barlow Condensed"/>
              </a:defRPr>
            </a:lvl3pPr>
            <a:lvl4pPr lvl="3">
              <a:spcBef>
                <a:spcPts val="0"/>
              </a:spcBef>
              <a:spcAft>
                <a:spcPts val="0"/>
              </a:spcAft>
              <a:buClr>
                <a:srgbClr val="252525"/>
              </a:buClr>
              <a:buSzPts val="2800"/>
              <a:buFont typeface="Barlow Condensed"/>
              <a:buNone/>
              <a:defRPr sz="2800">
                <a:solidFill>
                  <a:srgbClr val="252525"/>
                </a:solidFill>
                <a:latin typeface="Barlow Condensed"/>
                <a:ea typeface="Barlow Condensed"/>
                <a:cs typeface="Barlow Condensed"/>
                <a:sym typeface="Barlow Condensed"/>
              </a:defRPr>
            </a:lvl4pPr>
            <a:lvl5pPr lvl="4">
              <a:spcBef>
                <a:spcPts val="0"/>
              </a:spcBef>
              <a:spcAft>
                <a:spcPts val="0"/>
              </a:spcAft>
              <a:buClr>
                <a:srgbClr val="252525"/>
              </a:buClr>
              <a:buSzPts val="2800"/>
              <a:buFont typeface="Barlow Condensed"/>
              <a:buNone/>
              <a:defRPr sz="2800">
                <a:solidFill>
                  <a:srgbClr val="252525"/>
                </a:solidFill>
                <a:latin typeface="Barlow Condensed"/>
                <a:ea typeface="Barlow Condensed"/>
                <a:cs typeface="Barlow Condensed"/>
                <a:sym typeface="Barlow Condensed"/>
              </a:defRPr>
            </a:lvl5pPr>
            <a:lvl6pPr lvl="5">
              <a:spcBef>
                <a:spcPts val="0"/>
              </a:spcBef>
              <a:spcAft>
                <a:spcPts val="0"/>
              </a:spcAft>
              <a:buClr>
                <a:srgbClr val="252525"/>
              </a:buClr>
              <a:buSzPts val="2800"/>
              <a:buFont typeface="Barlow Condensed"/>
              <a:buNone/>
              <a:defRPr sz="2800">
                <a:solidFill>
                  <a:srgbClr val="252525"/>
                </a:solidFill>
                <a:latin typeface="Barlow Condensed"/>
                <a:ea typeface="Barlow Condensed"/>
                <a:cs typeface="Barlow Condensed"/>
                <a:sym typeface="Barlow Condensed"/>
              </a:defRPr>
            </a:lvl6pPr>
            <a:lvl7pPr lvl="6">
              <a:spcBef>
                <a:spcPts val="0"/>
              </a:spcBef>
              <a:spcAft>
                <a:spcPts val="0"/>
              </a:spcAft>
              <a:buClr>
                <a:srgbClr val="252525"/>
              </a:buClr>
              <a:buSzPts val="2800"/>
              <a:buFont typeface="Barlow Condensed"/>
              <a:buNone/>
              <a:defRPr sz="2800">
                <a:solidFill>
                  <a:srgbClr val="252525"/>
                </a:solidFill>
                <a:latin typeface="Barlow Condensed"/>
                <a:ea typeface="Barlow Condensed"/>
                <a:cs typeface="Barlow Condensed"/>
                <a:sym typeface="Barlow Condensed"/>
              </a:defRPr>
            </a:lvl7pPr>
            <a:lvl8pPr lvl="7">
              <a:spcBef>
                <a:spcPts val="0"/>
              </a:spcBef>
              <a:spcAft>
                <a:spcPts val="0"/>
              </a:spcAft>
              <a:buClr>
                <a:srgbClr val="252525"/>
              </a:buClr>
              <a:buSzPts val="2800"/>
              <a:buFont typeface="Barlow Condensed"/>
              <a:buNone/>
              <a:defRPr sz="2800">
                <a:solidFill>
                  <a:srgbClr val="252525"/>
                </a:solidFill>
                <a:latin typeface="Barlow Condensed"/>
                <a:ea typeface="Barlow Condensed"/>
                <a:cs typeface="Barlow Condensed"/>
                <a:sym typeface="Barlow Condensed"/>
              </a:defRPr>
            </a:lvl8pPr>
            <a:lvl9pPr lvl="8">
              <a:spcBef>
                <a:spcPts val="0"/>
              </a:spcBef>
              <a:spcAft>
                <a:spcPts val="0"/>
              </a:spcAft>
              <a:buClr>
                <a:srgbClr val="252525"/>
              </a:buClr>
              <a:buSzPts val="2800"/>
              <a:buFont typeface="Barlow Condensed"/>
              <a:buNone/>
              <a:defRPr sz="2800">
                <a:solidFill>
                  <a:srgbClr val="252525"/>
                </a:solidFill>
                <a:latin typeface="Barlow Condensed"/>
                <a:ea typeface="Barlow Condensed"/>
                <a:cs typeface="Barlow Condensed"/>
                <a:sym typeface="Barlow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252525"/>
              </a:buClr>
              <a:buSzPts val="1800"/>
              <a:buFont typeface="Barlow Condensed"/>
              <a:buChar char="●"/>
              <a:defRPr sz="1800">
                <a:solidFill>
                  <a:srgbClr val="252525"/>
                </a:solidFill>
                <a:latin typeface="Barlow Condensed"/>
                <a:ea typeface="Barlow Condensed"/>
                <a:cs typeface="Barlow Condensed"/>
                <a:sym typeface="Barlow Condensed"/>
              </a:defRPr>
            </a:lvl1pPr>
            <a:lvl2pPr marL="914400" lvl="1" indent="-317500">
              <a:lnSpc>
                <a:spcPct val="115000"/>
              </a:lnSpc>
              <a:spcBef>
                <a:spcPts val="1600"/>
              </a:spcBef>
              <a:spcAft>
                <a:spcPts val="0"/>
              </a:spcAft>
              <a:buClr>
                <a:srgbClr val="252525"/>
              </a:buClr>
              <a:buSzPts val="1400"/>
              <a:buFont typeface="Barlow Condensed"/>
              <a:buChar char="○"/>
              <a:defRPr>
                <a:solidFill>
                  <a:srgbClr val="252525"/>
                </a:solidFill>
                <a:latin typeface="Barlow Condensed"/>
                <a:ea typeface="Barlow Condensed"/>
                <a:cs typeface="Barlow Condensed"/>
                <a:sym typeface="Barlow Condensed"/>
              </a:defRPr>
            </a:lvl2pPr>
            <a:lvl3pPr marL="1371600" lvl="2" indent="-317500">
              <a:lnSpc>
                <a:spcPct val="115000"/>
              </a:lnSpc>
              <a:spcBef>
                <a:spcPts val="1600"/>
              </a:spcBef>
              <a:spcAft>
                <a:spcPts val="0"/>
              </a:spcAft>
              <a:buClr>
                <a:srgbClr val="252525"/>
              </a:buClr>
              <a:buSzPts val="1400"/>
              <a:buFont typeface="Barlow Condensed"/>
              <a:buChar char="■"/>
              <a:defRPr>
                <a:solidFill>
                  <a:srgbClr val="252525"/>
                </a:solidFill>
                <a:latin typeface="Barlow Condensed"/>
                <a:ea typeface="Barlow Condensed"/>
                <a:cs typeface="Barlow Condensed"/>
                <a:sym typeface="Barlow Condensed"/>
              </a:defRPr>
            </a:lvl3pPr>
            <a:lvl4pPr marL="1828800" lvl="3" indent="-317500">
              <a:lnSpc>
                <a:spcPct val="115000"/>
              </a:lnSpc>
              <a:spcBef>
                <a:spcPts val="1600"/>
              </a:spcBef>
              <a:spcAft>
                <a:spcPts val="0"/>
              </a:spcAft>
              <a:buClr>
                <a:srgbClr val="252525"/>
              </a:buClr>
              <a:buSzPts val="1400"/>
              <a:buFont typeface="Barlow Condensed"/>
              <a:buChar char="●"/>
              <a:defRPr>
                <a:solidFill>
                  <a:srgbClr val="252525"/>
                </a:solidFill>
                <a:latin typeface="Barlow Condensed"/>
                <a:ea typeface="Barlow Condensed"/>
                <a:cs typeface="Barlow Condensed"/>
                <a:sym typeface="Barlow Condensed"/>
              </a:defRPr>
            </a:lvl4pPr>
            <a:lvl5pPr marL="2286000" lvl="4" indent="-317500">
              <a:lnSpc>
                <a:spcPct val="115000"/>
              </a:lnSpc>
              <a:spcBef>
                <a:spcPts val="1600"/>
              </a:spcBef>
              <a:spcAft>
                <a:spcPts val="0"/>
              </a:spcAft>
              <a:buClr>
                <a:srgbClr val="252525"/>
              </a:buClr>
              <a:buSzPts val="1400"/>
              <a:buFont typeface="Barlow Condensed"/>
              <a:buChar char="○"/>
              <a:defRPr>
                <a:solidFill>
                  <a:srgbClr val="252525"/>
                </a:solidFill>
                <a:latin typeface="Barlow Condensed"/>
                <a:ea typeface="Barlow Condensed"/>
                <a:cs typeface="Barlow Condensed"/>
                <a:sym typeface="Barlow Condensed"/>
              </a:defRPr>
            </a:lvl5pPr>
            <a:lvl6pPr marL="2743200" lvl="5" indent="-317500">
              <a:lnSpc>
                <a:spcPct val="115000"/>
              </a:lnSpc>
              <a:spcBef>
                <a:spcPts val="1600"/>
              </a:spcBef>
              <a:spcAft>
                <a:spcPts val="0"/>
              </a:spcAft>
              <a:buClr>
                <a:srgbClr val="252525"/>
              </a:buClr>
              <a:buSzPts val="1400"/>
              <a:buFont typeface="Barlow Condensed"/>
              <a:buChar char="■"/>
              <a:defRPr>
                <a:solidFill>
                  <a:srgbClr val="252525"/>
                </a:solidFill>
                <a:latin typeface="Barlow Condensed"/>
                <a:ea typeface="Barlow Condensed"/>
                <a:cs typeface="Barlow Condensed"/>
                <a:sym typeface="Barlow Condensed"/>
              </a:defRPr>
            </a:lvl6pPr>
            <a:lvl7pPr marL="3200400" lvl="6" indent="-317500">
              <a:lnSpc>
                <a:spcPct val="115000"/>
              </a:lnSpc>
              <a:spcBef>
                <a:spcPts val="1600"/>
              </a:spcBef>
              <a:spcAft>
                <a:spcPts val="0"/>
              </a:spcAft>
              <a:buClr>
                <a:srgbClr val="252525"/>
              </a:buClr>
              <a:buSzPts val="1400"/>
              <a:buFont typeface="Barlow Condensed"/>
              <a:buChar char="●"/>
              <a:defRPr>
                <a:solidFill>
                  <a:srgbClr val="252525"/>
                </a:solidFill>
                <a:latin typeface="Barlow Condensed"/>
                <a:ea typeface="Barlow Condensed"/>
                <a:cs typeface="Barlow Condensed"/>
                <a:sym typeface="Barlow Condensed"/>
              </a:defRPr>
            </a:lvl7pPr>
            <a:lvl8pPr marL="3657600" lvl="7" indent="-317500">
              <a:lnSpc>
                <a:spcPct val="115000"/>
              </a:lnSpc>
              <a:spcBef>
                <a:spcPts val="1600"/>
              </a:spcBef>
              <a:spcAft>
                <a:spcPts val="0"/>
              </a:spcAft>
              <a:buClr>
                <a:srgbClr val="252525"/>
              </a:buClr>
              <a:buSzPts val="1400"/>
              <a:buFont typeface="Barlow Condensed"/>
              <a:buChar char="○"/>
              <a:defRPr>
                <a:solidFill>
                  <a:srgbClr val="252525"/>
                </a:solidFill>
                <a:latin typeface="Barlow Condensed"/>
                <a:ea typeface="Barlow Condensed"/>
                <a:cs typeface="Barlow Condensed"/>
                <a:sym typeface="Barlow Condensed"/>
              </a:defRPr>
            </a:lvl8pPr>
            <a:lvl9pPr marL="4114800" lvl="8" indent="-317500">
              <a:lnSpc>
                <a:spcPct val="115000"/>
              </a:lnSpc>
              <a:spcBef>
                <a:spcPts val="1600"/>
              </a:spcBef>
              <a:spcAft>
                <a:spcPts val="1600"/>
              </a:spcAft>
              <a:buClr>
                <a:srgbClr val="252525"/>
              </a:buClr>
              <a:buSzPts val="1400"/>
              <a:buFont typeface="Barlow Condensed"/>
              <a:buChar char="■"/>
              <a:defRPr>
                <a:solidFill>
                  <a:srgbClr val="252525"/>
                </a:solidFill>
                <a:latin typeface="Barlow Condensed"/>
                <a:ea typeface="Barlow Condensed"/>
                <a:cs typeface="Barlow Condensed"/>
                <a:sym typeface="Barlow Condense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
        <p:nvSpPr>
          <p:cNvPr id="9" name="Google Shape;9;p1"/>
          <p:cNvSpPr txBox="1"/>
          <p:nvPr/>
        </p:nvSpPr>
        <p:spPr>
          <a:xfrm rot="5400000">
            <a:off x="-679350" y="47352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1"/>
                </a:solidFill>
                <a:latin typeface="Barlow Condensed"/>
                <a:ea typeface="Barlow Condensed"/>
                <a:cs typeface="Barlow Condensed"/>
                <a:sym typeface="Barlow Condensed"/>
              </a:rPr>
              <a:t>SLIDESMANIA.COM</a:t>
            </a:r>
            <a:endParaRPr sz="1100">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2"/>
          <p:cNvSpPr txBox="1">
            <a:spLocks noGrp="1"/>
          </p:cNvSpPr>
          <p:nvPr>
            <p:ph type="ctrTitle"/>
          </p:nvPr>
        </p:nvSpPr>
        <p:spPr>
          <a:xfrm>
            <a:off x="1421112" y="1051663"/>
            <a:ext cx="3044096" cy="3199800"/>
          </a:xfrm>
          <a:prstGeom prst="rect">
            <a:avLst/>
          </a:prstGeom>
        </p:spPr>
        <p:txBody>
          <a:bodyPr spcFirstLastPara="1" wrap="square" lIns="91425" tIns="91425" rIns="91425" bIns="91425" anchor="b" anchorCtr="0">
            <a:noAutofit/>
          </a:bodyPr>
          <a:lstStyle/>
          <a:p>
            <a:pPr lvl="0"/>
            <a:r>
              <a:rPr lang="ru-RU" sz="4000" dirty="0"/>
              <a:t>Надежность</a:t>
            </a:r>
            <a:r>
              <a:rPr lang="ru-RU" sz="3200" dirty="0"/>
              <a:t> </a:t>
            </a:r>
            <a:r>
              <a:rPr lang="ru-RU" sz="3600" dirty="0"/>
              <a:t>АСУ ТП </a:t>
            </a:r>
            <a:br>
              <a:rPr lang="ru-RU" sz="4800" dirty="0"/>
            </a:br>
            <a:br>
              <a:rPr lang="ru-RU" dirty="0"/>
            </a:br>
            <a:r>
              <a:rPr lang="ru-RU" sz="1800" dirty="0"/>
              <a:t>Лекция 5</a:t>
            </a:r>
            <a:endParaRPr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11700" y="1316225"/>
            <a:ext cx="2238291" cy="2255700"/>
          </a:xfrm>
          <a:prstGeom prst="rect">
            <a:avLst/>
          </a:prstGeom>
        </p:spPr>
        <p:txBody>
          <a:bodyPr spcFirstLastPara="1" wrap="square" lIns="91425" tIns="91425" rIns="91425" bIns="91425" anchor="ctr" anchorCtr="0">
            <a:noAutofit/>
          </a:bodyPr>
          <a:lstStyle/>
          <a:p>
            <a:pPr lvl="0"/>
            <a:r>
              <a:rPr lang="ru-RU" sz="2400" dirty="0"/>
              <a:t>Надежность оперативного персонала.</a:t>
            </a:r>
            <a:endParaRPr lang="en-US" sz="24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Google Shape;99;p13">
            <a:extLst>
              <a:ext uri="{FF2B5EF4-FFF2-40B4-BE49-F238E27FC236}">
                <a16:creationId xmlns:a16="http://schemas.microsoft.com/office/drawing/2014/main" id="{FDE8A443-51B2-2D40-5C20-6DC2F2D2F248}"/>
              </a:ext>
            </a:extLst>
          </p:cNvPr>
          <p:cNvSpPr txBox="1">
            <a:spLocks noGrp="1"/>
          </p:cNvSpPr>
          <p:nvPr>
            <p:ph type="body" idx="1"/>
          </p:nvPr>
        </p:nvSpPr>
        <p:spPr>
          <a:xfrm>
            <a:off x="2849991" y="1007082"/>
            <a:ext cx="6199552" cy="2191074"/>
          </a:xfrm>
          <a:prstGeom prst="rect">
            <a:avLst/>
          </a:prstGeom>
        </p:spPr>
        <p:txBody>
          <a:bodyPr spcFirstLastPara="1" wrap="square" lIns="91425" tIns="91425" rIns="91425" bIns="91425" anchor="ctr" anchorCtr="0">
            <a:noAutofit/>
          </a:bodyPr>
          <a:lstStyle/>
          <a:p>
            <a:pPr marL="0" lvl="0" indent="0">
              <a:buNone/>
            </a:pPr>
            <a:r>
              <a:rPr lang="ru-RU" sz="1600" dirty="0"/>
              <a:t>Под надежностью человека-оператора понимается совокупность его свойств, проявляющихся при его участии в функционировании АСУ ТП и влияющих на надежность АСУ ТП.</a:t>
            </a:r>
          </a:p>
          <a:p>
            <a:pPr marL="0" lvl="0" indent="0">
              <a:buNone/>
            </a:pPr>
            <a:endParaRPr lang="ru-RU" sz="1600" dirty="0"/>
          </a:p>
          <a:p>
            <a:pPr marL="0" lvl="0" indent="0">
              <a:buNone/>
            </a:pPr>
            <a:r>
              <a:rPr lang="ru-RU" sz="1600" dirty="0"/>
              <a:t>Основными из этих свойств являются:</a:t>
            </a:r>
          </a:p>
          <a:p>
            <a:pPr marL="285750" indent="-285750"/>
            <a:r>
              <a:rPr lang="ru-RU" sz="1600" dirty="0"/>
              <a:t>безошибочность – способность человека-оператора выполнять все заданные операции в заданном порядке;</a:t>
            </a:r>
          </a:p>
          <a:p>
            <a:pPr marL="285750" indent="-285750"/>
            <a:r>
              <a:rPr lang="ru-RU" sz="1600" dirty="0"/>
              <a:t>своевременность – способность человека-оператора выполнять заданные операции за заданное время.</a:t>
            </a:r>
          </a:p>
          <a:p>
            <a:pPr marL="0" indent="0">
              <a:buNone/>
            </a:pPr>
            <a:endParaRPr lang="ru-RU" sz="1600" dirty="0"/>
          </a:p>
          <a:p>
            <a:pPr marL="0" indent="0">
              <a:buNone/>
            </a:pPr>
            <a:r>
              <a:rPr lang="ru-RU" sz="1600" dirty="0"/>
              <a:t>Показателями надежности человека-оператора могут быть:</a:t>
            </a:r>
          </a:p>
          <a:p>
            <a:pPr marL="285750" indent="-285750"/>
            <a:r>
              <a:rPr lang="ru-RU" sz="1600" dirty="0"/>
              <a:t>вероятность безошибочного выполнения процедуры;</a:t>
            </a:r>
          </a:p>
          <a:p>
            <a:pPr marL="285750" indent="-285750"/>
            <a:r>
              <a:rPr lang="ru-RU" sz="1600" dirty="0"/>
              <a:t>вероятность своевременного выполнения процедуры.</a:t>
            </a:r>
            <a:endParaRPr lang="en-GB" sz="1600" dirty="0"/>
          </a:p>
        </p:txBody>
      </p:sp>
    </p:spTree>
    <p:extLst>
      <p:ext uri="{BB962C8B-B14F-4D97-AF65-F5344CB8AC3E}">
        <p14:creationId xmlns:p14="http://schemas.microsoft.com/office/powerpoint/2010/main" val="17769892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11700" y="1316225"/>
            <a:ext cx="2238291" cy="2255700"/>
          </a:xfrm>
          <a:prstGeom prst="rect">
            <a:avLst/>
          </a:prstGeom>
        </p:spPr>
        <p:txBody>
          <a:bodyPr spcFirstLastPara="1" wrap="square" lIns="91425" tIns="91425" rIns="91425" bIns="91425" anchor="ctr" anchorCtr="0">
            <a:noAutofit/>
          </a:bodyPr>
          <a:lstStyle/>
          <a:p>
            <a:pPr lvl="0"/>
            <a:r>
              <a:rPr lang="ru-RU" sz="2400" dirty="0"/>
              <a:t>Надежность комплекса технических средств. </a:t>
            </a:r>
            <a:endParaRPr lang="en-US" sz="2400" dirty="0"/>
          </a:p>
        </p:txBody>
      </p:sp>
      <p:sp>
        <p:nvSpPr>
          <p:cNvPr id="99" name="Google Shape;99;p13"/>
          <p:cNvSpPr txBox="1">
            <a:spLocks noGrp="1"/>
          </p:cNvSpPr>
          <p:nvPr>
            <p:ph type="body" idx="1"/>
          </p:nvPr>
        </p:nvSpPr>
        <p:spPr>
          <a:xfrm>
            <a:off x="3017868" y="1476213"/>
            <a:ext cx="6126132" cy="2191074"/>
          </a:xfrm>
          <a:prstGeom prst="rect">
            <a:avLst/>
          </a:prstGeom>
        </p:spPr>
        <p:txBody>
          <a:bodyPr spcFirstLastPara="1" wrap="square" lIns="91425" tIns="91425" rIns="91425" bIns="91425" anchor="ctr" anchorCtr="0">
            <a:noAutofit/>
          </a:bodyPr>
          <a:lstStyle/>
          <a:p>
            <a:pPr marL="0" lvl="0" indent="0">
              <a:buNone/>
            </a:pPr>
            <a:r>
              <a:rPr lang="ru-RU" dirty="0"/>
              <a:t>оказывает наиболее существенное влияние на надежность АСУ ТП, поэтому приближенно надежность АСУ ТП зачастую оценивают с учетом только комплекса технических средств.</a:t>
            </a:r>
          </a:p>
          <a:p>
            <a:pPr marL="0" lvl="0" indent="0">
              <a:buNone/>
            </a:pPr>
            <a:endParaRPr lang="ru-RU" dirty="0"/>
          </a:p>
          <a:p>
            <a:pPr marL="0" lvl="0" indent="0">
              <a:buNone/>
            </a:pPr>
            <a:r>
              <a:rPr lang="ru-RU" dirty="0"/>
              <a:t>Критерии отказов технических средств (ТС), как правило, устанавливаются в соответствии с требованиями, указанными в стандартах, технических условиях или другой технической документации на эти ТС.</a:t>
            </a:r>
          </a:p>
          <a:p>
            <a:pPr marL="0" lvl="0" indent="0">
              <a:buNone/>
            </a:pPr>
            <a:r>
              <a:rPr lang="ru-RU" dirty="0"/>
              <a:t>Поскольку большинство ТС имеют общепромышленное назначение, то требования задаются безотносительно</a:t>
            </a:r>
            <a:br>
              <a:rPr lang="ru-RU" dirty="0"/>
            </a:br>
            <a:r>
              <a:rPr lang="ru-RU" dirty="0"/>
              <a:t>к тем системам, в которых эти ТС функционируют.</a:t>
            </a:r>
          </a:p>
          <a:p>
            <a:pPr marL="0" lvl="0" indent="0">
              <a:buNone/>
            </a:pPr>
            <a:endParaRPr lang="ru-RU" dirty="0"/>
          </a:p>
          <a:p>
            <a:pPr marL="0" lvl="0" indent="0">
              <a:buNone/>
            </a:pPr>
            <a:r>
              <a:rPr lang="ru-RU" dirty="0"/>
              <a:t>Критерии отказов ТС при этом не зависят от характеристик управляемого объекта и требований</a:t>
            </a:r>
            <a:br>
              <a:rPr lang="ru-RU" dirty="0"/>
            </a:br>
            <a:r>
              <a:rPr lang="ru-RU" dirty="0"/>
              <a:t>к качеству управления.</a:t>
            </a:r>
            <a:endParaRPr lang="en-GB"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11700" y="1316225"/>
            <a:ext cx="2238291" cy="2255700"/>
          </a:xfrm>
          <a:prstGeom prst="rect">
            <a:avLst/>
          </a:prstGeom>
        </p:spPr>
        <p:txBody>
          <a:bodyPr spcFirstLastPara="1" wrap="square" lIns="91425" tIns="91425" rIns="91425" bIns="91425" anchor="ctr" anchorCtr="0">
            <a:noAutofit/>
          </a:bodyPr>
          <a:lstStyle/>
          <a:p>
            <a:pPr lvl="0"/>
            <a:r>
              <a:rPr lang="ru-RU" sz="2400" dirty="0"/>
              <a:t>Надежность комплекса технических средств. </a:t>
            </a:r>
            <a:endParaRPr lang="en-US" sz="2400" dirty="0"/>
          </a:p>
        </p:txBody>
      </p:sp>
      <p:sp>
        <p:nvSpPr>
          <p:cNvPr id="99" name="Google Shape;99;p13"/>
          <p:cNvSpPr txBox="1">
            <a:spLocks noGrp="1"/>
          </p:cNvSpPr>
          <p:nvPr>
            <p:ph type="body" idx="1"/>
          </p:nvPr>
        </p:nvSpPr>
        <p:spPr>
          <a:xfrm>
            <a:off x="3017868" y="1476213"/>
            <a:ext cx="6126132" cy="2191074"/>
          </a:xfrm>
          <a:prstGeom prst="rect">
            <a:avLst/>
          </a:prstGeom>
        </p:spPr>
        <p:txBody>
          <a:bodyPr spcFirstLastPara="1" wrap="square" lIns="91425" tIns="91425" rIns="91425" bIns="91425" anchor="ctr" anchorCtr="0">
            <a:noAutofit/>
          </a:bodyPr>
          <a:lstStyle/>
          <a:p>
            <a:pPr marL="0" lvl="0" indent="0">
              <a:buNone/>
            </a:pPr>
            <a:r>
              <a:rPr lang="ru-RU" sz="1800" dirty="0">
                <a:effectLst/>
                <a:latin typeface="Times New Roman" panose="02020603050405020304" pitchFamily="18" charset="0"/>
                <a:ea typeface="Times New Roman" panose="02020603050405020304" pitchFamily="18" charset="0"/>
              </a:rPr>
              <a:t>Время восста­новления всегда включает в себя время Т</a:t>
            </a:r>
            <a:r>
              <a:rPr lang="ru-RU" sz="1800" baseline="-25000" dirty="0">
                <a:effectLst/>
                <a:latin typeface="Times New Roman" panose="02020603050405020304" pitchFamily="18" charset="0"/>
                <a:ea typeface="Times New Roman" panose="02020603050405020304" pitchFamily="18" charset="0"/>
              </a:rPr>
              <a:t>В1 </a:t>
            </a:r>
            <a:r>
              <a:rPr lang="ru-RU" sz="1800" dirty="0">
                <a:effectLst/>
                <a:latin typeface="Times New Roman" panose="02020603050405020304" pitchFamily="18" charset="0"/>
                <a:ea typeface="Times New Roman" panose="02020603050405020304" pitchFamily="18" charset="0"/>
              </a:rPr>
              <a:t>поиска причины от­каза и время Т</a:t>
            </a:r>
            <a:r>
              <a:rPr lang="ru-RU" sz="1800" baseline="-25000" dirty="0">
                <a:effectLst/>
                <a:latin typeface="Times New Roman" panose="02020603050405020304" pitchFamily="18" charset="0"/>
                <a:ea typeface="Times New Roman" panose="02020603050405020304" pitchFamily="18" charset="0"/>
              </a:rPr>
              <a:t>В2 </a:t>
            </a:r>
            <a:r>
              <a:rPr lang="ru-RU" sz="1800" dirty="0">
                <a:effectLst/>
                <a:latin typeface="Times New Roman" panose="02020603050405020304" pitchFamily="18" charset="0"/>
                <a:ea typeface="Times New Roman" panose="02020603050405020304" pitchFamily="18" charset="0"/>
              </a:rPr>
              <a:t>его устранения.</a:t>
            </a:r>
          </a:p>
          <a:p>
            <a:pPr marL="0" lvl="0" indent="0">
              <a:buNone/>
            </a:pPr>
            <a:r>
              <a:rPr lang="ru-RU" sz="1800" dirty="0">
                <a:effectLst/>
                <a:latin typeface="Times New Roman" panose="02020603050405020304" pitchFamily="18" charset="0"/>
                <a:ea typeface="Times New Roman" panose="02020603050405020304" pitchFamily="18" charset="0"/>
              </a:rPr>
              <a:t>Оперативное вре­мя восстановления Т</a:t>
            </a:r>
            <a:r>
              <a:rPr lang="ru-RU" sz="1800" baseline="-25000" dirty="0">
                <a:effectLst/>
                <a:latin typeface="Times New Roman" panose="02020603050405020304" pitchFamily="18" charset="0"/>
                <a:ea typeface="Times New Roman" panose="02020603050405020304" pitchFamily="18" charset="0"/>
              </a:rPr>
              <a:t>В.ОП</a:t>
            </a:r>
            <a:r>
              <a:rPr lang="ru-RU" sz="1800" dirty="0">
                <a:effectLst/>
                <a:latin typeface="Times New Roman" panose="02020603050405020304" pitchFamily="18" charset="0"/>
                <a:ea typeface="Times New Roman" panose="02020603050405020304" pitchFamily="18" charset="0"/>
              </a:rPr>
              <a:t>=Т</a:t>
            </a:r>
            <a:r>
              <a:rPr lang="ru-RU" sz="1800" baseline="-25000" dirty="0">
                <a:effectLst/>
                <a:latin typeface="Times New Roman" panose="02020603050405020304" pitchFamily="18" charset="0"/>
                <a:ea typeface="Times New Roman" panose="02020603050405020304" pitchFamily="18" charset="0"/>
              </a:rPr>
              <a:t>В1</a:t>
            </a:r>
            <a:r>
              <a:rPr lang="ru-RU" sz="1800" dirty="0">
                <a:effectLst/>
                <a:latin typeface="Times New Roman" panose="02020603050405020304" pitchFamily="18" charset="0"/>
                <a:ea typeface="Times New Roman" panose="02020603050405020304" pitchFamily="18" charset="0"/>
              </a:rPr>
              <a:t>+Т</a:t>
            </a:r>
            <a:r>
              <a:rPr lang="ru-RU" sz="1800" baseline="-25000" dirty="0">
                <a:effectLst/>
                <a:latin typeface="Times New Roman" panose="02020603050405020304" pitchFamily="18" charset="0"/>
                <a:ea typeface="Times New Roman" panose="02020603050405020304" pitchFamily="18" charset="0"/>
              </a:rPr>
              <a:t>В2</a:t>
            </a:r>
            <a:endParaRPr lang="ru-RU" sz="1800" dirty="0">
              <a:effectLst/>
              <a:latin typeface="Times New Roman" panose="02020603050405020304" pitchFamily="18" charset="0"/>
              <a:ea typeface="Times New Roman" panose="02020603050405020304" pitchFamily="18" charset="0"/>
            </a:endParaRPr>
          </a:p>
          <a:p>
            <a:pPr marL="0" lvl="0" indent="0">
              <a:buNone/>
            </a:pPr>
            <a:endParaRPr lang="ru-RU" baseline="-25000" dirty="0">
              <a:latin typeface="Times New Roman" panose="02020603050405020304" pitchFamily="18" charset="0"/>
            </a:endParaRPr>
          </a:p>
          <a:p>
            <a:pPr marL="0" lvl="0" indent="0">
              <a:buNone/>
            </a:pPr>
            <a:r>
              <a:rPr lang="ru-RU" sz="1800" dirty="0">
                <a:effectLst/>
                <a:latin typeface="Times New Roman" panose="02020603050405020304" pitchFamily="18" charset="0"/>
                <a:ea typeface="Times New Roman" panose="02020603050405020304" pitchFamily="18" charset="0"/>
              </a:rPr>
              <a:t>При эксплуатации ТС могут быть добавлены времена:</a:t>
            </a:r>
          </a:p>
          <a:p>
            <a:pPr marL="0" lvl="0" indent="0">
              <a:buNone/>
            </a:pPr>
            <a:r>
              <a:rPr lang="ru-RU" sz="1800" dirty="0">
                <a:effectLst/>
                <a:latin typeface="Times New Roman" panose="02020603050405020304" pitchFamily="18" charset="0"/>
                <a:ea typeface="Times New Roman" panose="02020603050405020304" pitchFamily="18" charset="0"/>
              </a:rPr>
              <a:t>Т</a:t>
            </a:r>
            <a:r>
              <a:rPr lang="ru-RU" sz="1800" baseline="-25000" dirty="0">
                <a:effectLst/>
                <a:latin typeface="Times New Roman" panose="02020603050405020304" pitchFamily="18" charset="0"/>
                <a:ea typeface="Times New Roman" panose="02020603050405020304" pitchFamily="18" charset="0"/>
              </a:rPr>
              <a:t>В3 </a:t>
            </a:r>
            <a:r>
              <a:rPr lang="ru-RU" sz="1800" dirty="0">
                <a:effectLst/>
                <a:latin typeface="Times New Roman" panose="02020603050405020304" pitchFamily="18" charset="0"/>
                <a:ea typeface="Times New Roman" panose="02020603050405020304" pitchFamily="18" charset="0"/>
              </a:rPr>
              <a:t>– ожидание от момента обнаружения отказа до начала поиска его причины; </a:t>
            </a:r>
          </a:p>
          <a:p>
            <a:pPr marL="0" lvl="0" indent="0">
              <a:buNone/>
            </a:pPr>
            <a:r>
              <a:rPr lang="ru-RU" sz="1800" dirty="0">
                <a:effectLst/>
                <a:latin typeface="Times New Roman" panose="02020603050405020304" pitchFamily="18" charset="0"/>
                <a:ea typeface="Times New Roman" panose="02020603050405020304" pitchFamily="18" charset="0"/>
              </a:rPr>
              <a:t>Т</a:t>
            </a:r>
            <a:r>
              <a:rPr lang="ru-RU" sz="1800" baseline="-25000" dirty="0">
                <a:effectLst/>
                <a:latin typeface="Times New Roman" panose="02020603050405020304" pitchFamily="18" charset="0"/>
                <a:ea typeface="Times New Roman" panose="02020603050405020304" pitchFamily="18" charset="0"/>
              </a:rPr>
              <a:t>В4 </a:t>
            </a:r>
            <a:r>
              <a:rPr lang="ru-RU" sz="1800" dirty="0">
                <a:effectLst/>
                <a:latin typeface="Times New Roman" panose="02020603050405020304" pitchFamily="18" charset="0"/>
                <a:ea typeface="Times New Roman" panose="02020603050405020304" pitchFamily="18" charset="0"/>
              </a:rPr>
              <a:t>– обеспечение персонала инструментами, материалами, запасными частями;</a:t>
            </a:r>
          </a:p>
          <a:p>
            <a:pPr marL="0" lvl="0" indent="0">
              <a:buNone/>
            </a:pPr>
            <a:r>
              <a:rPr lang="ru-RU" sz="1800" dirty="0">
                <a:effectLst/>
                <a:latin typeface="Times New Roman" panose="02020603050405020304" pitchFamily="18" charset="0"/>
                <a:ea typeface="Times New Roman" panose="02020603050405020304" pitchFamily="18" charset="0"/>
              </a:rPr>
              <a:t>Т</a:t>
            </a:r>
            <a:r>
              <a:rPr lang="ru-RU" sz="1800" baseline="-25000" dirty="0">
                <a:effectLst/>
                <a:latin typeface="Times New Roman" panose="02020603050405020304" pitchFamily="18" charset="0"/>
                <a:ea typeface="Times New Roman" panose="02020603050405020304" pitchFamily="18" charset="0"/>
              </a:rPr>
              <a:t>В5 </a:t>
            </a:r>
            <a:r>
              <a:rPr lang="ru-RU" sz="1800" dirty="0">
                <a:effectLst/>
                <a:latin typeface="Times New Roman" panose="02020603050405020304" pitchFamily="18" charset="0"/>
                <a:ea typeface="Times New Roman" panose="02020603050405020304" pitchFamily="18" charset="0"/>
              </a:rPr>
              <a:t>– ожидание от момента окончания устранения отказа до момента включения ТС;</a:t>
            </a:r>
          </a:p>
          <a:p>
            <a:pPr marL="0" indent="0">
              <a:buNone/>
            </a:pPr>
            <a:r>
              <a:rPr lang="ru-RU" sz="1800" dirty="0">
                <a:effectLst/>
                <a:latin typeface="Times New Roman" panose="02020603050405020304" pitchFamily="18" charset="0"/>
                <a:ea typeface="Times New Roman" panose="02020603050405020304" pitchFamily="18" charset="0"/>
              </a:rPr>
              <a:t>Т</a:t>
            </a:r>
            <a:r>
              <a:rPr lang="ru-RU" sz="1800" baseline="-25000" dirty="0">
                <a:effectLst/>
                <a:latin typeface="Times New Roman" panose="02020603050405020304" pitchFamily="18" charset="0"/>
                <a:ea typeface="Times New Roman" panose="02020603050405020304" pitchFamily="18" charset="0"/>
              </a:rPr>
              <a:t>В6 </a:t>
            </a:r>
            <a:r>
              <a:rPr lang="ru-RU" sz="1800" dirty="0">
                <a:effectLst/>
                <a:latin typeface="Times New Roman" panose="02020603050405020304" pitchFamily="18" charset="0"/>
                <a:ea typeface="Times New Roman" panose="02020603050405020304" pitchFamily="18" charset="0"/>
              </a:rPr>
              <a:t>и Т</a:t>
            </a:r>
            <a:r>
              <a:rPr lang="ru-RU" sz="1800" baseline="-25000" dirty="0">
                <a:effectLst/>
                <a:latin typeface="Times New Roman" panose="02020603050405020304" pitchFamily="18" charset="0"/>
                <a:ea typeface="Times New Roman" panose="02020603050405020304" pitchFamily="18" charset="0"/>
              </a:rPr>
              <a:t>В7 </a:t>
            </a:r>
            <a:r>
              <a:rPr lang="ru-RU" sz="1800" dirty="0">
                <a:effectLst/>
                <a:latin typeface="Times New Roman" panose="02020603050405020304" pitchFamily="18" charset="0"/>
                <a:ea typeface="Times New Roman" panose="02020603050405020304" pitchFamily="18" charset="0"/>
              </a:rPr>
              <a:t>– демонтаж и монтаж ТС.</a:t>
            </a:r>
          </a:p>
          <a:p>
            <a:pPr marL="0" lvl="0" indent="0">
              <a:buNone/>
            </a:pPr>
            <a:endParaRPr lang="en-GB" baseline="-250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4780391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11700" y="1316225"/>
            <a:ext cx="2238291" cy="2255700"/>
          </a:xfrm>
          <a:prstGeom prst="rect">
            <a:avLst/>
          </a:prstGeom>
        </p:spPr>
        <p:txBody>
          <a:bodyPr spcFirstLastPara="1" wrap="square" lIns="91425" tIns="91425" rIns="91425" bIns="91425" anchor="ctr" anchorCtr="0">
            <a:noAutofit/>
          </a:bodyPr>
          <a:lstStyle/>
          <a:p>
            <a:pPr lvl="0"/>
            <a:r>
              <a:rPr lang="ru-RU" sz="2400" dirty="0"/>
              <a:t>Надежность комплекса технических средств. </a:t>
            </a:r>
            <a:endParaRPr lang="en-US" sz="24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50" name="Picture 2">
            <a:extLst>
              <a:ext uri="{FF2B5EF4-FFF2-40B4-BE49-F238E27FC236}">
                <a16:creationId xmlns:a16="http://schemas.microsoft.com/office/drawing/2014/main" id="{2FBA6804-8EBD-660E-EC67-2B626C38E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057" y="181644"/>
            <a:ext cx="5681871" cy="475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5159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11700" y="1316225"/>
            <a:ext cx="2238291" cy="2255700"/>
          </a:xfrm>
          <a:prstGeom prst="rect">
            <a:avLst/>
          </a:prstGeom>
        </p:spPr>
        <p:txBody>
          <a:bodyPr spcFirstLastPara="1" wrap="square" lIns="91425" tIns="91425" rIns="91425" bIns="91425" anchor="ctr" anchorCtr="0">
            <a:noAutofit/>
          </a:bodyPr>
          <a:lstStyle/>
          <a:p>
            <a:pPr lvl="0"/>
            <a:r>
              <a:rPr lang="ru-RU" sz="2400" dirty="0"/>
              <a:t>Надежность программного обеспечения.</a:t>
            </a:r>
            <a:endParaRPr lang="en-US" sz="24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Google Shape;99;p13">
            <a:extLst>
              <a:ext uri="{FF2B5EF4-FFF2-40B4-BE49-F238E27FC236}">
                <a16:creationId xmlns:a16="http://schemas.microsoft.com/office/drawing/2014/main" id="{FDE8A443-51B2-2D40-5C20-6DC2F2D2F248}"/>
              </a:ext>
            </a:extLst>
          </p:cNvPr>
          <p:cNvSpPr txBox="1">
            <a:spLocks noGrp="1"/>
          </p:cNvSpPr>
          <p:nvPr>
            <p:ph type="body" idx="1"/>
          </p:nvPr>
        </p:nvSpPr>
        <p:spPr>
          <a:xfrm>
            <a:off x="2957798" y="1476213"/>
            <a:ext cx="6126132" cy="2191074"/>
          </a:xfrm>
          <a:prstGeom prst="rect">
            <a:avLst/>
          </a:prstGeom>
        </p:spPr>
        <p:txBody>
          <a:bodyPr spcFirstLastPara="1" wrap="square" lIns="91425" tIns="91425" rIns="91425" bIns="91425" anchor="ctr" anchorCtr="0">
            <a:noAutofit/>
          </a:bodyPr>
          <a:lstStyle/>
          <a:p>
            <a:pPr marL="0" lvl="0" indent="0">
              <a:buNone/>
            </a:pPr>
            <a:r>
              <a:rPr lang="ru-RU" sz="1600" dirty="0"/>
              <a:t>При разработке ПО может возникнуть ряд причин, приводящих к возникновению ошибок:</a:t>
            </a:r>
          </a:p>
          <a:p>
            <a:pPr marL="285750" indent="-285750"/>
            <a:r>
              <a:rPr lang="ru-RU" sz="1600" dirty="0"/>
              <a:t>неправильное понимание программистом алгоритма;</a:t>
            </a:r>
          </a:p>
          <a:p>
            <a:pPr marL="285750" indent="-285750"/>
            <a:r>
              <a:rPr lang="ru-RU" sz="1600" dirty="0"/>
              <a:t>неправильное составление общей структуры ПО</a:t>
            </a:r>
            <a:br>
              <a:rPr lang="ru-RU" sz="1600" dirty="0"/>
            </a:br>
            <a:r>
              <a:rPr lang="ru-RU" sz="1600" dirty="0"/>
              <a:t>и взаимосвязи программ;</a:t>
            </a:r>
          </a:p>
          <a:p>
            <a:pPr marL="285750" indent="-285750"/>
            <a:r>
              <a:rPr lang="ru-RU" sz="1600" dirty="0"/>
              <a:t>неправильный выбор методов защиты программ;</a:t>
            </a:r>
          </a:p>
          <a:p>
            <a:pPr marL="285750" indent="-285750"/>
            <a:r>
              <a:rPr lang="ru-RU" sz="1600" dirty="0"/>
              <a:t>ошибки в переносе программ на носители и др.</a:t>
            </a:r>
          </a:p>
          <a:p>
            <a:pPr marL="0" indent="0">
              <a:buNone/>
            </a:pPr>
            <a:endParaRPr lang="ru-RU" sz="1600" dirty="0"/>
          </a:p>
          <a:p>
            <a:pPr marL="0" indent="0">
              <a:buNone/>
            </a:pPr>
            <a:r>
              <a:rPr lang="ru-RU" sz="1600" dirty="0"/>
              <a:t>Отладка ПО не может устранить все ошибки, так как число возможных сочетаний входных данных</a:t>
            </a:r>
            <a:br>
              <a:rPr lang="ru-RU" sz="1600" dirty="0"/>
            </a:br>
            <a:r>
              <a:rPr lang="ru-RU" sz="1600" dirty="0"/>
              <a:t>и состояний системы при ее функционировании настолько велико, что заранее проверить все возможные ветви прохождения программ практически невозможно. Поэтому поток моментов проявления ошибок ПО при функционировании АСУ ТП носит случайный характер: ошибки проявляются в случайные моменты времени, когда программа выйдет на тот участок, где имеется ошибка.</a:t>
            </a:r>
            <a:endParaRPr lang="en-GB" sz="1600" dirty="0"/>
          </a:p>
        </p:txBody>
      </p:sp>
    </p:spTree>
    <p:extLst>
      <p:ext uri="{BB962C8B-B14F-4D97-AF65-F5344CB8AC3E}">
        <p14:creationId xmlns:p14="http://schemas.microsoft.com/office/powerpoint/2010/main" val="28128243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11700" y="1316225"/>
            <a:ext cx="2238291" cy="2255700"/>
          </a:xfrm>
          <a:prstGeom prst="rect">
            <a:avLst/>
          </a:prstGeom>
        </p:spPr>
        <p:txBody>
          <a:bodyPr spcFirstLastPara="1" wrap="square" lIns="91425" tIns="91425" rIns="91425" bIns="91425" anchor="ctr" anchorCtr="0">
            <a:noAutofit/>
          </a:bodyPr>
          <a:lstStyle/>
          <a:p>
            <a:pPr lvl="0"/>
            <a:r>
              <a:rPr lang="ru-RU" sz="2400" dirty="0"/>
              <a:t>Надежность программного обеспечения.</a:t>
            </a:r>
            <a:endParaRPr lang="en-US" sz="24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Google Shape;99;p13">
            <a:extLst>
              <a:ext uri="{FF2B5EF4-FFF2-40B4-BE49-F238E27FC236}">
                <a16:creationId xmlns:a16="http://schemas.microsoft.com/office/drawing/2014/main" id="{FDE8A443-51B2-2D40-5C20-6DC2F2D2F248}"/>
              </a:ext>
            </a:extLst>
          </p:cNvPr>
          <p:cNvSpPr txBox="1">
            <a:spLocks noGrp="1"/>
          </p:cNvSpPr>
          <p:nvPr>
            <p:ph type="body" idx="1"/>
          </p:nvPr>
        </p:nvSpPr>
        <p:spPr>
          <a:xfrm>
            <a:off x="2897727" y="1122467"/>
            <a:ext cx="6199552" cy="2191074"/>
          </a:xfrm>
          <a:prstGeom prst="rect">
            <a:avLst/>
          </a:prstGeom>
        </p:spPr>
        <p:txBody>
          <a:bodyPr spcFirstLastPara="1" wrap="square" lIns="91425" tIns="91425" rIns="91425" bIns="91425" anchor="ctr" anchorCtr="0">
            <a:noAutofit/>
          </a:bodyPr>
          <a:lstStyle/>
          <a:p>
            <a:pPr marL="0" lvl="0" indent="0">
              <a:buNone/>
            </a:pPr>
            <a:r>
              <a:rPr lang="ru-RU" sz="1600" dirty="0"/>
              <a:t>Основные отличия ошибок ПО от отказов ТС заключаются</a:t>
            </a:r>
            <a:br>
              <a:rPr lang="ru-RU" sz="1600" dirty="0"/>
            </a:br>
            <a:r>
              <a:rPr lang="ru-RU" sz="1600" dirty="0"/>
              <a:t>в следующем. После исправления ошибки в программе эта же ошибка в дальнейшем не может повториться.</a:t>
            </a:r>
          </a:p>
          <a:p>
            <a:pPr marL="0" lvl="0" indent="0">
              <a:buNone/>
            </a:pPr>
            <a:r>
              <a:rPr lang="ru-RU" sz="1600" dirty="0"/>
              <a:t>Более того, ошибки, выявленные в ПО одной из нескольких однотипных систем, обычно исправляются во всех таких системах. Поток ошибок ПО нестационарный, так как по мере выявления ошибок параметр их потока уменьшается.</a:t>
            </a:r>
          </a:p>
          <a:p>
            <a:pPr marL="0" lvl="0" indent="0">
              <a:buNone/>
            </a:pPr>
            <a:endParaRPr lang="ru-RU" sz="1600" dirty="0"/>
          </a:p>
          <a:p>
            <a:pPr marL="0" lvl="0" indent="0">
              <a:buNone/>
            </a:pPr>
            <a:r>
              <a:rPr lang="ru-RU" sz="1600" dirty="0"/>
              <a:t>Существуют два подхода к выбору показателей надежности ПО. С одной стороны, возможно использовать обычные показатели надежности, такие как вероятность отсутствия ошибок</a:t>
            </a:r>
            <a:br>
              <a:rPr lang="ru-RU" sz="1600" dirty="0"/>
            </a:br>
            <a:r>
              <a:rPr lang="ru-RU" sz="1600" dirty="0"/>
              <a:t>за время t; среднее время между ошибками; среднее время восстановления ПО после прекращения функционирования</a:t>
            </a:r>
            <a:br>
              <a:rPr lang="ru-RU" sz="1600" dirty="0"/>
            </a:br>
            <a:r>
              <a:rPr lang="ru-RU" sz="1600" dirty="0"/>
              <a:t>и т.п. </a:t>
            </a:r>
            <a:endParaRPr lang="en-GB" sz="1600" dirty="0"/>
          </a:p>
        </p:txBody>
      </p:sp>
    </p:spTree>
    <p:extLst>
      <p:ext uri="{BB962C8B-B14F-4D97-AF65-F5344CB8AC3E}">
        <p14:creationId xmlns:p14="http://schemas.microsoft.com/office/powerpoint/2010/main" val="35335549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11700" y="1316225"/>
            <a:ext cx="2238291" cy="2255700"/>
          </a:xfrm>
          <a:prstGeom prst="rect">
            <a:avLst/>
          </a:prstGeom>
        </p:spPr>
        <p:txBody>
          <a:bodyPr spcFirstLastPara="1" wrap="square" lIns="91425" tIns="91425" rIns="91425" bIns="91425" anchor="ctr" anchorCtr="0">
            <a:noAutofit/>
          </a:bodyPr>
          <a:lstStyle/>
          <a:p>
            <a:pPr lvl="0"/>
            <a:r>
              <a:rPr lang="ru-RU" sz="2400" dirty="0"/>
              <a:t>Надежность программного обеспечения.</a:t>
            </a:r>
            <a:endParaRPr lang="en-US" sz="24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Google Shape;99;p13">
            <a:extLst>
              <a:ext uri="{FF2B5EF4-FFF2-40B4-BE49-F238E27FC236}">
                <a16:creationId xmlns:a16="http://schemas.microsoft.com/office/drawing/2014/main" id="{FDE8A443-51B2-2D40-5C20-6DC2F2D2F248}"/>
              </a:ext>
            </a:extLst>
          </p:cNvPr>
          <p:cNvSpPr txBox="1">
            <a:spLocks noGrp="1"/>
          </p:cNvSpPr>
          <p:nvPr>
            <p:ph type="body" idx="1"/>
          </p:nvPr>
        </p:nvSpPr>
        <p:spPr>
          <a:xfrm>
            <a:off x="2897727" y="1122467"/>
            <a:ext cx="6199552" cy="2191074"/>
          </a:xfrm>
          <a:prstGeom prst="rect">
            <a:avLst/>
          </a:prstGeom>
        </p:spPr>
        <p:txBody>
          <a:bodyPr spcFirstLastPara="1" wrap="square" lIns="91425" tIns="91425" rIns="91425" bIns="91425" anchor="ctr" anchorCtr="0">
            <a:noAutofit/>
          </a:bodyPr>
          <a:lstStyle/>
          <a:p>
            <a:pPr marL="0" lvl="0" indent="0">
              <a:buNone/>
            </a:pPr>
            <a:r>
              <a:rPr lang="ru-RU" sz="1600" dirty="0"/>
              <a:t>Основные отличия ошибок ПО от отказов ТС заключаются</a:t>
            </a:r>
            <a:br>
              <a:rPr lang="ru-RU" sz="1600" dirty="0"/>
            </a:br>
            <a:r>
              <a:rPr lang="ru-RU" sz="1600" dirty="0"/>
              <a:t>в следующем. После исправления ошибки в программе эта же ошибка в дальнейшем не может повториться.</a:t>
            </a:r>
          </a:p>
          <a:p>
            <a:pPr marL="0" lvl="0" indent="0">
              <a:buNone/>
            </a:pPr>
            <a:r>
              <a:rPr lang="ru-RU" sz="1600" dirty="0"/>
              <a:t>Более того, ошибки, выявленные в ПО одной из нескольких однотипных систем, обычно исправляются во всех таких системах. Поток ошибок ПО нестационарный, так как по мере выявления ошибок параметр их потока уменьшается.</a:t>
            </a:r>
          </a:p>
          <a:p>
            <a:pPr marL="0" lvl="0" indent="0">
              <a:buNone/>
            </a:pPr>
            <a:endParaRPr lang="ru-RU" sz="1600" dirty="0"/>
          </a:p>
          <a:p>
            <a:pPr marL="0" lvl="0" indent="0">
              <a:buNone/>
            </a:pPr>
            <a:r>
              <a:rPr lang="ru-RU" sz="1600" dirty="0"/>
              <a:t>Существуют два подхода к выбору показателей надежности ПО. С одной стороны, возможно использовать обычные показатели надежности, такие как вероятность отсутствия ошибок</a:t>
            </a:r>
            <a:br>
              <a:rPr lang="ru-RU" sz="1600" dirty="0"/>
            </a:br>
            <a:r>
              <a:rPr lang="ru-RU" sz="1600" dirty="0"/>
              <a:t>за время t; среднее время между ошибками; среднее время восстановления ПО после прекращения функционирования</a:t>
            </a:r>
            <a:br>
              <a:rPr lang="ru-RU" sz="1600" dirty="0"/>
            </a:br>
            <a:r>
              <a:rPr lang="ru-RU" sz="1600" dirty="0"/>
              <a:t>и т.п. </a:t>
            </a:r>
            <a:endParaRPr lang="en-GB" sz="1600" dirty="0"/>
          </a:p>
        </p:txBody>
      </p:sp>
    </p:spTree>
    <p:extLst>
      <p:ext uri="{BB962C8B-B14F-4D97-AF65-F5344CB8AC3E}">
        <p14:creationId xmlns:p14="http://schemas.microsoft.com/office/powerpoint/2010/main" val="36123749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11700" y="1316225"/>
            <a:ext cx="2238291" cy="2255700"/>
          </a:xfrm>
          <a:prstGeom prst="rect">
            <a:avLst/>
          </a:prstGeom>
        </p:spPr>
        <p:txBody>
          <a:bodyPr spcFirstLastPara="1" wrap="square" lIns="91425" tIns="91425" rIns="91425" bIns="91425" anchor="ctr" anchorCtr="0">
            <a:noAutofit/>
          </a:bodyPr>
          <a:lstStyle/>
          <a:p>
            <a:pPr lvl="0"/>
            <a:r>
              <a:rPr lang="ru-RU" sz="2400" dirty="0"/>
              <a:t>Надежность программного обеспечения.</a:t>
            </a:r>
            <a:endParaRPr lang="en-US" sz="24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Google Shape;99;p13">
            <a:extLst>
              <a:ext uri="{FF2B5EF4-FFF2-40B4-BE49-F238E27FC236}">
                <a16:creationId xmlns:a16="http://schemas.microsoft.com/office/drawing/2014/main" id="{FDE8A443-51B2-2D40-5C20-6DC2F2D2F248}"/>
              </a:ext>
            </a:extLst>
          </p:cNvPr>
          <p:cNvSpPr txBox="1">
            <a:spLocks noGrp="1"/>
          </p:cNvSpPr>
          <p:nvPr>
            <p:ph type="body" idx="1"/>
          </p:nvPr>
        </p:nvSpPr>
        <p:spPr>
          <a:xfrm>
            <a:off x="2849991" y="1380851"/>
            <a:ext cx="6199552" cy="2191074"/>
          </a:xfrm>
          <a:prstGeom prst="rect">
            <a:avLst/>
          </a:prstGeom>
        </p:spPr>
        <p:txBody>
          <a:bodyPr spcFirstLastPara="1" wrap="square" lIns="91425" tIns="91425" rIns="91425" bIns="91425" anchor="ctr" anchorCtr="0">
            <a:noAutofit/>
          </a:bodyPr>
          <a:lstStyle/>
          <a:p>
            <a:pPr marL="0" lvl="0" indent="0">
              <a:buNone/>
            </a:pPr>
            <a:r>
              <a:rPr lang="ru-RU" sz="1600" dirty="0"/>
              <a:t>Наличие в АСУ ТП программно-управляемых вычислительных комплексов приводит к необходимости рассмотрения специфического для них вида нарушения функционирования – сбоев.</a:t>
            </a:r>
          </a:p>
          <a:p>
            <a:pPr marL="0" lvl="0" indent="0">
              <a:buNone/>
            </a:pPr>
            <a:endParaRPr lang="ru-RU" sz="1600" dirty="0"/>
          </a:p>
          <a:p>
            <a:pPr marL="0" lvl="0" indent="0">
              <a:buNone/>
            </a:pPr>
            <a:r>
              <a:rPr lang="ru-RU" sz="1600" dirty="0"/>
              <a:t>Под сбоем понимается кратковременное нарушение работоспособности комплекса, при котором функционирование восстанавливается без применения ремонтных работ. </a:t>
            </a:r>
          </a:p>
          <a:p>
            <a:pPr marL="0" lvl="0" indent="0">
              <a:buNone/>
            </a:pPr>
            <a:endParaRPr lang="ru-RU" sz="1600" dirty="0"/>
          </a:p>
          <a:p>
            <a:pPr marL="0" lvl="0" indent="0">
              <a:buNone/>
            </a:pPr>
            <a:r>
              <a:rPr lang="ru-RU" sz="1600" dirty="0"/>
              <a:t>Сбои могут проявляться в виде останова, зацикливания,</a:t>
            </a:r>
            <a:br>
              <a:rPr lang="ru-RU" sz="1600" dirty="0"/>
            </a:br>
            <a:r>
              <a:rPr lang="ru-RU" sz="1600" dirty="0"/>
              <a:t>выдачи неправильного результата, причем либо нарушения самоустраняются, либо восстановление проводится персоналом путем перезапуска или перезагрузки комплекса. Согласно действующим стандартам на вычислительные комплексы должны задаваться показатели, описывающие их сбои (например, средняя наработка на сбой).</a:t>
            </a:r>
            <a:endParaRPr lang="en-GB" sz="1600" dirty="0"/>
          </a:p>
        </p:txBody>
      </p:sp>
    </p:spTree>
    <p:extLst>
      <p:ext uri="{BB962C8B-B14F-4D97-AF65-F5344CB8AC3E}">
        <p14:creationId xmlns:p14="http://schemas.microsoft.com/office/powerpoint/2010/main" val="24033647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11700" y="1316225"/>
            <a:ext cx="2238291" cy="2255700"/>
          </a:xfrm>
          <a:prstGeom prst="rect">
            <a:avLst/>
          </a:prstGeom>
        </p:spPr>
        <p:txBody>
          <a:bodyPr spcFirstLastPara="1" wrap="square" lIns="91425" tIns="91425" rIns="91425" bIns="91425" anchor="ctr" anchorCtr="0">
            <a:noAutofit/>
          </a:bodyPr>
          <a:lstStyle/>
          <a:p>
            <a:pPr lvl="0"/>
            <a:r>
              <a:rPr lang="ru-RU" sz="2400" dirty="0"/>
              <a:t>Надежность оперативного персонала.</a:t>
            </a:r>
            <a:endParaRPr lang="en-US" sz="2400" dirty="0"/>
          </a:p>
        </p:txBody>
      </p:sp>
      <p:sp>
        <p:nvSpPr>
          <p:cNvPr id="17" name="Rectangle 17">
            <a:extLst>
              <a:ext uri="{FF2B5EF4-FFF2-40B4-BE49-F238E27FC236}">
                <a16:creationId xmlns:a16="http://schemas.microsoft.com/office/drawing/2014/main" id="{A832F48B-F97C-F28C-57E6-F852C038B76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Google Shape;99;p13">
            <a:extLst>
              <a:ext uri="{FF2B5EF4-FFF2-40B4-BE49-F238E27FC236}">
                <a16:creationId xmlns:a16="http://schemas.microsoft.com/office/drawing/2014/main" id="{FDE8A443-51B2-2D40-5C20-6DC2F2D2F248}"/>
              </a:ext>
            </a:extLst>
          </p:cNvPr>
          <p:cNvSpPr txBox="1">
            <a:spLocks noGrp="1"/>
          </p:cNvSpPr>
          <p:nvPr>
            <p:ph type="body" idx="1"/>
          </p:nvPr>
        </p:nvSpPr>
        <p:spPr>
          <a:xfrm>
            <a:off x="2849991" y="1127222"/>
            <a:ext cx="6199552" cy="2191074"/>
          </a:xfrm>
          <a:prstGeom prst="rect">
            <a:avLst/>
          </a:prstGeom>
        </p:spPr>
        <p:txBody>
          <a:bodyPr spcFirstLastPara="1" wrap="square" lIns="91425" tIns="91425" rIns="91425" bIns="91425" anchor="ctr" anchorCtr="0">
            <a:noAutofit/>
          </a:bodyPr>
          <a:lstStyle/>
          <a:p>
            <a:pPr marL="0" lvl="0" indent="0">
              <a:buNone/>
            </a:pPr>
            <a:r>
              <a:rPr lang="ru-RU" sz="1600" dirty="0"/>
              <a:t>Оперативный персонал (оператор-технолог) в составе АСУ ТП принимает непосредственное участие в реализации ее функций.</a:t>
            </a:r>
          </a:p>
          <a:p>
            <a:pPr marL="0" lvl="0" indent="0">
              <a:buNone/>
            </a:pPr>
            <a:endParaRPr lang="ru-RU" sz="1600" dirty="0"/>
          </a:p>
          <a:p>
            <a:pPr marL="0" lvl="0" indent="0">
              <a:buNone/>
            </a:pPr>
            <a:r>
              <a:rPr lang="ru-RU" sz="1600" dirty="0"/>
              <a:t>Роль ОП: </a:t>
            </a:r>
          </a:p>
          <a:p>
            <a:pPr marL="285750" indent="-285750"/>
            <a:r>
              <a:rPr lang="ru-RU" sz="1600" dirty="0"/>
              <a:t>наблюдение за ходом технологического процесса и правильностью функционирования АСУ ТП; </a:t>
            </a:r>
          </a:p>
          <a:p>
            <a:pPr marL="285750" indent="-285750"/>
            <a:r>
              <a:rPr lang="ru-RU" sz="1600" dirty="0"/>
              <a:t>настройка, ввод уставок, запуск и коррекция работы технических средств; </a:t>
            </a:r>
          </a:p>
          <a:p>
            <a:pPr marL="285750" indent="-285750"/>
            <a:r>
              <a:rPr lang="ru-RU" sz="1600" dirty="0"/>
              <a:t>принятие решения по управлению технологическим процессом по </a:t>
            </a:r>
            <a:r>
              <a:rPr lang="ru-RU" sz="1600" dirty="0" err="1"/>
              <a:t>неалгоритмизированным</a:t>
            </a:r>
            <a:r>
              <a:rPr lang="ru-RU" sz="1600" dirty="0"/>
              <a:t> правилам; </a:t>
            </a:r>
          </a:p>
          <a:p>
            <a:pPr marL="285750" indent="-285750"/>
            <a:r>
              <a:rPr lang="ru-RU" sz="1600" dirty="0"/>
              <a:t>непосредственное воздействие на ход технологического процесса включением и отключением регулирующих органов и механизмов в некоторых режимах работы объекта (например, пусковых) или при отказах технических средств.</a:t>
            </a:r>
            <a:endParaRPr lang="en-GB" sz="1600" dirty="0"/>
          </a:p>
        </p:txBody>
      </p:sp>
    </p:spTree>
    <p:extLst>
      <p:ext uri="{BB962C8B-B14F-4D97-AF65-F5344CB8AC3E}">
        <p14:creationId xmlns:p14="http://schemas.microsoft.com/office/powerpoint/2010/main" val="41422685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theme/theme1.xml><?xml version="1.0" encoding="utf-8"?>
<a:theme xmlns:a="http://schemas.openxmlformats.org/drawingml/2006/main" name="0128_Berwick_Template_SlidesMania">
  <a:themeElements>
    <a:clrScheme name="Simple Light">
      <a:dk1>
        <a:srgbClr val="000000"/>
      </a:dk1>
      <a:lt1>
        <a:srgbClr val="FFFFFF"/>
      </a:lt1>
      <a:dk2>
        <a:srgbClr val="595959"/>
      </a:dk2>
      <a:lt2>
        <a:srgbClr val="EEEEEE"/>
      </a:lt2>
      <a:accent1>
        <a:srgbClr val="EEB64E"/>
      </a:accent1>
      <a:accent2>
        <a:srgbClr val="F9F6EF"/>
      </a:accent2>
      <a:accent3>
        <a:srgbClr val="FFE599"/>
      </a:accent3>
      <a:accent4>
        <a:srgbClr val="F1C232"/>
      </a:accent4>
      <a:accent5>
        <a:srgbClr val="BF9000"/>
      </a:accent5>
      <a:accent6>
        <a:srgbClr val="000000"/>
      </a:accent6>
      <a:hlink>
        <a:srgbClr val="7F6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794</Words>
  <Application>Microsoft Office PowerPoint</Application>
  <PresentationFormat>Экран (16:9)</PresentationFormat>
  <Paragraphs>60</Paragraphs>
  <Slides>10</Slides>
  <Notes>10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10</vt:i4>
      </vt:variant>
    </vt:vector>
  </HeadingPairs>
  <TitlesOfParts>
    <vt:vector size="17" baseType="lpstr">
      <vt:lpstr>Barlow Condensed</vt:lpstr>
      <vt:lpstr>Calibri</vt:lpstr>
      <vt:lpstr>Barlow Condensed Medium</vt:lpstr>
      <vt:lpstr>Arial</vt:lpstr>
      <vt:lpstr>Times New Roman</vt:lpstr>
      <vt:lpstr>0128_Berwick_Template_SlidesMania</vt:lpstr>
      <vt:lpstr>Microsoft Equation 3.0</vt:lpstr>
      <vt:lpstr>Надежность АСУ ТП   Лекция 5</vt:lpstr>
      <vt:lpstr>Надежность комплекса технических средств. </vt:lpstr>
      <vt:lpstr>Надежность комплекса технических средств. </vt:lpstr>
      <vt:lpstr>Надежность комплекса технических средств. </vt:lpstr>
      <vt:lpstr>Надежность программного обеспечения.</vt:lpstr>
      <vt:lpstr>Надежность программного обеспечения.</vt:lpstr>
      <vt:lpstr>Надежность программного обеспечения.</vt:lpstr>
      <vt:lpstr>Надежность программного обеспечения.</vt:lpstr>
      <vt:lpstr>Надежность оперативного персонала.</vt:lpstr>
      <vt:lpstr>Надежность оперативного персонала.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ЭТАПЫ  НИР Лекция 4</dc:title>
  <cp:lastModifiedBy>Sergey</cp:lastModifiedBy>
  <cp:revision>72</cp:revision>
  <dcterms:modified xsi:type="dcterms:W3CDTF">2023-03-13T13:37:52Z</dcterms:modified>
</cp:coreProperties>
</file>