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2"/>
  </p:notesMasterIdLst>
  <p:sldIdLst>
    <p:sldId id="256" r:id="rId2"/>
    <p:sldId id="257" r:id="rId3"/>
    <p:sldId id="347" r:id="rId4"/>
    <p:sldId id="355" r:id="rId5"/>
    <p:sldId id="356" r:id="rId6"/>
    <p:sldId id="357" r:id="rId7"/>
    <p:sldId id="358" r:id="rId8"/>
    <p:sldId id="359" r:id="rId9"/>
    <p:sldId id="360" r:id="rId10"/>
    <p:sldId id="361" r:id="rId11"/>
    <p:sldId id="362" r:id="rId12"/>
    <p:sldId id="348" r:id="rId13"/>
    <p:sldId id="363" r:id="rId14"/>
    <p:sldId id="364" r:id="rId15"/>
    <p:sldId id="365" r:id="rId16"/>
    <p:sldId id="366" r:id="rId17"/>
    <p:sldId id="367" r:id="rId18"/>
    <p:sldId id="368" r:id="rId19"/>
    <p:sldId id="369" r:id="rId20"/>
    <p:sldId id="370" r:id="rId21"/>
  </p:sldIdLst>
  <p:sldSz cx="9144000" cy="5143500" type="screen16x9"/>
  <p:notesSz cx="6858000" cy="9144000"/>
  <p:embeddedFontLst>
    <p:embeddedFont>
      <p:font typeface="Barlow Condensed" panose="00000506000000000000" pitchFamily="2" charset="0"/>
      <p:regular r:id="rId23"/>
      <p:bold r:id="rId24"/>
      <p:italic r:id="rId25"/>
      <p:boldItalic r:id="rId26"/>
    </p:embeddedFont>
    <p:embeddedFont>
      <p:font typeface="Barlow Condensed Medium" panose="00000606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0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2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62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79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42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11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23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827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567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31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1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94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07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34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9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50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150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98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t="8488" b="35262"/>
          <a:stretch/>
        </p:blipFill>
        <p:spPr>
          <a:xfrm>
            <a:off x="0" y="0"/>
            <a:ext cx="9144002" cy="5143500"/>
          </a:xfrm>
          <a:prstGeom prst="rect">
            <a:avLst/>
          </a:prstGeom>
          <a:noFill/>
          <a:ln>
            <a:noFill/>
          </a:ln>
        </p:spPr>
      </p:pic>
      <p:sp>
        <p:nvSpPr>
          <p:cNvPr id="12" name="Google Shape;12;p2"/>
          <p:cNvSpPr/>
          <p:nvPr/>
        </p:nvSpPr>
        <p:spPr>
          <a:xfrm>
            <a:off x="651600" y="0"/>
            <a:ext cx="4776000" cy="5143500"/>
          </a:xfrm>
          <a:prstGeom prst="rect">
            <a:avLst/>
          </a:prstGeom>
          <a:solidFill>
            <a:srgbClr val="F1AC2D">
              <a:alpha val="8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533000" y="1001850"/>
            <a:ext cx="3408000" cy="319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5200"/>
              <a:buNone/>
              <a:defRPr sz="5200">
                <a:solidFill>
                  <a:schemeClr val="accent2"/>
                </a:solidFill>
              </a:defRPr>
            </a:lvl1pPr>
            <a:lvl2pPr lvl="1">
              <a:spcBef>
                <a:spcPts val="0"/>
              </a:spcBef>
              <a:spcAft>
                <a:spcPts val="0"/>
              </a:spcAft>
              <a:buClr>
                <a:schemeClr val="accent2"/>
              </a:buClr>
              <a:buSzPts val="5200"/>
              <a:buNone/>
              <a:defRPr sz="5200">
                <a:solidFill>
                  <a:schemeClr val="accent2"/>
                </a:solidFill>
              </a:defRPr>
            </a:lvl2pPr>
            <a:lvl3pPr lvl="2">
              <a:spcBef>
                <a:spcPts val="0"/>
              </a:spcBef>
              <a:spcAft>
                <a:spcPts val="0"/>
              </a:spcAft>
              <a:buClr>
                <a:schemeClr val="accent2"/>
              </a:buClr>
              <a:buSzPts val="5200"/>
              <a:buNone/>
              <a:defRPr sz="5200">
                <a:solidFill>
                  <a:schemeClr val="accent2"/>
                </a:solidFill>
              </a:defRPr>
            </a:lvl3pPr>
            <a:lvl4pPr lvl="3">
              <a:spcBef>
                <a:spcPts val="0"/>
              </a:spcBef>
              <a:spcAft>
                <a:spcPts val="0"/>
              </a:spcAft>
              <a:buClr>
                <a:schemeClr val="accent2"/>
              </a:buClr>
              <a:buSzPts val="5200"/>
              <a:buNone/>
              <a:defRPr sz="5200">
                <a:solidFill>
                  <a:schemeClr val="accent2"/>
                </a:solidFill>
              </a:defRPr>
            </a:lvl4pPr>
            <a:lvl5pPr lvl="4">
              <a:spcBef>
                <a:spcPts val="0"/>
              </a:spcBef>
              <a:spcAft>
                <a:spcPts val="0"/>
              </a:spcAft>
              <a:buClr>
                <a:schemeClr val="accent2"/>
              </a:buClr>
              <a:buSzPts val="5200"/>
              <a:buNone/>
              <a:defRPr sz="5200">
                <a:solidFill>
                  <a:schemeClr val="accent2"/>
                </a:solidFill>
              </a:defRPr>
            </a:lvl5pPr>
            <a:lvl6pPr lvl="5">
              <a:spcBef>
                <a:spcPts val="0"/>
              </a:spcBef>
              <a:spcAft>
                <a:spcPts val="0"/>
              </a:spcAft>
              <a:buClr>
                <a:schemeClr val="accent2"/>
              </a:buClr>
              <a:buSzPts val="5200"/>
              <a:buNone/>
              <a:defRPr sz="5200">
                <a:solidFill>
                  <a:schemeClr val="accent2"/>
                </a:solidFill>
              </a:defRPr>
            </a:lvl6pPr>
            <a:lvl7pPr lvl="6">
              <a:spcBef>
                <a:spcPts val="0"/>
              </a:spcBef>
              <a:spcAft>
                <a:spcPts val="0"/>
              </a:spcAft>
              <a:buClr>
                <a:schemeClr val="accent2"/>
              </a:buClr>
              <a:buSzPts val="5200"/>
              <a:buNone/>
              <a:defRPr sz="5200">
                <a:solidFill>
                  <a:schemeClr val="accent2"/>
                </a:solidFill>
              </a:defRPr>
            </a:lvl7pPr>
            <a:lvl8pPr lvl="7">
              <a:spcBef>
                <a:spcPts val="0"/>
              </a:spcBef>
              <a:spcAft>
                <a:spcPts val="0"/>
              </a:spcAft>
              <a:buClr>
                <a:schemeClr val="accent2"/>
              </a:buClr>
              <a:buSzPts val="5200"/>
              <a:buNone/>
              <a:defRPr sz="5200">
                <a:solidFill>
                  <a:schemeClr val="accent2"/>
                </a:solidFill>
              </a:defRPr>
            </a:lvl8pPr>
            <a:lvl9pPr lvl="8">
              <a:spcBef>
                <a:spcPts val="0"/>
              </a:spcBef>
              <a:spcAft>
                <a:spcPts val="0"/>
              </a:spcAft>
              <a:buClr>
                <a:schemeClr val="accent2"/>
              </a:buClr>
              <a:buSzPts val="5200"/>
              <a:buNone/>
              <a:defRPr sz="52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2"/>
          <p:cNvSpPr/>
          <p:nvPr/>
        </p:nvSpPr>
        <p:spPr>
          <a:xfrm>
            <a:off x="1380338" y="879825"/>
            <a:ext cx="3103735" cy="3398022"/>
          </a:xfrm>
          <a:custGeom>
            <a:avLst/>
            <a:gdLst/>
            <a:ahLst/>
            <a:cxnLst/>
            <a:rect l="l" t="t" r="r" b="b"/>
            <a:pathLst>
              <a:path w="4180114" h="4889241" extrusionOk="0">
                <a:moveTo>
                  <a:pt x="0" y="0"/>
                </a:moveTo>
                <a:lnTo>
                  <a:pt x="4180114" y="0"/>
                </a:lnTo>
                <a:lnTo>
                  <a:pt x="4177998" y="867747"/>
                </a:lnTo>
                <a:lnTo>
                  <a:pt x="4075567" y="867747"/>
                </a:lnTo>
                <a:lnTo>
                  <a:pt x="4077492" y="102622"/>
                </a:lnTo>
                <a:lnTo>
                  <a:pt x="102622" y="102622"/>
                </a:lnTo>
                <a:lnTo>
                  <a:pt x="102622" y="4786619"/>
                </a:lnTo>
                <a:lnTo>
                  <a:pt x="4077492" y="4786619"/>
                </a:lnTo>
                <a:lnTo>
                  <a:pt x="4068776" y="3881534"/>
                </a:lnTo>
                <a:lnTo>
                  <a:pt x="4171275" y="3881534"/>
                </a:lnTo>
                <a:lnTo>
                  <a:pt x="4180114" y="4889241"/>
                </a:lnTo>
                <a:lnTo>
                  <a:pt x="0" y="488924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6" name="Google Shape;16;p2"/>
          <p:cNvSpPr txBox="1"/>
          <p:nvPr/>
        </p:nvSpPr>
        <p:spPr>
          <a:xfrm rot="5400000">
            <a:off x="-679350" y="4735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3"/>
          <p:cNvSpPr/>
          <p:nvPr/>
        </p:nvSpPr>
        <p:spPr>
          <a:xfrm>
            <a:off x="331549" y="351825"/>
            <a:ext cx="2445367" cy="4192524"/>
          </a:xfrm>
          <a:custGeom>
            <a:avLst/>
            <a:gdLst/>
            <a:ahLst/>
            <a:cxnLst/>
            <a:rect l="l" t="t" r="r" b="b"/>
            <a:pathLst>
              <a:path w="4180114" h="4889241" extrusionOk="0">
                <a:moveTo>
                  <a:pt x="0" y="0"/>
                </a:moveTo>
                <a:lnTo>
                  <a:pt x="4180114" y="0"/>
                </a:lnTo>
                <a:lnTo>
                  <a:pt x="4177998" y="867747"/>
                </a:lnTo>
                <a:lnTo>
                  <a:pt x="4075567" y="867747"/>
                </a:lnTo>
                <a:lnTo>
                  <a:pt x="4077492" y="102622"/>
                </a:lnTo>
                <a:lnTo>
                  <a:pt x="102622" y="102622"/>
                </a:lnTo>
                <a:lnTo>
                  <a:pt x="102622" y="4786619"/>
                </a:lnTo>
                <a:lnTo>
                  <a:pt x="4077492" y="4786619"/>
                </a:lnTo>
                <a:lnTo>
                  <a:pt x="4068776" y="3881534"/>
                </a:lnTo>
                <a:lnTo>
                  <a:pt x="4171275" y="3881534"/>
                </a:lnTo>
                <a:lnTo>
                  <a:pt x="4180114" y="4889241"/>
                </a:lnTo>
                <a:lnTo>
                  <a:pt x="0" y="4889241"/>
                </a:lnTo>
                <a:close/>
              </a:path>
            </a:pathLst>
          </a:custGeom>
          <a:solidFill>
            <a:schemeClr val="accen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0" name="Google Shape;20;p3"/>
          <p:cNvSpPr txBox="1">
            <a:spLocks noGrp="1"/>
          </p:cNvSpPr>
          <p:nvPr>
            <p:ph type="title"/>
          </p:nvPr>
        </p:nvSpPr>
        <p:spPr>
          <a:xfrm>
            <a:off x="611700" y="1316225"/>
            <a:ext cx="2635500" cy="225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1pPr>
            <a:lvl2pPr lvl="1">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2pPr>
            <a:lvl3pPr lvl="2">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3pPr>
            <a:lvl4pPr lvl="3">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4pPr>
            <a:lvl5pPr lvl="4">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5pPr>
            <a:lvl6pPr lvl="5">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6pPr>
            <a:lvl7pPr lvl="6">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7pPr>
            <a:lvl8pPr lvl="7">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8pPr>
            <a:lvl9pPr lvl="8">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9pPr>
          </a:lstStyle>
          <a:p>
            <a:endParaRPr/>
          </a:p>
        </p:txBody>
      </p:sp>
      <p:sp>
        <p:nvSpPr>
          <p:cNvPr id="21" name="Google Shape;21;p3"/>
          <p:cNvSpPr txBox="1">
            <a:spLocks noGrp="1"/>
          </p:cNvSpPr>
          <p:nvPr>
            <p:ph type="body" idx="1"/>
          </p:nvPr>
        </p:nvSpPr>
        <p:spPr>
          <a:xfrm>
            <a:off x="4159200" y="804000"/>
            <a:ext cx="4008000" cy="34200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1pPr>
            <a:lvl2pPr lvl="1">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2pPr>
            <a:lvl3pPr lvl="2">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3pPr>
            <a:lvl4pPr lvl="3">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4pPr>
            <a:lvl5pPr lvl="4">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5pPr>
            <a:lvl6pPr lvl="5">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6pPr>
            <a:lvl7pPr lvl="6">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7pPr>
            <a:lvl8pPr lvl="7">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8pPr>
            <a:lvl9pPr lvl="8">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52525"/>
              </a:buClr>
              <a:buSzPts val="1800"/>
              <a:buFont typeface="Barlow Condensed"/>
              <a:buChar char="●"/>
              <a:defRPr sz="1800">
                <a:solidFill>
                  <a:srgbClr val="252525"/>
                </a:solidFill>
                <a:latin typeface="Barlow Condensed"/>
                <a:ea typeface="Barlow Condensed"/>
                <a:cs typeface="Barlow Condensed"/>
                <a:sym typeface="Barlow Condensed"/>
              </a:defRPr>
            </a:lvl1pPr>
            <a:lvl2pPr marL="914400" lvl="1"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2pPr>
            <a:lvl3pPr marL="1371600" lvl="2"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3pPr>
            <a:lvl4pPr marL="1828800" lvl="3"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4pPr>
            <a:lvl5pPr marL="2286000" lvl="4"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5pPr>
            <a:lvl6pPr marL="2743200" lvl="5"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6pPr>
            <a:lvl7pPr marL="3200400" lvl="6"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7pPr>
            <a:lvl8pPr marL="3657600" lvl="7"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8pPr>
            <a:lvl9pPr marL="4114800" lvl="8" indent="-317500">
              <a:lnSpc>
                <a:spcPct val="115000"/>
              </a:lnSpc>
              <a:spcBef>
                <a:spcPts val="1600"/>
              </a:spcBef>
              <a:spcAft>
                <a:spcPts val="160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txBox="1"/>
          <p:nvPr/>
        </p:nvSpPr>
        <p:spPr>
          <a:xfrm rot="5400000">
            <a:off x="-679350" y="4735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latin typeface="Barlow Condensed"/>
                <a:ea typeface="Barlow Condensed"/>
                <a:cs typeface="Barlow Condensed"/>
                <a:sym typeface="Barlow Condensed"/>
              </a:rPr>
              <a:t>SLIDESMANIA.COM</a:t>
            </a:r>
            <a:endParaRPr sz="1100">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ctrTitle"/>
          </p:nvPr>
        </p:nvSpPr>
        <p:spPr>
          <a:xfrm>
            <a:off x="1427787" y="1078361"/>
            <a:ext cx="3044096" cy="3199800"/>
          </a:xfrm>
          <a:prstGeom prst="rect">
            <a:avLst/>
          </a:prstGeom>
        </p:spPr>
        <p:txBody>
          <a:bodyPr spcFirstLastPara="1" wrap="square" lIns="91425" tIns="91425" rIns="91425" bIns="91425" anchor="b" anchorCtr="0">
            <a:noAutofit/>
          </a:bodyPr>
          <a:lstStyle/>
          <a:p>
            <a:pPr lvl="0"/>
            <a:r>
              <a:rPr lang="ru-RU" sz="2400" dirty="0"/>
              <a:t>НЕИСПРАВНОСТИ ЭЛЕМЕНТОВ СРЕДСТВ АВТОМАТИЗАЦИИ</a:t>
            </a:r>
            <a:br>
              <a:rPr lang="ru-RU" sz="2400" dirty="0"/>
            </a:br>
            <a:r>
              <a:rPr lang="ru-RU" sz="2400" dirty="0"/>
              <a:t>И СПОСОБЫ ИХ ОБНАРУЖЕНИЯ</a:t>
            </a:r>
            <a:br>
              <a:rPr lang="ru-RU" sz="4800" dirty="0"/>
            </a:br>
            <a:br>
              <a:rPr lang="ru-RU" dirty="0"/>
            </a:br>
            <a:r>
              <a:rPr lang="ru-RU" sz="1800" dirty="0"/>
              <a:t>Лекция 6</a:t>
            </a:r>
            <a:endParaRP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2864356" y="1683187"/>
            <a:ext cx="6126132" cy="2191074"/>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Выдержку времени реле регулируют путем изменения толщины немагнитной прокладки и натяжения пружины. При увеличении толщины прокладки выдержка времени уменьшается. Толщина стандартных прокладок составляет 0,05...0,3 мм. Выдержку времени на отпускание регулируют путем подключения параллельно катушке добавочного резистора.</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Иногда с целью замедления работы реле параллельно его обмотке ставят конденсатор. Продолжительность задержки можно изменять подбором емкости конденсатора и сопротивления резистора. Практически можно увеличить время замедления до нескольких секунд. Иногда для замедления времени отпускания реле параллельно обмотке реле ставят диод так, чтобы он не пропускал ток от источника питания реле. При включении реле диод не пропускает тока, так как он шунтирован обмоткой реле; при размыкании ток проходит через диод и катушку, притягивая на некоторое время якорь.</a:t>
            </a:r>
          </a:p>
          <a:p>
            <a:pPr marL="0" lvl="0" indent="0">
              <a:buNone/>
            </a:pPr>
            <a:endParaRPr lang="ru-RU" sz="1600" baseline="-25000" dirty="0">
              <a:latin typeface="Times New Roman" panose="02020603050405020304" pitchFamily="18" charset="0"/>
            </a:endParaRPr>
          </a:p>
          <a:p>
            <a:pPr marL="0" lvl="0" indent="0">
              <a:buNone/>
            </a:pPr>
            <a:endParaRPr lang="en-GB" sz="1600"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8;p13">
            <a:extLst>
              <a:ext uri="{FF2B5EF4-FFF2-40B4-BE49-F238E27FC236}">
                <a16:creationId xmlns:a16="http://schemas.microsoft.com/office/drawing/2014/main" id="{01C0D02D-A4F6-C2EF-2F9F-BCB4A92A8E0D}"/>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lgn="ctr"/>
            <a:r>
              <a:rPr lang="ru-RU" sz="2400" dirty="0"/>
              <a:t>Реле.</a:t>
            </a:r>
            <a:endParaRPr lang="en-US" sz="2400" dirty="0"/>
          </a:p>
        </p:txBody>
      </p:sp>
    </p:spTree>
    <p:extLst>
      <p:ext uri="{BB962C8B-B14F-4D97-AF65-F5344CB8AC3E}">
        <p14:creationId xmlns:p14="http://schemas.microsoft.com/office/powerpoint/2010/main" val="34822732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2851007" y="1966172"/>
            <a:ext cx="6126132" cy="1478133"/>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Надежная работа реле в схемах автоматизации возможна лишь при исправной контактной системе. Надежность же контактной системы обеспечивается чистотой поверхности контактов, сохранением их формы и регулировкой контактного уровня.</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До включения реле его контакты очищают деревянной лопаточкой, смоченной в спирте, а затем протирают чистой фланелью.</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В условиях нормальной работы контакты протирают 1...2 раза в месяц, в особо пыльных помещениях — 3 раза в месяц. Подгоревшие контакты подправляют надфилем.</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Для </a:t>
            </a:r>
            <a:r>
              <a:rPr lang="ru-RU" sz="1600" dirty="0" err="1">
                <a:effectLst/>
                <a:latin typeface="Times New Roman" panose="02020603050405020304" pitchFamily="18" charset="0"/>
                <a:ea typeface="Times New Roman" panose="02020603050405020304" pitchFamily="18" charset="0"/>
              </a:rPr>
              <a:t>искрогашения</a:t>
            </a:r>
            <a:r>
              <a:rPr lang="ru-RU" sz="1600" dirty="0">
                <a:effectLst/>
                <a:latin typeface="Times New Roman" panose="02020603050405020304" pitchFamily="18" charset="0"/>
                <a:ea typeface="Times New Roman" panose="02020603050405020304" pitchFamily="18" charset="0"/>
              </a:rPr>
              <a:t> и увеличения срока службы контактов параллельно им подключают последовательно соединенные конденсатор и резистор. Обычно сопротивление резистора R=50... 1000 Ом, а емкость конденсатора С = 0,1...1 мкФ. </a:t>
            </a:r>
          </a:p>
          <a:p>
            <a:pPr marL="0" lvl="0" indent="0">
              <a:buNone/>
            </a:pPr>
            <a:endParaRPr lang="ru-RU" sz="1600" baseline="-25000" dirty="0">
              <a:latin typeface="Times New Roman" panose="02020603050405020304" pitchFamily="18" charset="0"/>
            </a:endParaRPr>
          </a:p>
          <a:p>
            <a:pPr marL="0" lvl="0" indent="0">
              <a:buNone/>
            </a:pPr>
            <a:endParaRPr lang="en-GB" sz="1600"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8;p13">
            <a:extLst>
              <a:ext uri="{FF2B5EF4-FFF2-40B4-BE49-F238E27FC236}">
                <a16:creationId xmlns:a16="http://schemas.microsoft.com/office/drawing/2014/main" id="{01C0D02D-A4F6-C2EF-2F9F-BCB4A92A8E0D}"/>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lgn="ctr"/>
            <a:r>
              <a:rPr lang="ru-RU" sz="2400" dirty="0"/>
              <a:t>Реле.</a:t>
            </a:r>
            <a:endParaRPr lang="en-US" sz="2400" dirty="0"/>
          </a:p>
        </p:txBody>
      </p:sp>
    </p:spTree>
    <p:extLst>
      <p:ext uri="{BB962C8B-B14F-4D97-AF65-F5344CB8AC3E}">
        <p14:creationId xmlns:p14="http://schemas.microsoft.com/office/powerpoint/2010/main" val="31382051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КИПиА</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Google Shape;99;p13">
            <a:extLst>
              <a:ext uri="{FF2B5EF4-FFF2-40B4-BE49-F238E27FC236}">
                <a16:creationId xmlns:a16="http://schemas.microsoft.com/office/drawing/2014/main" id="{F1965030-5BDA-78A0-E764-21339DC23237}"/>
              </a:ext>
            </a:extLst>
          </p:cNvPr>
          <p:cNvSpPr txBox="1">
            <a:spLocks noGrp="1"/>
          </p:cNvSpPr>
          <p:nvPr>
            <p:ph type="body" idx="1"/>
          </p:nvPr>
        </p:nvSpPr>
        <p:spPr>
          <a:xfrm>
            <a:off x="2851007" y="1966172"/>
            <a:ext cx="6126132" cy="1478133"/>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В зависимости от объема ремонтных работ различают следующие виды ремонтов контрольно-измерительных приборов и элементов средств автоматизации:</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b="1" dirty="0">
                <a:effectLst/>
                <a:latin typeface="Times New Roman" panose="02020603050405020304" pitchFamily="18" charset="0"/>
                <a:ea typeface="Times New Roman" panose="02020603050405020304" pitchFamily="18" charset="0"/>
              </a:rPr>
              <a:t>Текущий ремонт </a:t>
            </a:r>
            <a:r>
              <a:rPr lang="ru-RU" sz="1600" dirty="0">
                <a:effectLst/>
                <a:latin typeface="Times New Roman" panose="02020603050405020304" pitchFamily="18" charset="0"/>
                <a:ea typeface="Times New Roman" panose="02020603050405020304" pitchFamily="18" charset="0"/>
              </a:rPr>
              <a:t>средств КИПиА проводится эксплуатационным персоналом КИПиА.</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b="1" dirty="0">
                <a:effectLst/>
                <a:latin typeface="Times New Roman" panose="02020603050405020304" pitchFamily="18" charset="0"/>
                <a:ea typeface="Times New Roman" panose="02020603050405020304" pitchFamily="18" charset="0"/>
              </a:rPr>
              <a:t>Средний ремонт </a:t>
            </a:r>
            <a:r>
              <a:rPr lang="ru-RU" sz="1600" dirty="0">
                <a:effectLst/>
                <a:latin typeface="Times New Roman" panose="02020603050405020304" pitchFamily="18" charset="0"/>
                <a:ea typeface="Times New Roman" panose="02020603050405020304" pitchFamily="18" charset="0"/>
              </a:rPr>
              <a:t>предусматривает частичную или полную разборку и настройку измерительной, регулирующей или других систем приборов, замену деталей, чистку контактных поверхностей, деталей или узлов.</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b="1" dirty="0">
                <a:effectLst/>
                <a:latin typeface="Times New Roman" panose="02020603050405020304" pitchFamily="18" charset="0"/>
                <a:ea typeface="Times New Roman" panose="02020603050405020304" pitchFamily="18" charset="0"/>
              </a:rPr>
              <a:t>Капитальный ремонт </a:t>
            </a:r>
            <a:r>
              <a:rPr lang="ru-RU" sz="1600" dirty="0">
                <a:effectLst/>
                <a:latin typeface="Times New Roman" panose="02020603050405020304" pitchFamily="18" charset="0"/>
                <a:ea typeface="Times New Roman" panose="02020603050405020304" pitchFamily="18" charset="0"/>
              </a:rPr>
              <a:t>включает полную разборку прибора (регулятора) с заменой деталей и узлов, пришедших в негодность, градуировку, изготовление новых шкал и опробование прибора после ремонта на испытательных стендах.</a:t>
            </a:r>
          </a:p>
          <a:p>
            <a:pPr marL="0" lvl="0" indent="0">
              <a:buNone/>
            </a:pPr>
            <a:endParaRPr lang="ru-RU" sz="1600" baseline="-25000" dirty="0">
              <a:latin typeface="Times New Roman" panose="02020603050405020304" pitchFamily="18" charset="0"/>
            </a:endParaRPr>
          </a:p>
          <a:p>
            <a:pPr marL="0" lvl="0" indent="0">
              <a:buNone/>
            </a:pPr>
            <a:endParaRPr lang="en-GB" sz="1600" baseline="-25000" dirty="0"/>
          </a:p>
        </p:txBody>
      </p:sp>
    </p:spTree>
    <p:extLst>
      <p:ext uri="{BB962C8B-B14F-4D97-AF65-F5344CB8AC3E}">
        <p14:creationId xmlns:p14="http://schemas.microsoft.com/office/powerpoint/2010/main" val="38775159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КИПиА</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Google Shape;99;p13">
            <a:extLst>
              <a:ext uri="{FF2B5EF4-FFF2-40B4-BE49-F238E27FC236}">
                <a16:creationId xmlns:a16="http://schemas.microsoft.com/office/drawing/2014/main" id="{F1965030-5BDA-78A0-E764-21339DC23237}"/>
              </a:ext>
            </a:extLst>
          </p:cNvPr>
          <p:cNvSpPr txBox="1">
            <a:spLocks noGrp="1"/>
          </p:cNvSpPr>
          <p:nvPr>
            <p:ph type="body" idx="1"/>
          </p:nvPr>
        </p:nvSpPr>
        <p:spPr>
          <a:xfrm>
            <a:off x="2851007" y="1966172"/>
            <a:ext cx="6126132" cy="1478133"/>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После среднего и капитального ремонта прибор должен пройти ведомственную или государственную поверку.</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Рабочий участок оснащают измерительными установками, обеспечивающими точные измерения ЭДС, напряжения, силы тока и электрического сопротивления. С их помощью поверяют потенциометры, магазины сопротивлений и другие приборы измерения сопротивления на постоянном токе. Для градуировки и поверки электроизмерительных приборов на постоянном и переменном токе до класса точности 0,5 используют автоматизированные установки.</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Установки позволяют вести разбраковку электроизмерительных приборов по классам точности и определять поправки к показаниям прибора в долях деления шкалы. С помощью кнопочного пульта управления печатающее устройство оформляет протокол испытания с указанием типа, номера и предела измерения прибора.</a:t>
            </a:r>
          </a:p>
          <a:p>
            <a:pPr marL="0" lvl="0" indent="0">
              <a:buNone/>
            </a:pPr>
            <a:endParaRPr lang="ru-RU" sz="1600" baseline="-25000" dirty="0">
              <a:latin typeface="Times New Roman" panose="02020603050405020304" pitchFamily="18" charset="0"/>
            </a:endParaRPr>
          </a:p>
          <a:p>
            <a:pPr marL="0" lvl="0" indent="0">
              <a:buNone/>
            </a:pPr>
            <a:endParaRPr lang="en-GB" sz="1600" baseline="-25000" dirty="0"/>
          </a:p>
        </p:txBody>
      </p:sp>
    </p:spTree>
    <p:extLst>
      <p:ext uri="{BB962C8B-B14F-4D97-AF65-F5344CB8AC3E}">
        <p14:creationId xmlns:p14="http://schemas.microsoft.com/office/powerpoint/2010/main" val="22090238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КИПиА</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0" name="Picture 2">
            <a:extLst>
              <a:ext uri="{FF2B5EF4-FFF2-40B4-BE49-F238E27FC236}">
                <a16:creationId xmlns:a16="http://schemas.microsoft.com/office/drawing/2014/main" id="{8E7E8119-9D3B-93C3-1A3F-67EA37349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884"/>
          <a:stretch/>
        </p:blipFill>
        <p:spPr bwMode="auto">
          <a:xfrm>
            <a:off x="2849991" y="35769"/>
            <a:ext cx="6294009" cy="481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965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КИПиА</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Google Shape;99;p13">
            <a:extLst>
              <a:ext uri="{FF2B5EF4-FFF2-40B4-BE49-F238E27FC236}">
                <a16:creationId xmlns:a16="http://schemas.microsoft.com/office/drawing/2014/main" id="{F1965030-5BDA-78A0-E764-21339DC23237}"/>
              </a:ext>
            </a:extLst>
          </p:cNvPr>
          <p:cNvSpPr txBox="1">
            <a:spLocks noGrp="1"/>
          </p:cNvSpPr>
          <p:nvPr>
            <p:ph type="body" idx="1"/>
          </p:nvPr>
        </p:nvSpPr>
        <p:spPr>
          <a:xfrm>
            <a:off x="2849991" y="2019568"/>
            <a:ext cx="6126132" cy="1478133"/>
          </a:xfrm>
          <a:prstGeom prst="rect">
            <a:avLst/>
          </a:prstGeom>
        </p:spPr>
        <p:txBody>
          <a:bodyPr spcFirstLastPara="1" wrap="square" lIns="91425" tIns="91425" rIns="91425" bIns="91425" anchor="ctr" anchorCtr="0">
            <a:noAutofit/>
          </a:bodyPr>
          <a:lstStyle/>
          <a:p>
            <a:pPr marL="0" lvl="0" indent="0">
              <a:buNone/>
            </a:pPr>
            <a:r>
              <a:rPr lang="ru-RU" sz="1400" dirty="0">
                <a:effectLst/>
                <a:latin typeface="Times New Roman" panose="02020603050405020304" pitchFamily="18" charset="0"/>
                <a:ea typeface="Times New Roman" panose="02020603050405020304" pitchFamily="18" charset="0"/>
              </a:rPr>
              <a:t>Ремонтный участок должен быть укомплектован не только специальными испытательными стендами, но и следующими приборами:</a:t>
            </a:r>
          </a:p>
          <a:p>
            <a:pPr marL="285750" indent="-285750"/>
            <a:r>
              <a:rPr lang="ru-RU" sz="1400" dirty="0">
                <a:effectLst/>
                <a:latin typeface="Times New Roman" panose="02020603050405020304" pitchFamily="18" charset="0"/>
                <a:ea typeface="Times New Roman" panose="02020603050405020304" pitchFamily="18" charset="0"/>
              </a:rPr>
              <a:t>универсальным мостом Уинстона, одинарно-двойным мостом или образцовым двойным мостом — для измерения сопротивлений элементов электрических схем и блоков;</a:t>
            </a:r>
          </a:p>
          <a:p>
            <a:pPr marL="285750" indent="-285750"/>
            <a:r>
              <a:rPr lang="ru-RU" sz="1400" dirty="0">
                <a:effectLst/>
                <a:latin typeface="Times New Roman" panose="02020603050405020304" pitchFamily="18" charset="0"/>
                <a:ea typeface="Times New Roman" panose="02020603050405020304" pitchFamily="18" charset="0"/>
              </a:rPr>
              <a:t>магазинами сопротивлений — для использования в измерительных схемах;</a:t>
            </a:r>
          </a:p>
          <a:p>
            <a:pPr marL="285750" indent="-285750"/>
            <a:r>
              <a:rPr lang="ru-RU" sz="1400" dirty="0">
                <a:effectLst/>
                <a:latin typeface="Times New Roman" panose="02020603050405020304" pitchFamily="18" charset="0"/>
                <a:ea typeface="Times New Roman" panose="02020603050405020304" pitchFamily="18" charset="0"/>
              </a:rPr>
              <a:t>переносным потенциометром для измерений ЭДС термопар, проверки автоматических потенциометров и милливольтметров;</a:t>
            </a:r>
          </a:p>
          <a:p>
            <a:pPr marL="285750" indent="-285750"/>
            <a:r>
              <a:rPr lang="ru-RU" sz="1400" dirty="0">
                <a:effectLst/>
                <a:latin typeface="Times New Roman" panose="02020603050405020304" pitchFamily="18" charset="0"/>
                <a:ea typeface="Times New Roman" panose="02020603050405020304" pitchFamily="18" charset="0"/>
              </a:rPr>
              <a:t>комбинированными приборами Ц4313, Ц4315 —для измерения силы тока, напряжения и сопротивления, проверки электрических схем</a:t>
            </a:r>
            <a:br>
              <a:rPr lang="ru-RU" sz="1400" dirty="0">
                <a:effectLst/>
                <a:latin typeface="Times New Roman" panose="02020603050405020304" pitchFamily="18" charset="0"/>
                <a:ea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rPr>
              <a:t>и цепей;</a:t>
            </a:r>
          </a:p>
          <a:p>
            <a:pPr marL="285750" indent="-285750"/>
            <a:r>
              <a:rPr lang="ru-RU" sz="1400" dirty="0" err="1">
                <a:effectLst/>
                <a:latin typeface="Times New Roman" panose="02020603050405020304" pitchFamily="18" charset="0"/>
                <a:ea typeface="Times New Roman" panose="02020603050405020304" pitchFamily="18" charset="0"/>
              </a:rPr>
              <a:t>мегаомметром</a:t>
            </a:r>
            <a:r>
              <a:rPr lang="ru-RU" sz="1400" dirty="0">
                <a:effectLst/>
                <a:latin typeface="Times New Roman" panose="02020603050405020304" pitchFamily="18" charset="0"/>
                <a:ea typeface="Times New Roman" panose="02020603050405020304" pitchFamily="18" charset="0"/>
              </a:rPr>
              <a:t> — для измерения сопротивления изоляции электрических цепей;</a:t>
            </a:r>
          </a:p>
          <a:p>
            <a:pPr marL="285750" indent="-285750"/>
            <a:r>
              <a:rPr lang="ru-RU" sz="1400" dirty="0">
                <a:effectLst/>
                <a:latin typeface="Times New Roman" panose="02020603050405020304" pitchFamily="18" charset="0"/>
                <a:ea typeface="Times New Roman" panose="02020603050405020304" pitchFamily="18" charset="0"/>
              </a:rPr>
              <a:t>цифровым вольтметром — для измерения напряжения постоянного тока в пределах 0...500 В;</a:t>
            </a:r>
          </a:p>
          <a:p>
            <a:pPr marL="285750" indent="-285750"/>
            <a:r>
              <a:rPr lang="ru-RU" sz="1400" dirty="0">
                <a:effectLst/>
                <a:latin typeface="Times New Roman" panose="02020603050405020304" pitchFamily="18" charset="0"/>
                <a:ea typeface="Times New Roman" panose="02020603050405020304" pitchFamily="18" charset="0"/>
              </a:rPr>
              <a:t>электронно-лучевым осциллографом для визуального наблюдения</a:t>
            </a:r>
            <a:br>
              <a:rPr lang="ru-RU" sz="1400" dirty="0">
                <a:effectLst/>
                <a:latin typeface="Times New Roman" panose="02020603050405020304" pitchFamily="18" charset="0"/>
                <a:ea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rPr>
              <a:t>за электрическим напряжением, а также для измерения амплитуд</a:t>
            </a:r>
            <a:br>
              <a:rPr lang="ru-RU" sz="1400" dirty="0">
                <a:effectLst/>
                <a:latin typeface="Times New Roman" panose="02020603050405020304" pitchFamily="18" charset="0"/>
                <a:ea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rPr>
              <a:t>и длительности электрических сигналов.</a:t>
            </a:r>
          </a:p>
          <a:p>
            <a:pPr marL="0" lvl="0" indent="0">
              <a:buNone/>
            </a:pPr>
            <a:endParaRPr lang="en-GB" sz="1400" baseline="-25000" dirty="0"/>
          </a:p>
        </p:txBody>
      </p:sp>
    </p:spTree>
    <p:extLst>
      <p:ext uri="{BB962C8B-B14F-4D97-AF65-F5344CB8AC3E}">
        <p14:creationId xmlns:p14="http://schemas.microsoft.com/office/powerpoint/2010/main" val="11270118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КИПиА</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Google Shape;99;p13">
            <a:extLst>
              <a:ext uri="{FF2B5EF4-FFF2-40B4-BE49-F238E27FC236}">
                <a16:creationId xmlns:a16="http://schemas.microsoft.com/office/drawing/2014/main" id="{F1965030-5BDA-78A0-E764-21339DC23237}"/>
              </a:ext>
            </a:extLst>
          </p:cNvPr>
          <p:cNvSpPr txBox="1">
            <a:spLocks noGrp="1"/>
          </p:cNvSpPr>
          <p:nvPr>
            <p:ph type="body" idx="1"/>
          </p:nvPr>
        </p:nvSpPr>
        <p:spPr>
          <a:xfrm>
            <a:off x="2903387" y="1632449"/>
            <a:ext cx="6126132" cy="1478133"/>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Слесарь по ремонту КИПиА должен иметь определенный комплект рабочего инструмента.</a:t>
            </a:r>
          </a:p>
          <a:p>
            <a:pPr marL="285750" indent="-285750"/>
            <a:r>
              <a:rPr lang="ru-RU" sz="1600" dirty="0">
                <a:effectLst/>
                <a:latin typeface="Times New Roman" panose="02020603050405020304" pitchFamily="18" charset="0"/>
                <a:ea typeface="Times New Roman" panose="02020603050405020304" pitchFamily="18" charset="0"/>
              </a:rPr>
              <a:t>В примерный комплект инструмента должны входить: электрический паяльник, </a:t>
            </a:r>
          </a:p>
          <a:p>
            <a:pPr marL="285750" indent="-285750"/>
            <a:r>
              <a:rPr lang="ru-RU" sz="1600" dirty="0">
                <a:effectLst/>
                <a:latin typeface="Times New Roman" panose="02020603050405020304" pitchFamily="18" charset="0"/>
                <a:ea typeface="Times New Roman" panose="02020603050405020304" pitchFamily="18" charset="0"/>
              </a:rPr>
              <a:t>электрический пробник (</a:t>
            </a:r>
            <a:r>
              <a:rPr lang="ru-RU" sz="1600" dirty="0" err="1">
                <a:effectLst/>
                <a:latin typeface="Times New Roman" panose="02020603050405020304" pitchFamily="18" charset="0"/>
                <a:ea typeface="Times New Roman" panose="02020603050405020304" pitchFamily="18" charset="0"/>
              </a:rPr>
              <a:t>прозвонка</a:t>
            </a:r>
            <a:r>
              <a:rPr lang="ru-RU" sz="1600" dirty="0">
                <a:effectLst/>
                <a:latin typeface="Times New Roman" panose="02020603050405020304" pitchFamily="18" charset="0"/>
                <a:ea typeface="Times New Roman" panose="02020603050405020304" pitchFamily="18" charset="0"/>
              </a:rPr>
              <a:t>), </a:t>
            </a:r>
          </a:p>
          <a:p>
            <a:pPr marL="285750" indent="-285750"/>
            <a:r>
              <a:rPr lang="ru-RU" sz="1600" dirty="0">
                <a:effectLst/>
                <a:latin typeface="Times New Roman" panose="02020603050405020304" pitchFamily="18" charset="0"/>
                <a:ea typeface="Times New Roman" panose="02020603050405020304" pitchFamily="18" charset="0"/>
              </a:rPr>
              <a:t>индикатор напряжения, </a:t>
            </a:r>
          </a:p>
          <a:p>
            <a:pPr marL="285750" indent="-285750"/>
            <a:r>
              <a:rPr lang="ru-RU" sz="1600" dirty="0">
                <a:effectLst/>
                <a:latin typeface="Times New Roman" panose="02020603050405020304" pitchFamily="18" charset="0"/>
                <a:ea typeface="Times New Roman" panose="02020603050405020304" pitchFamily="18" charset="0"/>
              </a:rPr>
              <a:t>комплект приборных ключей, </a:t>
            </a:r>
          </a:p>
          <a:p>
            <a:pPr marL="285750" indent="-285750"/>
            <a:r>
              <a:rPr lang="ru-RU" sz="1600" dirty="0">
                <a:effectLst/>
                <a:latin typeface="Times New Roman" panose="02020603050405020304" pitchFamily="18" charset="0"/>
                <a:ea typeface="Times New Roman" panose="02020603050405020304" pitchFamily="18" charset="0"/>
              </a:rPr>
              <a:t>пинцеты разные, </a:t>
            </a:r>
          </a:p>
          <a:p>
            <a:pPr marL="285750" indent="-285750"/>
            <a:r>
              <a:rPr lang="ru-RU" sz="1600" dirty="0">
                <a:effectLst/>
                <a:latin typeface="Times New Roman" panose="02020603050405020304" pitchFamily="18" charset="0"/>
                <a:ea typeface="Times New Roman" panose="02020603050405020304" pitchFamily="18" charset="0"/>
              </a:rPr>
              <a:t>круглогубцы, </a:t>
            </a:r>
          </a:p>
          <a:p>
            <a:pPr marL="285750" indent="-285750"/>
            <a:r>
              <a:rPr lang="ru-RU" sz="1600" dirty="0">
                <a:effectLst/>
                <a:latin typeface="Times New Roman" panose="02020603050405020304" pitchFamily="18" charset="0"/>
                <a:ea typeface="Times New Roman" panose="02020603050405020304" pitchFamily="18" charset="0"/>
              </a:rPr>
              <a:t>плоскогубцы, </a:t>
            </a:r>
          </a:p>
          <a:p>
            <a:pPr marL="285750" indent="-285750"/>
            <a:r>
              <a:rPr lang="ru-RU" sz="1600" dirty="0">
                <a:effectLst/>
                <a:latin typeface="Times New Roman" panose="02020603050405020304" pitchFamily="18" charset="0"/>
                <a:ea typeface="Times New Roman" panose="02020603050405020304" pitchFamily="18" charset="0"/>
              </a:rPr>
              <a:t>кусачки, </a:t>
            </a:r>
          </a:p>
          <a:p>
            <a:pPr marL="285750" indent="-285750"/>
            <a:r>
              <a:rPr lang="ru-RU" sz="1600" dirty="0">
                <a:effectLst/>
                <a:latin typeface="Times New Roman" panose="02020603050405020304" pitchFamily="18" charset="0"/>
                <a:ea typeface="Times New Roman" panose="02020603050405020304" pitchFamily="18" charset="0"/>
              </a:rPr>
              <a:t>отвертки часовые и слесарные, </a:t>
            </a:r>
          </a:p>
          <a:p>
            <a:pPr marL="285750" indent="-285750"/>
            <a:r>
              <a:rPr lang="ru-RU" sz="1600" dirty="0">
                <a:effectLst/>
                <a:latin typeface="Times New Roman" panose="02020603050405020304" pitchFamily="18" charset="0"/>
                <a:ea typeface="Times New Roman" panose="02020603050405020304" pitchFamily="18" charset="0"/>
              </a:rPr>
              <a:t>набор надфилей, </a:t>
            </a:r>
          </a:p>
          <a:p>
            <a:pPr marL="285750" indent="-285750"/>
            <a:r>
              <a:rPr lang="ru-RU" sz="1600" dirty="0">
                <a:effectLst/>
                <a:latin typeface="Times New Roman" panose="02020603050405020304" pitchFamily="18" charset="0"/>
                <a:ea typeface="Times New Roman" panose="02020603050405020304" pitchFamily="18" charset="0"/>
              </a:rPr>
              <a:t>напильники, </a:t>
            </a:r>
          </a:p>
          <a:p>
            <a:pPr marL="285750" indent="-285750"/>
            <a:r>
              <a:rPr lang="ru-RU" sz="1600" dirty="0">
                <a:effectLst/>
                <a:latin typeface="Times New Roman" panose="02020603050405020304" pitchFamily="18" charset="0"/>
                <a:ea typeface="Times New Roman" panose="02020603050405020304" pitchFamily="18" charset="0"/>
              </a:rPr>
              <a:t>ножовка и лобзик по металлу и т.п.</a:t>
            </a:r>
            <a:endParaRPr lang="en-GB" sz="1600" baseline="-25000" dirty="0"/>
          </a:p>
        </p:txBody>
      </p:sp>
    </p:spTree>
    <p:extLst>
      <p:ext uri="{BB962C8B-B14F-4D97-AF65-F5344CB8AC3E}">
        <p14:creationId xmlns:p14="http://schemas.microsoft.com/office/powerpoint/2010/main" val="3043147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электроизме-рительных приборов</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Google Shape;99;p13">
            <a:extLst>
              <a:ext uri="{FF2B5EF4-FFF2-40B4-BE49-F238E27FC236}">
                <a16:creationId xmlns:a16="http://schemas.microsoft.com/office/drawing/2014/main" id="{F1965030-5BDA-78A0-E764-21339DC23237}"/>
              </a:ext>
            </a:extLst>
          </p:cNvPr>
          <p:cNvSpPr txBox="1">
            <a:spLocks noGrp="1"/>
          </p:cNvSpPr>
          <p:nvPr>
            <p:ph type="body" idx="1"/>
          </p:nvPr>
        </p:nvSpPr>
        <p:spPr>
          <a:xfrm>
            <a:off x="2849991" y="1898701"/>
            <a:ext cx="6126132" cy="1478133"/>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Характерные неисправности электроизмерительных приборов:</a:t>
            </a:r>
          </a:p>
          <a:p>
            <a:pPr marL="285750" indent="-285750"/>
            <a:r>
              <a:rPr lang="ru-RU" sz="1600" dirty="0">
                <a:effectLst/>
                <a:latin typeface="Times New Roman" panose="02020603050405020304" pitchFamily="18" charset="0"/>
                <a:ea typeface="Times New Roman" panose="02020603050405020304" pitchFamily="18" charset="0"/>
              </a:rPr>
              <a:t>повышенное трение в опорах; </a:t>
            </a:r>
          </a:p>
          <a:p>
            <a:pPr marL="285750" indent="-285750"/>
            <a:r>
              <a:rPr lang="ru-RU" sz="1600" dirty="0">
                <a:effectLst/>
                <a:latin typeface="Times New Roman" panose="02020603050405020304" pitchFamily="18" charset="0"/>
                <a:ea typeface="Times New Roman" panose="02020603050405020304" pitchFamily="18" charset="0"/>
              </a:rPr>
              <a:t>неисправность спиральных пружинок; </a:t>
            </a:r>
          </a:p>
          <a:p>
            <a:pPr marL="285750" indent="-285750"/>
            <a:r>
              <a:rPr lang="ru-RU" sz="1600" dirty="0">
                <a:effectLst/>
                <a:latin typeface="Times New Roman" panose="02020603050405020304" pitchFamily="18" charset="0"/>
                <a:ea typeface="Times New Roman" panose="02020603050405020304" pitchFamily="18" charset="0"/>
              </a:rPr>
              <a:t>обрывы обмоток рамок; </a:t>
            </a:r>
          </a:p>
          <a:p>
            <a:pPr marL="285750" indent="-285750"/>
            <a:r>
              <a:rPr lang="ru-RU" sz="1600" dirty="0">
                <a:effectLst/>
                <a:latin typeface="Times New Roman" panose="02020603050405020304" pitchFamily="18" charset="0"/>
                <a:ea typeface="Times New Roman" panose="02020603050405020304" pitchFamily="18" charset="0"/>
              </a:rPr>
              <a:t>обрывы добавочных сопротивлений и шунтов; </a:t>
            </a:r>
          </a:p>
          <a:p>
            <a:pPr marL="285750" indent="-285750"/>
            <a:r>
              <a:rPr lang="ru-RU" sz="1600" dirty="0">
                <a:effectLst/>
                <a:latin typeface="Times New Roman" panose="02020603050405020304" pitchFamily="18" charset="0"/>
                <a:ea typeface="Times New Roman" panose="02020603050405020304" pitchFamily="18" charset="0"/>
              </a:rPr>
              <a:t>выход из строя элементов схем, диодов и триодов.</a:t>
            </a:r>
          </a:p>
          <a:p>
            <a:pPr marL="0" indent="0">
              <a:buNone/>
            </a:pPr>
            <a:endParaRPr lang="ru-RU" sz="1600" dirty="0">
              <a:effectLst/>
              <a:latin typeface="Times New Roman" panose="02020603050405020304" pitchFamily="18" charset="0"/>
              <a:ea typeface="Times New Roman" panose="02020603050405020304" pitchFamily="18" charset="0"/>
            </a:endParaRPr>
          </a:p>
          <a:p>
            <a:pPr marL="0" indent="0">
              <a:buNone/>
            </a:pPr>
            <a:r>
              <a:rPr lang="ru-RU" sz="1600" dirty="0">
                <a:effectLst/>
                <a:latin typeface="Times New Roman" panose="02020603050405020304" pitchFamily="18" charset="0"/>
                <a:ea typeface="Times New Roman" panose="02020603050405020304" pitchFamily="18" charset="0"/>
              </a:rPr>
              <a:t>Трение в опорах увеличивает погрешность измерений, так как равновесие между вращающим моментом пружин при измерении электрической величины наступает несколько раньше и стрелка прибора не фиксирует истинного положения равновесия.</a:t>
            </a:r>
          </a:p>
          <a:p>
            <a:pPr marL="0" indent="0">
              <a:buNone/>
            </a:pPr>
            <a:endParaRPr lang="ru-RU" sz="1600" dirty="0">
              <a:effectLst/>
              <a:latin typeface="Times New Roman" panose="02020603050405020304" pitchFamily="18" charset="0"/>
              <a:ea typeface="Times New Roman" panose="02020603050405020304" pitchFamily="18" charset="0"/>
            </a:endParaRPr>
          </a:p>
          <a:p>
            <a:pPr marL="0" indent="0">
              <a:buNone/>
            </a:pPr>
            <a:r>
              <a:rPr lang="ru-RU" sz="1600" dirty="0">
                <a:effectLst/>
                <a:latin typeface="Times New Roman" panose="02020603050405020304" pitchFamily="18" charset="0"/>
                <a:ea typeface="Times New Roman" panose="02020603050405020304" pitchFamily="18" charset="0"/>
              </a:rPr>
              <a:t>К неисправностям спиральных пружинок можно отнести изгиб, перегрев током и т. п.</a:t>
            </a:r>
          </a:p>
          <a:p>
            <a:pPr marL="0" indent="0">
              <a:buNone/>
            </a:pPr>
            <a:endParaRPr lang="ru-RU" sz="1600" dirty="0">
              <a:latin typeface="Times New Roman" panose="02020603050405020304" pitchFamily="18" charset="0"/>
              <a:ea typeface="Times New Roman" panose="02020603050405020304" pitchFamily="18" charset="0"/>
            </a:endParaRPr>
          </a:p>
          <a:p>
            <a:pPr marL="0" indent="0">
              <a:buNone/>
            </a:pPr>
            <a:r>
              <a:rPr lang="ru-RU" sz="1600" dirty="0">
                <a:effectLst/>
                <a:latin typeface="Times New Roman" panose="02020603050405020304" pitchFamily="18" charset="0"/>
                <a:ea typeface="Times New Roman" panose="02020603050405020304" pitchFamily="18" charset="0"/>
              </a:rPr>
              <a:t>Ремонт рамок, неподвижных катушек измерительных механизмов, шунтов и катушек индуктивностей выполняют перемоткой проводов согласно техническим данным прибора.</a:t>
            </a:r>
          </a:p>
          <a:p>
            <a:pPr marL="0" lvl="0" indent="0">
              <a:buNone/>
            </a:pPr>
            <a:endParaRPr lang="en-GB" sz="1600" baseline="-25000" dirty="0"/>
          </a:p>
        </p:txBody>
      </p:sp>
    </p:spTree>
    <p:extLst>
      <p:ext uri="{BB962C8B-B14F-4D97-AF65-F5344CB8AC3E}">
        <p14:creationId xmlns:p14="http://schemas.microsoft.com/office/powerpoint/2010/main" val="28396118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электроизме-рительных приборов</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Google Shape;99;p13">
            <a:extLst>
              <a:ext uri="{FF2B5EF4-FFF2-40B4-BE49-F238E27FC236}">
                <a16:creationId xmlns:a16="http://schemas.microsoft.com/office/drawing/2014/main" id="{F1965030-5BDA-78A0-E764-21339DC23237}"/>
              </a:ext>
            </a:extLst>
          </p:cNvPr>
          <p:cNvSpPr txBox="1">
            <a:spLocks noGrp="1"/>
          </p:cNvSpPr>
          <p:nvPr>
            <p:ph type="body" idx="1"/>
          </p:nvPr>
        </p:nvSpPr>
        <p:spPr>
          <a:xfrm>
            <a:off x="2849991" y="1832683"/>
            <a:ext cx="6294009" cy="1478133"/>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Существуют однослойная и многослойная укладка витков обмотки.</a:t>
            </a:r>
          </a:p>
          <a:p>
            <a:pPr marL="0" lvl="0" indent="0">
              <a:buNone/>
            </a:pPr>
            <a:r>
              <a:rPr lang="ru-RU" sz="1600" dirty="0">
                <a:effectLst/>
                <a:latin typeface="Times New Roman" panose="02020603050405020304" pitchFamily="18" charset="0"/>
                <a:ea typeface="Times New Roman" panose="02020603050405020304" pitchFamily="18" charset="0"/>
              </a:rPr>
              <a:t>К однослойной укладке относится простая однослойная</a:t>
            </a:r>
            <a:br>
              <a:rPr lang="ru-RU" sz="1600" dirty="0">
                <a:effectLst/>
                <a:latin typeface="Times New Roman" panose="02020603050405020304" pitchFamily="18" charset="0"/>
                <a:ea typeface="Times New Roman" panose="02020603050405020304" pitchFamily="18" charset="0"/>
              </a:rPr>
            </a:br>
            <a:r>
              <a:rPr lang="ru-RU" sz="1600" dirty="0">
                <a:effectLst/>
                <a:latin typeface="Times New Roman" panose="02020603050405020304" pitchFamily="18" charset="0"/>
                <a:ea typeface="Times New Roman" panose="02020603050405020304" pitchFamily="18" charset="0"/>
              </a:rPr>
              <a:t>и бифилярная; к многослойной — простая многослойная, спиральная секционированная и бифилярная.</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Магнитные системы приборов вследствие магнитного старения теряют свои свойства с течением времени. Причинами частичной потери магнитных свойств служат физико-химические изменения структуры материала, изменение температуры, действие внешних магнитных полей и т. д.</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Для улучшения свойств и повышения стабильности постоянных магнитов проводят их искусственное старение, которое заключается в том, что магнит выдерживают при температуре 100 °С в течение нескольких часов, а затем его намагничивают.</a:t>
            </a:r>
          </a:p>
          <a:p>
            <a:pPr marL="0" lvl="0" indent="0">
              <a:buNone/>
            </a:pPr>
            <a:endParaRPr lang="ru-RU" sz="1600" baseline="-25000" dirty="0">
              <a:latin typeface="Times New Roman" panose="02020603050405020304" pitchFamily="18" charset="0"/>
            </a:endParaRPr>
          </a:p>
          <a:p>
            <a:pPr marL="0" lvl="0" indent="0">
              <a:buNone/>
            </a:pPr>
            <a:endParaRPr lang="en-GB" sz="1600" baseline="-25000" dirty="0"/>
          </a:p>
        </p:txBody>
      </p:sp>
    </p:spTree>
    <p:extLst>
      <p:ext uri="{BB962C8B-B14F-4D97-AF65-F5344CB8AC3E}">
        <p14:creationId xmlns:p14="http://schemas.microsoft.com/office/powerpoint/2010/main" val="33101722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электроизме-рительных приборов</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Google Shape;99;p13">
            <a:extLst>
              <a:ext uri="{FF2B5EF4-FFF2-40B4-BE49-F238E27FC236}">
                <a16:creationId xmlns:a16="http://schemas.microsoft.com/office/drawing/2014/main" id="{F1965030-5BDA-78A0-E764-21339DC23237}"/>
              </a:ext>
            </a:extLst>
          </p:cNvPr>
          <p:cNvSpPr txBox="1">
            <a:spLocks noGrp="1"/>
          </p:cNvSpPr>
          <p:nvPr>
            <p:ph type="body" idx="1"/>
          </p:nvPr>
        </p:nvSpPr>
        <p:spPr>
          <a:xfrm>
            <a:off x="2849991" y="1926126"/>
            <a:ext cx="6294009" cy="1478133"/>
          </a:xfrm>
          <a:prstGeom prst="rect">
            <a:avLst/>
          </a:prstGeom>
        </p:spPr>
        <p:txBody>
          <a:bodyPr spcFirstLastPara="1" wrap="square" lIns="91425" tIns="91425" rIns="91425" bIns="91425" anchor="ctr" anchorCtr="0">
            <a:noAutofit/>
          </a:bodyPr>
          <a:lstStyle/>
          <a:p>
            <a:pPr marL="0" lvl="0" indent="0">
              <a:buNone/>
            </a:pPr>
            <a:r>
              <a:rPr lang="ru-RU" sz="1600" dirty="0">
                <a:effectLst/>
                <a:latin typeface="Times New Roman" panose="02020603050405020304" pitchFamily="18" charset="0"/>
                <a:ea typeface="Times New Roman" panose="02020603050405020304" pitchFamily="18" charset="0"/>
              </a:rPr>
              <a:t>После ремонта измерительный механизм закрепляют с помощью установочных болтов и присоединяют к электрической схеме.</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Для предохранения от </a:t>
            </a:r>
            <a:r>
              <a:rPr lang="ru-RU" sz="1600" dirty="0" err="1">
                <a:effectLst/>
                <a:latin typeface="Times New Roman" panose="02020603050405020304" pitchFamily="18" charset="0"/>
                <a:ea typeface="Times New Roman" panose="02020603050405020304" pitchFamily="18" charset="0"/>
              </a:rPr>
              <a:t>самоотвинчивания</a:t>
            </a:r>
            <a:r>
              <a:rPr lang="ru-RU" sz="1600" dirty="0">
                <a:effectLst/>
                <a:latin typeface="Times New Roman" panose="02020603050405020304" pitchFamily="18" charset="0"/>
                <a:ea typeface="Times New Roman" panose="02020603050405020304" pitchFamily="18" charset="0"/>
              </a:rPr>
              <a:t> резьбовые соединения покрывают лаком. Затем проводят балансировку механизма, определяют и подгоняют угол отклонения рамки со стрелкой, проверяют параллельность плоскости шкалы и плоскости вращения стрелки прибора.</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После этого проверяют чистоту поверхностей демпферов, работу арретира, крепление подвижной части прибора, осевой зазор между керном и его подпятником.</a:t>
            </a:r>
          </a:p>
          <a:p>
            <a:pPr marL="0" lvl="0" indent="0">
              <a:buNone/>
            </a:pPr>
            <a:endParaRPr lang="ru-RU" sz="1600" dirty="0">
              <a:latin typeface="Times New Roman" panose="02020603050405020304" pitchFamily="18" charset="0"/>
              <a:ea typeface="Times New Roman" panose="02020603050405020304" pitchFamily="18" charset="0"/>
            </a:endParaRPr>
          </a:p>
          <a:p>
            <a:pPr marL="0" lvl="0" indent="0">
              <a:buNone/>
            </a:pPr>
            <a:r>
              <a:rPr lang="ru-RU" sz="1600" dirty="0">
                <a:effectLst/>
                <a:latin typeface="Times New Roman" panose="02020603050405020304" pitchFamily="18" charset="0"/>
                <a:ea typeface="Times New Roman" panose="02020603050405020304" pitchFamily="18" charset="0"/>
              </a:rPr>
              <a:t>По образцовому прибору выставляют заданное напряжение</a:t>
            </a:r>
            <a:br>
              <a:rPr lang="en-US" sz="1600" dirty="0">
                <a:effectLst/>
                <a:latin typeface="Times New Roman" panose="02020603050405020304" pitchFamily="18" charset="0"/>
                <a:ea typeface="Times New Roman" panose="02020603050405020304" pitchFamily="18" charset="0"/>
              </a:rPr>
            </a:br>
            <a:r>
              <a:rPr lang="ru-RU" sz="1600" dirty="0">
                <a:effectLst/>
                <a:latin typeface="Times New Roman" panose="02020603050405020304" pitchFamily="18" charset="0"/>
                <a:ea typeface="Times New Roman" panose="02020603050405020304" pitchFamily="18" charset="0"/>
              </a:rPr>
              <a:t>и изменением подгоночных сопротивлений </a:t>
            </a:r>
            <a:r>
              <a:rPr lang="en-US" sz="1600" dirty="0">
                <a:effectLst/>
                <a:latin typeface="Times New Roman" panose="02020603050405020304" pitchFamily="18" charset="0"/>
                <a:ea typeface="Times New Roman" panose="02020603050405020304" pitchFamily="18" charset="0"/>
              </a:rPr>
              <a:t>R</a:t>
            </a:r>
            <a:r>
              <a:rPr lang="ru-RU" sz="1600" dirty="0">
                <a:effectLst/>
                <a:latin typeface="Times New Roman" panose="02020603050405020304" pitchFamily="18" charset="0"/>
                <a:ea typeface="Times New Roman" panose="02020603050405020304" pitchFamily="18" charset="0"/>
              </a:rPr>
              <a:t> и </a:t>
            </a:r>
            <a:r>
              <a:rPr lang="en-US" sz="1600" dirty="0">
                <a:effectLst/>
                <a:latin typeface="Times New Roman" panose="02020603050405020304" pitchFamily="18" charset="0"/>
                <a:ea typeface="Times New Roman" panose="02020603050405020304" pitchFamily="18" charset="0"/>
              </a:rPr>
              <a:t>R</a:t>
            </a:r>
            <a:r>
              <a:rPr lang="ru-RU" sz="1600" dirty="0">
                <a:effectLst/>
                <a:latin typeface="Times New Roman" panose="02020603050405020304" pitchFamily="18" charset="0"/>
                <a:ea typeface="Times New Roman" panose="02020603050405020304" pitchFamily="18" charset="0"/>
              </a:rPr>
              <a:t>2 добиваются соответствующего показания регулируемого прибора.</a:t>
            </a:r>
          </a:p>
          <a:p>
            <a:pPr marL="0" lvl="0" indent="0">
              <a:buNone/>
            </a:pPr>
            <a:endParaRPr lang="ru-RU" sz="1600" baseline="-25000" dirty="0">
              <a:latin typeface="Times New Roman" panose="02020603050405020304" pitchFamily="18" charset="0"/>
            </a:endParaRPr>
          </a:p>
          <a:p>
            <a:pPr marL="0" lvl="0" indent="0">
              <a:buNone/>
            </a:pPr>
            <a:endParaRPr lang="en-GB" sz="1600" baseline="-25000" dirty="0"/>
          </a:p>
        </p:txBody>
      </p:sp>
    </p:spTree>
    <p:extLst>
      <p:ext uri="{BB962C8B-B14F-4D97-AF65-F5344CB8AC3E}">
        <p14:creationId xmlns:p14="http://schemas.microsoft.com/office/powerpoint/2010/main" val="1207577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2896712" y="1222585"/>
            <a:ext cx="6126132" cy="2191074"/>
          </a:xfrm>
          <a:prstGeom prst="rect">
            <a:avLst/>
          </a:prstGeom>
        </p:spPr>
        <p:txBody>
          <a:bodyPr spcFirstLastPara="1" wrap="square" lIns="91425" tIns="91425" rIns="91425" bIns="91425" anchor="ctr" anchorCtr="0">
            <a:noAutofit/>
          </a:bodyPr>
          <a:lstStyle/>
          <a:p>
            <a:pPr marL="0" lvl="0" indent="0">
              <a:buNone/>
            </a:pPr>
            <a:r>
              <a:rPr lang="ru-RU" dirty="0"/>
              <a:t>В САУ чаще всего выходят из строя пультовые переключатели, датчики, диоды, триоды, проводка вторичной коммутации пультов, особенно в случаях заниженного сечения проводов коммутации, предохранители, цепи вторичной коммутации, исполнительные механизмы, электромагнитные приводы клапанов, защитная аппаратура приводов задвижек и механизма задвижек.</a:t>
            </a:r>
          </a:p>
          <a:p>
            <a:pPr marL="0" lvl="0" indent="0">
              <a:buNone/>
            </a:pPr>
            <a:endParaRPr lang="ru-RU" dirty="0"/>
          </a:p>
          <a:p>
            <a:pPr marL="0" lvl="0" indent="0">
              <a:buNone/>
            </a:pPr>
            <a:r>
              <a:rPr lang="ru-RU" dirty="0"/>
              <a:t>Менее распространены повреждения мест присоединения на </a:t>
            </a:r>
            <a:r>
              <a:rPr lang="ru-RU" dirty="0" err="1"/>
              <a:t>клеммниках</a:t>
            </a:r>
            <a:r>
              <a:rPr lang="ru-RU" dirty="0"/>
              <a:t> конечных и путевых выключателей, а также на релейно-контактной аппаратуре.</a:t>
            </a:r>
            <a:endParaRPr lang="en-GB" dirty="0"/>
          </a:p>
        </p:txBody>
      </p:sp>
      <p:sp>
        <p:nvSpPr>
          <p:cNvPr id="4" name="Google Shape;98;p13">
            <a:extLst>
              <a:ext uri="{FF2B5EF4-FFF2-40B4-BE49-F238E27FC236}">
                <a16:creationId xmlns:a16="http://schemas.microsoft.com/office/drawing/2014/main" id="{2AA24B53-B73E-F173-4537-688B433E37F3}"/>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r>
              <a:rPr lang="ru-RU" sz="2400" dirty="0"/>
              <a:t>Неисправности</a:t>
            </a:r>
            <a:endParaRPr lang="en-US" sz="2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Ремонт приборов для измерения температуры</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2893937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3017868" y="1556306"/>
            <a:ext cx="6126132" cy="2191074"/>
          </a:xfrm>
          <a:prstGeom prst="rect">
            <a:avLst/>
          </a:prstGeom>
        </p:spPr>
        <p:txBody>
          <a:bodyPr spcFirstLastPara="1" wrap="square" lIns="91425" tIns="91425" rIns="91425" bIns="91425" anchor="ctr" anchorCtr="0">
            <a:noAutofit/>
          </a:bodyPr>
          <a:lstStyle/>
          <a:p>
            <a:pPr marL="0" lvl="0" indent="0">
              <a:buNone/>
            </a:pPr>
            <a:r>
              <a:rPr lang="ru-RU" sz="1800" dirty="0">
                <a:effectLst/>
                <a:latin typeface="Times New Roman" panose="02020603050405020304" pitchFamily="18" charset="0"/>
                <a:ea typeface="Times New Roman" panose="02020603050405020304" pitchFamily="18" charset="0"/>
              </a:rPr>
              <a:t>Все неисправности в САУ сводятся к ограниченному числу элементарных неисправностей, которые классифицируют следующим образом:</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а) обрывы цепей в кабеле, проводе, в местах присоединения (аппарат, реле, </a:t>
            </a:r>
            <a:r>
              <a:rPr lang="ru-RU" sz="1800" dirty="0" err="1">
                <a:effectLst/>
                <a:latin typeface="Times New Roman" panose="02020603050405020304" pitchFamily="18" charset="0"/>
                <a:ea typeface="Times New Roman" panose="02020603050405020304" pitchFamily="18" charset="0"/>
              </a:rPr>
              <a:t>клеммник</a:t>
            </a:r>
            <a:r>
              <a:rPr lang="ru-RU" sz="1800" dirty="0">
                <a:effectLst/>
                <a:latin typeface="Times New Roman" panose="02020603050405020304" pitchFamily="18" charset="0"/>
                <a:ea typeface="Times New Roman" panose="02020603050405020304" pitchFamily="18" charset="0"/>
              </a:rPr>
              <a:t> и др.) и внутри аппарата или прибора;</a:t>
            </a:r>
          </a:p>
          <a:p>
            <a:pPr marL="0" lvl="0" indent="0">
              <a:buNone/>
            </a:pPr>
            <a:endParaRPr lang="ru-RU" sz="1800" dirty="0">
              <a:effectLst/>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б) короткое замыкание между разными цепями одного напряжения, цепями разных полюсов в системе одного напряжения и полюсов разных систем напряжений, токоведущими частями и корпусом или на землю, сигнальными или рабочими контактами реле и аппаратов (ложные замыкания);</a:t>
            </a:r>
          </a:p>
          <a:p>
            <a:pPr marL="0" lvl="0" indent="0">
              <a:buNone/>
            </a:pPr>
            <a:endParaRPr lang="en-GB"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Google Shape;98;p13">
            <a:extLst>
              <a:ext uri="{FF2B5EF4-FFF2-40B4-BE49-F238E27FC236}">
                <a16:creationId xmlns:a16="http://schemas.microsoft.com/office/drawing/2014/main" id="{AADA0DCE-1FD3-14AC-5EB7-6779095CED84}"/>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r>
              <a:rPr lang="ru-RU" sz="2400" dirty="0"/>
              <a:t>Неисправности</a:t>
            </a:r>
            <a:endParaRPr lang="en-US" sz="2400" dirty="0"/>
          </a:p>
        </p:txBody>
      </p:sp>
    </p:spTree>
    <p:extLst>
      <p:ext uri="{BB962C8B-B14F-4D97-AF65-F5344CB8AC3E}">
        <p14:creationId xmlns:p14="http://schemas.microsoft.com/office/powerpoint/2010/main" val="34780391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r>
              <a:rPr lang="ru-RU" sz="2400" dirty="0"/>
              <a:t>Неисправности</a:t>
            </a:r>
            <a:endParaRPr lang="en-US" sz="2400" dirty="0"/>
          </a:p>
        </p:txBody>
      </p:sp>
      <p:sp>
        <p:nvSpPr>
          <p:cNvPr id="99" name="Google Shape;99;p13"/>
          <p:cNvSpPr txBox="1">
            <a:spLocks noGrp="1"/>
          </p:cNvSpPr>
          <p:nvPr>
            <p:ph type="body" idx="1"/>
          </p:nvPr>
        </p:nvSpPr>
        <p:spPr>
          <a:xfrm>
            <a:off x="2944449" y="2083588"/>
            <a:ext cx="6126132" cy="2191074"/>
          </a:xfrm>
          <a:prstGeom prst="rect">
            <a:avLst/>
          </a:prstGeom>
        </p:spPr>
        <p:txBody>
          <a:bodyPr spcFirstLastPara="1" wrap="square" lIns="91425" tIns="91425" rIns="91425" bIns="91425" anchor="ctr" anchorCtr="0">
            <a:noAutofit/>
          </a:bodyPr>
          <a:lstStyle/>
          <a:p>
            <a:pPr marL="0" lvl="0" indent="0">
              <a:buNone/>
            </a:pPr>
            <a:r>
              <a:rPr lang="ru-RU" sz="1800" dirty="0">
                <a:effectLst/>
                <a:latin typeface="Times New Roman" panose="02020603050405020304" pitchFamily="18" charset="0"/>
                <a:ea typeface="Times New Roman" panose="02020603050405020304" pitchFamily="18" charset="0"/>
              </a:rPr>
              <a:t>Все неисправности в САУ сводятся к ограниченному числу элементарных неисправностей, которые классифицируют следующим образом:</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в) нарушение функции контактов (повышено переходное сопротивление контактов, переключающие контакты не дают надежного соединения, запаздывают в действии, перекрываются или замкнулись между собой);</a:t>
            </a:r>
          </a:p>
          <a:p>
            <a:pPr marL="0" lvl="0" indent="0">
              <a:buNone/>
            </a:pPr>
            <a:endParaRPr lang="ru-RU" sz="1800" dirty="0">
              <a:effectLst/>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г) неисправность электрических элементов: резисторов; конденсаторов; полупроводниковых приборов (диод, триод); катушек реле и аппаратов; сигнальных ламп и арматуры; вспомогательных электродвигателей, предназначенных для управления или регулирования; измерительных приборов;</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endParaRPr lang="ru-RU" sz="1800" dirty="0">
              <a:effectLst/>
              <a:latin typeface="Times New Roman" panose="02020603050405020304" pitchFamily="18" charset="0"/>
              <a:ea typeface="Times New Roman" panose="02020603050405020304" pitchFamily="18" charset="0"/>
            </a:endParaRPr>
          </a:p>
          <a:p>
            <a:pPr marL="0" lvl="0" indent="0">
              <a:buNone/>
            </a:pPr>
            <a:endParaRPr lang="ru-RU" baseline="-25000" dirty="0">
              <a:latin typeface="Times New Roman" panose="02020603050405020304" pitchFamily="18" charset="0"/>
            </a:endParaRPr>
          </a:p>
          <a:p>
            <a:pPr marL="0" lvl="0" indent="0">
              <a:buNone/>
            </a:pPr>
            <a:endParaRPr lang="en-GB"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1280175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3017868" y="1476213"/>
            <a:ext cx="6126132" cy="2191074"/>
          </a:xfrm>
          <a:prstGeom prst="rect">
            <a:avLst/>
          </a:prstGeom>
        </p:spPr>
        <p:txBody>
          <a:bodyPr spcFirstLastPara="1" wrap="square" lIns="91425" tIns="91425" rIns="91425" bIns="91425" anchor="ctr" anchorCtr="0">
            <a:noAutofit/>
          </a:bodyPr>
          <a:lstStyle/>
          <a:p>
            <a:pPr marL="0" lvl="0" indent="0">
              <a:buNone/>
            </a:pPr>
            <a:r>
              <a:rPr lang="ru-RU" sz="1800" dirty="0">
                <a:effectLst/>
                <a:latin typeface="Times New Roman" panose="02020603050405020304" pitchFamily="18" charset="0"/>
                <a:ea typeface="Times New Roman" panose="02020603050405020304" pitchFamily="18" charset="0"/>
              </a:rPr>
              <a:t>Все неисправности в САУ сводятся к ограниченному числу элементарных неисправностей, которые классифицируют следующим образом:</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д) неисправность механической части аппаратуры, установленной в рабочих помещениях (кнопка управления, конечный выключатель, датчики, исполнительный механизм и др.); аппаратуры, смонтированной на пульте управления (переключатель, тумблер, кнопка управления и др.); аппаратуры, установленной в распределительных пультах (реле, автомат, магнитный пускатель).</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endParaRPr lang="ru-RU" sz="1800" dirty="0">
              <a:effectLst/>
              <a:latin typeface="Times New Roman" panose="02020603050405020304" pitchFamily="18" charset="0"/>
              <a:ea typeface="Times New Roman" panose="02020603050405020304" pitchFamily="18" charset="0"/>
            </a:endParaRPr>
          </a:p>
          <a:p>
            <a:pPr marL="0" lvl="0" indent="0">
              <a:buNone/>
            </a:pPr>
            <a:endParaRPr lang="ru-RU" baseline="-25000" dirty="0">
              <a:latin typeface="Times New Roman" panose="02020603050405020304" pitchFamily="18" charset="0"/>
            </a:endParaRPr>
          </a:p>
          <a:p>
            <a:pPr marL="0" lvl="0" indent="0">
              <a:buNone/>
            </a:pPr>
            <a:endParaRPr lang="en-GB"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8;p13">
            <a:extLst>
              <a:ext uri="{FF2B5EF4-FFF2-40B4-BE49-F238E27FC236}">
                <a16:creationId xmlns:a16="http://schemas.microsoft.com/office/drawing/2014/main" id="{01C0D02D-A4F6-C2EF-2F9F-BCB4A92A8E0D}"/>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r>
              <a:rPr lang="ru-RU" sz="2400" dirty="0"/>
              <a:t>Неисправности</a:t>
            </a:r>
            <a:endParaRPr lang="en-US" sz="2400" dirty="0"/>
          </a:p>
        </p:txBody>
      </p:sp>
    </p:spTree>
    <p:extLst>
      <p:ext uri="{BB962C8B-B14F-4D97-AF65-F5344CB8AC3E}">
        <p14:creationId xmlns:p14="http://schemas.microsoft.com/office/powerpoint/2010/main" val="42621527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2917752" y="1529609"/>
            <a:ext cx="6126132" cy="2191074"/>
          </a:xfrm>
          <a:prstGeom prst="rect">
            <a:avLst/>
          </a:prstGeom>
        </p:spPr>
        <p:txBody>
          <a:bodyPr spcFirstLastPara="1" wrap="square" lIns="91425" tIns="91425" rIns="91425" bIns="91425" anchor="ctr" anchorCtr="0">
            <a:noAutofit/>
          </a:bodyPr>
          <a:lstStyle/>
          <a:p>
            <a:pPr marL="0" lvl="0" indent="0">
              <a:buNone/>
            </a:pPr>
            <a:r>
              <a:rPr lang="ru-RU" sz="1800" dirty="0">
                <a:effectLst/>
                <a:latin typeface="Times New Roman" panose="02020603050405020304" pitchFamily="18" charset="0"/>
                <a:ea typeface="Times New Roman" panose="02020603050405020304" pitchFamily="18" charset="0"/>
              </a:rPr>
              <a:t>Все реле, кроме механических, воспринимают электрические сигналы и при помощи своих контактов преобразуют их в другие электрические параметры в других электрических цепях. По конструктивным особенностям электромагнитные реле разнообразны. Но принципиально они всегда состоят из четырех основных элементов: катушки, воспринимающей изменение электрического сигнала (вводного параметра); магнитопровода с подвижным якорем, действующим при изменении магнитного потока; конструкции, выполненной по определенной кинематической схеме для передвижения контактной системы от якоря к соответствующим контактам; контактной системы, предназначенной для включений, отключений или переключений в электрических цепях.</a:t>
            </a:r>
            <a:endParaRPr lang="en-GB"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8;p13">
            <a:extLst>
              <a:ext uri="{FF2B5EF4-FFF2-40B4-BE49-F238E27FC236}">
                <a16:creationId xmlns:a16="http://schemas.microsoft.com/office/drawing/2014/main" id="{01C0D02D-A4F6-C2EF-2F9F-BCB4A92A8E0D}"/>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lgn="ctr"/>
            <a:r>
              <a:rPr lang="ru-RU" sz="2400" dirty="0"/>
              <a:t>Реле.</a:t>
            </a:r>
            <a:endParaRPr lang="en-US" sz="2400" dirty="0"/>
          </a:p>
        </p:txBody>
      </p:sp>
    </p:spTree>
    <p:extLst>
      <p:ext uri="{BB962C8B-B14F-4D97-AF65-F5344CB8AC3E}">
        <p14:creationId xmlns:p14="http://schemas.microsoft.com/office/powerpoint/2010/main" val="11159926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8;p13">
            <a:extLst>
              <a:ext uri="{FF2B5EF4-FFF2-40B4-BE49-F238E27FC236}">
                <a16:creationId xmlns:a16="http://schemas.microsoft.com/office/drawing/2014/main" id="{01C0D02D-A4F6-C2EF-2F9F-BCB4A92A8E0D}"/>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lgn="ctr"/>
            <a:r>
              <a:rPr lang="ru-RU" sz="2400" dirty="0"/>
              <a:t>Реле.</a:t>
            </a:r>
            <a:endParaRPr lang="en-US" sz="2400" dirty="0"/>
          </a:p>
        </p:txBody>
      </p:sp>
      <p:pic>
        <p:nvPicPr>
          <p:cNvPr id="1026" name="Picture 2">
            <a:extLst>
              <a:ext uri="{FF2B5EF4-FFF2-40B4-BE49-F238E27FC236}">
                <a16:creationId xmlns:a16="http://schemas.microsoft.com/office/drawing/2014/main" id="{3D041188-A3C4-0DB0-09B7-241A50993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1" y="578022"/>
            <a:ext cx="6286499" cy="377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5750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2917752" y="1529609"/>
            <a:ext cx="6126132" cy="2191074"/>
          </a:xfrm>
          <a:prstGeom prst="rect">
            <a:avLst/>
          </a:prstGeom>
        </p:spPr>
        <p:txBody>
          <a:bodyPr spcFirstLastPara="1" wrap="square" lIns="91425" tIns="91425" rIns="91425" bIns="91425" anchor="ctr" anchorCtr="0">
            <a:noAutofit/>
          </a:bodyPr>
          <a:lstStyle/>
          <a:p>
            <a:pPr marL="0" lvl="0" indent="0">
              <a:buNone/>
            </a:pPr>
            <a:r>
              <a:rPr lang="ru-RU" sz="1800" dirty="0">
                <a:effectLst/>
                <a:latin typeface="Times New Roman" panose="02020603050405020304" pitchFamily="18" charset="0"/>
                <a:ea typeface="Times New Roman" panose="02020603050405020304" pitchFamily="18" charset="0"/>
              </a:rPr>
              <a:t>Проверку электромагнитного реле начинают с внешнего осмотра. При этом проверяют тип реле, очищают его от смазки, пыли, проверяют на отсутствие перекосов, заеданий.</a:t>
            </a:r>
          </a:p>
          <a:p>
            <a:pPr marL="0" lvl="0" indent="0">
              <a:buNone/>
            </a:pPr>
            <a:r>
              <a:rPr lang="ru-RU" sz="1800" dirty="0">
                <a:effectLst/>
                <a:latin typeface="Times New Roman" panose="02020603050405020304" pitchFamily="18" charset="0"/>
                <a:ea typeface="Times New Roman" panose="02020603050405020304" pitchFamily="18" charset="0"/>
              </a:rPr>
              <a:t>Якорь к сердечнику должен прилегать плотно, без зазоров, контакты реле должны быть сухими и очищенными от случайной смазки.</a:t>
            </a:r>
          </a:p>
          <a:p>
            <a:pPr marL="0" lvl="0" indent="0">
              <a:buNone/>
            </a:pPr>
            <a:endParaRPr lang="ru-RU" sz="1800" dirty="0">
              <a:effectLst/>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Раствор реле должен соответствовать паспортным данным. При необходимости раствор регулируют, перемещая упорный винт, подгибая нижнюю скобу или подклеивая шайбы под основание неподвижных контактов.</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Изоляцию реле проверяют </a:t>
            </a:r>
            <a:r>
              <a:rPr lang="ru-RU" sz="1800" dirty="0" err="1">
                <a:effectLst/>
                <a:latin typeface="Times New Roman" panose="02020603050405020304" pitchFamily="18" charset="0"/>
                <a:ea typeface="Times New Roman" panose="02020603050405020304" pitchFamily="18" charset="0"/>
              </a:rPr>
              <a:t>мегаомметром</a:t>
            </a:r>
            <a:r>
              <a:rPr lang="ru-RU" sz="1800" dirty="0">
                <a:effectLst/>
                <a:latin typeface="Times New Roman" panose="02020603050405020304" pitchFamily="18" charset="0"/>
                <a:ea typeface="Times New Roman" panose="02020603050405020304" pitchFamily="18" charset="0"/>
              </a:rPr>
              <a:t> напряжением 1000 В. Исправное реле имеет сопротивление изоляции не ниже 10 МОм.</a:t>
            </a:r>
            <a:endParaRPr lang="en-GB"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8;p13">
            <a:extLst>
              <a:ext uri="{FF2B5EF4-FFF2-40B4-BE49-F238E27FC236}">
                <a16:creationId xmlns:a16="http://schemas.microsoft.com/office/drawing/2014/main" id="{01C0D02D-A4F6-C2EF-2F9F-BCB4A92A8E0D}"/>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lgn="ctr"/>
            <a:r>
              <a:rPr lang="ru-RU" sz="2400" dirty="0"/>
              <a:t>Реле.</a:t>
            </a:r>
            <a:endParaRPr lang="en-US" sz="2400" dirty="0"/>
          </a:p>
        </p:txBody>
      </p:sp>
    </p:spTree>
    <p:extLst>
      <p:ext uri="{BB962C8B-B14F-4D97-AF65-F5344CB8AC3E}">
        <p14:creationId xmlns:p14="http://schemas.microsoft.com/office/powerpoint/2010/main" val="24064103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3"/>
          <p:cNvSpPr txBox="1">
            <a:spLocks noGrp="1"/>
          </p:cNvSpPr>
          <p:nvPr>
            <p:ph type="body" idx="1"/>
          </p:nvPr>
        </p:nvSpPr>
        <p:spPr>
          <a:xfrm>
            <a:off x="2897729" y="1269504"/>
            <a:ext cx="6126132" cy="2191074"/>
          </a:xfrm>
          <a:prstGeom prst="rect">
            <a:avLst/>
          </a:prstGeom>
        </p:spPr>
        <p:txBody>
          <a:bodyPr spcFirstLastPara="1" wrap="square" lIns="91425" tIns="91425" rIns="91425" bIns="91425" anchor="ctr" anchorCtr="0">
            <a:noAutofit/>
          </a:bodyPr>
          <a:lstStyle/>
          <a:p>
            <a:pPr marL="0" lvl="0" indent="0">
              <a:buNone/>
            </a:pPr>
            <a:r>
              <a:rPr lang="ru-RU" sz="1800" dirty="0">
                <a:effectLst/>
                <a:latin typeface="Times New Roman" panose="02020603050405020304" pitchFamily="18" charset="0"/>
                <a:ea typeface="Times New Roman" panose="02020603050405020304" pitchFamily="18" charset="0"/>
              </a:rPr>
              <a:t>Если сопротивление изоляции уменьшено, реле тщательно очищают и просушивают при температуре не выше 80 °С. </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Измерив сопротивление катушек реле на постоянном токе, можно выявить межвитковые замыкания; измерения проводят при помощи мостов сопротивления класса 0,1...0,5. Расхождение полученных данных с паспортными не должно превышать ±10%.</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Для регулирования силы тока при напряжении срабатывания и отпускания реле изменяют натяжение возвратной пружины и толщину немагнитной прокладки якоря. </a:t>
            </a:r>
          </a:p>
          <a:p>
            <a:pPr marL="0" lvl="0" indent="0">
              <a:buNone/>
            </a:pPr>
            <a:endParaRPr lang="ru-RU" dirty="0">
              <a:latin typeface="Times New Roman" panose="02020603050405020304" pitchFamily="18" charset="0"/>
              <a:ea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Чтобы получить большое значение коэффициента возврата, следует при ослабленной натяжной пружине изменить зазор между якорем и сердечником реле. После регулирования все элементы фиксируют и покрывают краской.</a:t>
            </a:r>
          </a:p>
          <a:p>
            <a:pPr marL="0" lvl="0" indent="0">
              <a:buNone/>
            </a:pPr>
            <a:endParaRPr lang="ru-RU" baseline="-25000" dirty="0">
              <a:latin typeface="Times New Roman" panose="02020603050405020304" pitchFamily="18" charset="0"/>
            </a:endParaRPr>
          </a:p>
          <a:p>
            <a:pPr marL="0" lvl="0" indent="0">
              <a:buNone/>
            </a:pPr>
            <a:endParaRPr lang="en-GB"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8;p13">
            <a:extLst>
              <a:ext uri="{FF2B5EF4-FFF2-40B4-BE49-F238E27FC236}">
                <a16:creationId xmlns:a16="http://schemas.microsoft.com/office/drawing/2014/main" id="{01C0D02D-A4F6-C2EF-2F9F-BCB4A92A8E0D}"/>
              </a:ext>
            </a:extLst>
          </p:cNvPr>
          <p:cNvSpPr txBox="1">
            <a:spLocks noGrp="1"/>
          </p:cNvSpPr>
          <p:nvPr>
            <p:ph type="title"/>
          </p:nvPr>
        </p:nvSpPr>
        <p:spPr>
          <a:xfrm>
            <a:off x="418141" y="1269504"/>
            <a:ext cx="2332749" cy="2255700"/>
          </a:xfrm>
          <a:prstGeom prst="rect">
            <a:avLst/>
          </a:prstGeom>
        </p:spPr>
        <p:txBody>
          <a:bodyPr spcFirstLastPara="1" wrap="square" lIns="91425" tIns="91425" rIns="91425" bIns="91425" anchor="ctr" anchorCtr="0">
            <a:noAutofit/>
          </a:bodyPr>
          <a:lstStyle/>
          <a:p>
            <a:pPr lvl="0" algn="ctr"/>
            <a:r>
              <a:rPr lang="ru-RU" sz="2400" dirty="0"/>
              <a:t>Реле.</a:t>
            </a:r>
            <a:endParaRPr lang="en-US" sz="2400" dirty="0"/>
          </a:p>
        </p:txBody>
      </p:sp>
    </p:spTree>
    <p:extLst>
      <p:ext uri="{BB962C8B-B14F-4D97-AF65-F5344CB8AC3E}">
        <p14:creationId xmlns:p14="http://schemas.microsoft.com/office/powerpoint/2010/main" val="18883210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0128_Berwick_Template_SlidesMania">
  <a:themeElements>
    <a:clrScheme name="Simple Light">
      <a:dk1>
        <a:srgbClr val="000000"/>
      </a:dk1>
      <a:lt1>
        <a:srgbClr val="FFFFFF"/>
      </a:lt1>
      <a:dk2>
        <a:srgbClr val="595959"/>
      </a:dk2>
      <a:lt2>
        <a:srgbClr val="EEEEEE"/>
      </a:lt2>
      <a:accent1>
        <a:srgbClr val="EEB64E"/>
      </a:accent1>
      <a:accent2>
        <a:srgbClr val="F9F6EF"/>
      </a:accent2>
      <a:accent3>
        <a:srgbClr val="FFE599"/>
      </a:accent3>
      <a:accent4>
        <a:srgbClr val="F1C232"/>
      </a:accent4>
      <a:accent5>
        <a:srgbClr val="BF9000"/>
      </a:accent5>
      <a:accent6>
        <a:srgbClr val="000000"/>
      </a:accent6>
      <a:hlink>
        <a:srgbClr val="7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1564</Words>
  <Application>Microsoft Office PowerPoint</Application>
  <PresentationFormat>Экран (16:9)</PresentationFormat>
  <Paragraphs>122</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Barlow Condensed</vt:lpstr>
      <vt:lpstr>Arial</vt:lpstr>
      <vt:lpstr>Times New Roman</vt:lpstr>
      <vt:lpstr>Barlow Condensed Medium</vt:lpstr>
      <vt:lpstr>Calibri</vt:lpstr>
      <vt:lpstr>0128_Berwick_Template_SlidesMania</vt:lpstr>
      <vt:lpstr>НЕИСПРАВНОСТИ ЭЛЕМЕНТОВ СРЕДСТВ АВТОМАТИЗАЦИИ И СПОСОБЫ ИХ ОБНАРУЖЕНИЯ  Лекция 6</vt:lpstr>
      <vt:lpstr>Неисправности</vt:lpstr>
      <vt:lpstr>Неисправности</vt:lpstr>
      <vt:lpstr>Неисправности</vt:lpstr>
      <vt:lpstr>Неисправности</vt:lpstr>
      <vt:lpstr>Реле.</vt:lpstr>
      <vt:lpstr>Реле.</vt:lpstr>
      <vt:lpstr>Реле.</vt:lpstr>
      <vt:lpstr>Реле.</vt:lpstr>
      <vt:lpstr>Реле.</vt:lpstr>
      <vt:lpstr>Реле.</vt:lpstr>
      <vt:lpstr>Ремонт КИПиА</vt:lpstr>
      <vt:lpstr>Ремонт КИПиА</vt:lpstr>
      <vt:lpstr>Ремонт КИПиА</vt:lpstr>
      <vt:lpstr>Ремонт КИПиА</vt:lpstr>
      <vt:lpstr>Ремонт КИПиА</vt:lpstr>
      <vt:lpstr>Ремонт электроизме-рительных приборов</vt:lpstr>
      <vt:lpstr>Ремонт электроизме-рительных приборов</vt:lpstr>
      <vt:lpstr>Ремонт электроизме-рительных приборов</vt:lpstr>
      <vt:lpstr>Ремонт приборов для измерения температуры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ЭТАПЫ  НИР Лекция 4</dc:title>
  <cp:lastModifiedBy>Sergey</cp:lastModifiedBy>
  <cp:revision>81</cp:revision>
  <dcterms:modified xsi:type="dcterms:W3CDTF">2023-03-21T12:02:06Z</dcterms:modified>
</cp:coreProperties>
</file>