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371" r:id="rId4"/>
    <p:sldId id="372" r:id="rId5"/>
    <p:sldId id="373" r:id="rId6"/>
    <p:sldId id="374" r:id="rId7"/>
    <p:sldId id="375" r:id="rId8"/>
    <p:sldId id="376" r:id="rId9"/>
    <p:sldId id="347" r:id="rId10"/>
    <p:sldId id="355" r:id="rId11"/>
    <p:sldId id="377" r:id="rId12"/>
    <p:sldId id="356" r:id="rId13"/>
    <p:sldId id="357" r:id="rId14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6"/>
      <p:bold r:id="rId17"/>
      <p:italic r:id="rId18"/>
      <p:boldItalic r:id="rId19"/>
    </p:embeddedFont>
    <p:embeddedFont>
      <p:font typeface="Barlow Condensed Medium" panose="00000606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07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34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9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6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32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23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86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80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72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94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8488" b="35262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651600" y="0"/>
            <a:ext cx="4776000" cy="5143500"/>
          </a:xfrm>
          <a:prstGeom prst="rect">
            <a:avLst/>
          </a:prstGeom>
          <a:solidFill>
            <a:srgbClr val="F1AC2D">
              <a:alpha val="80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3000" y="1001850"/>
            <a:ext cx="34080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80338" y="879825"/>
            <a:ext cx="3103735" cy="3398022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31549" y="351825"/>
            <a:ext cx="2445367" cy="4192524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6355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159200" y="804000"/>
            <a:ext cx="4008000" cy="3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ctrTitle"/>
          </p:nvPr>
        </p:nvSpPr>
        <p:spPr>
          <a:xfrm>
            <a:off x="1427787" y="1078361"/>
            <a:ext cx="3044096" cy="31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/>
              <a:t>НАЛАДКА РЕЛЕЙНЫХ СХЕМ</a:t>
            </a:r>
            <a:br>
              <a:rPr lang="ru-RU" sz="4800" dirty="0"/>
            </a:br>
            <a:br>
              <a:rPr lang="ru-RU" dirty="0"/>
            </a:br>
            <a:r>
              <a:rPr lang="ru-RU" sz="1800" dirty="0"/>
              <a:t>Лекция 7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Манометрические термометры</a:t>
            </a:r>
            <a:endParaRPr lang="en-US" sz="20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97727" y="147621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Характерны погрешности: барометрическая, связанная с нестабильностью барометрического давления, гидростатическая, связанная с высотой столба рабочей жидкости в системе и присущая жидкостным термометрам; температурная, связанная с разницей между температурами соединительного капилляра (манометрической пружины) и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термобаллона</a:t>
            </a: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Поверка манометрических термометров включает: внешний осмотр и опробование; определение основной погрешности; проверку погрешности срабатывания сигнального устройства для сигнализирующих приборов; проверку электрической прочности и сопротивления изоляции электрических схем, которую выполняют только после ремонта прибора.</a:t>
            </a:r>
            <a:endParaRPr lang="en-GB" baseline="-25000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832F48B-F97C-F28C-57E6-F852C038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17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Манометрические термометры</a:t>
            </a:r>
            <a:endParaRPr lang="en-US" sz="20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97727" y="147621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Характерны погрешности: барометрическая, связанная с нестабильностью барометрического давления, гидростатическая, связанная с высотой столба рабочей жидкости в системе и присущая жидкостным термометрам; температурная, связанная с разницей между температурами соединительного капилляра (манометрической пружины)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термобаллона</a:t>
            </a: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Поверка манометрических термометров включает: внешний осмотр и опробование; определение основной погрешности; проверку погрешности срабатывания сигнального устройства для сигнализирующих приборов; проверку электрической прочности и сопротивления изоляции электрических схем, которую выполняют только после ремонта прибора.</a:t>
            </a:r>
            <a:endParaRPr lang="en-GB" baseline="-25000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832F48B-F97C-F28C-57E6-F852C038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36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17751" y="147621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Работающие манометры необходимо периодически поверять на месте установки по контрольному манометру. </a:t>
            </a:r>
          </a:p>
          <a:p>
            <a:pPr marL="0" lvl="0" indent="0">
              <a:buNone/>
            </a:pPr>
            <a:endParaRPr lang="ru-RU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Убедившись, что указатель поверяемого прибора стоит на нуле или его стрелка упирается в нулевой штифт, плавным поворотом пробки трехходового крана соединяют оба манометра с измеряемой средой. Если теперь показания обоих манометров совпадают или отличаются на величину, не превышающую абсолютной погрешности для данного предела измерения и класса точности проверяемого прибора, прибор пригоден к дальнейшей эксплуатации. В противном случае испытуемый манометр следует демонтировать и направить в ремонт.</a:t>
            </a:r>
            <a:endParaRPr lang="en-GB" baseline="-25000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832F48B-F97C-F28C-57E6-F852C038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01C0D02D-A4F6-C2EF-2F9F-BCB4A92A8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Приборы</a:t>
            </a:r>
            <a:br>
              <a:rPr lang="ru-RU" sz="2400" dirty="0"/>
            </a:br>
            <a:r>
              <a:rPr lang="ru-RU" sz="2400" dirty="0"/>
              <a:t>для измерения давления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152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017868" y="727748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Наладка сводится к проверке схемы соединений, градуировке настроечных органов, установке скорректированного задания и выбранной зоны неоднозначности.</a:t>
            </a:r>
          </a:p>
          <a:p>
            <a:pPr marL="0" lvl="0" indent="0">
              <a:buNone/>
            </a:pPr>
            <a:endParaRPr lang="ru-RU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Для настройки регуляторов выпускают специальные электронные регулирующие приборы, электронные корректирующие приборы, электронные дифференциаторы, задатчики ручного управления, устройства динамической связи и др.</a:t>
            </a:r>
            <a:endParaRPr lang="en-GB" baseline="-25000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832F48B-F97C-F28C-57E6-F852C038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01C0D02D-A4F6-C2EF-2F9F-BCB4A92A8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dirty="0"/>
              <a:t>Позиционные регуляторы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992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70013" y="1389446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системах автоматизации часто используют релейные схемы, т. е. схемы, на которых показаны связь и взаимодействие релейных устройств, работающих по принципу «включено — выключено».</a:t>
            </a:r>
          </a:p>
          <a:p>
            <a:pPr marL="0" lvl="0" indent="0">
              <a:buNone/>
            </a:pPr>
            <a:endParaRPr lang="ru-RU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Схемы автоматического управления используют для управления работой различных приводных устройств (например, электродвигателями, приводами исполнительных механизмов), для программного автоматического управления технологическими аппаратами периодического действия и т. д. Кроме автоматического режима работы схема обычно предусматривает оперативное местное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централизованное управление.</a:t>
            </a:r>
            <a:endParaRPr lang="en-GB" dirty="0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Наладка релейных схем</a:t>
            </a:r>
            <a:endParaRPr lang="en-US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03386" y="1269504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Выходом схемы сигнализации может быть один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из трех сигналов: нормального режима, предупредительный и аварийный.</a:t>
            </a:r>
          </a:p>
          <a:p>
            <a:pPr marL="0" lvl="0" indent="0">
              <a:buNone/>
            </a:pPr>
            <a:endParaRPr lang="ru-RU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Сигнал нормального режима выдается схемой, когда контролируемый параметр находится в зоне нормального режима; предварительный — когда контролируемый параметр перешел из зоны нормального режима в зону допустимого; аварийный сигнал оповещает о выходе контролируемого параметра за зону допустимого режима. Одновременно с появлением аварийного сигнала схема может предусматривать срабатывание защиты. </a:t>
            </a:r>
            <a:endParaRPr lang="en-GB" dirty="0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Наладка релейных схем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152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50108" y="815641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Релейные схемы проверяют и анализируют, чтобы выявить монтажные и схемные ошибки (короткие замыкания, несоответствие рабочего напряжения номинальному, неправильное срабатывание защитных устройств, несоответствие циклограммы схемы техническому заданию и т. п.).</a:t>
            </a:r>
          </a:p>
          <a:p>
            <a:pPr marL="0" lvl="0" indent="0">
              <a:buNone/>
            </a:pPr>
            <a:endParaRPr lang="ru-RU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Для небольших схем применяют визуальный метод анализа и проверку релейных схем.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Наладка релейных схем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415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16736" y="160970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Для сложных схем рекомендуются метод моделирования на релейном стенде и метод алгебраических схем.</a:t>
            </a:r>
          </a:p>
          <a:p>
            <a:pPr marL="0" lvl="0" indent="0">
              <a:buNone/>
            </a:pPr>
            <a:endParaRPr lang="ru-RU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Для анализа релейных схем с помощью ЭВМ применяют метод элементно-кодового анализа. При использовании этого метода каждый двухполюсный элемент релейной схемы заменяют числовым кодом, состоящим из двух частей — постоянной, в которой записывают все функциональные признаки этого элемента, и переменной, в которой записывают изменение состояния элемента в ходе работы схемы. В результате этого релейную схему заменяют числовым аналогом — таблицей кодов, меняющейся от такта к такту.</a:t>
            </a:r>
            <a:endParaRPr lang="en-GB" dirty="0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Наладка релейных схем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028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16736" y="160970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Поступающее новое оборудование автоматики обычно находится в законсервированном, предназначенном для длительного хранения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транспортировки виде.</a:t>
            </a:r>
          </a:p>
          <a:p>
            <a:pPr marL="0" lvl="0" indent="0">
              <a:buNone/>
            </a:pPr>
            <a:endParaRPr lang="ru-RU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Перед началом монтажа эти устройства распаковывают, снимают все измерительные, регулирующие и прочие приборы и направляют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их в лабораторию на профилактический осмотр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проверку.</a:t>
            </a:r>
          </a:p>
          <a:p>
            <a:pPr marL="0" lvl="0" indent="0">
              <a:buNone/>
            </a:pPr>
            <a:endParaRPr lang="ru-RU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Наладка устройств автоматического контроля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918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10061" y="1334130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процессе эксплуатации точность показаний измерительных устройств вследствие износа отдельных частей, старения и изменения характеристик элементов снижается, появляются погрешности.</a:t>
            </a:r>
          </a:p>
          <a:p>
            <a:pPr marL="0" lvl="0" indent="0">
              <a:buNone/>
            </a:pPr>
            <a:endParaRPr lang="ru-RU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Для восстановления эксплуатационных свойств аппаратуру периодически подвергают профилактическому ремонту, цель которого — выявить возможные неисправности и устранить их,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 также обнаружить слабые места, источники возможных неисправностей и таким образом предотвратить появление этих неисправностей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процессе эксплуатации.</a:t>
            </a:r>
            <a:endParaRPr lang="en-GB" dirty="0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Наладка устройств автоматического контроля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6845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29968" y="1747946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поверке и наладке этих приборов требуется особая тщательность и аккуратность, так как малейшая небрежность в обращении (загрязнение, удары и перегрузки) может привести к необратимым нарушениям в работе приборов и к снижению точности их показаний.</a:t>
            </a:r>
          </a:p>
          <a:p>
            <a:pPr marL="0" lvl="0" indent="0">
              <a:buNone/>
            </a:pPr>
            <a:endParaRPr lang="ru-RU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контактных датчиках следует поддерживать чистоту контактных поверхностей и ограничивать силу тока (применяют электронные реле), проходящего по контактам. Для повышения надежности контактных датчиков используют конструкции, в которых контакты при срабатывании перемещаются один относительно другого, благодаря чему их рабочие поверхности очищаются от грязи</a:t>
            </a:r>
            <a:b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продуктов коррозии.</a:t>
            </a:r>
          </a:p>
          <a:p>
            <a:pPr marL="0" lvl="0" indent="0">
              <a:buNone/>
            </a:pPr>
            <a:endParaRPr lang="ru-RU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Приборы</a:t>
            </a:r>
            <a:br>
              <a:rPr lang="ru-RU" sz="2000" dirty="0"/>
            </a:br>
            <a:r>
              <a:rPr lang="ru-RU" sz="2000" dirty="0"/>
              <a:t>и датчики</a:t>
            </a:r>
            <a:br>
              <a:rPr lang="ru-RU" sz="2000" dirty="0"/>
            </a:br>
            <a:r>
              <a:rPr lang="ru-RU" sz="2000" dirty="0"/>
              <a:t>для измерения механических величин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9392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57798" y="1135815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поверке и наладке индуктивных датчиков перемещений необходимо учитывать чувствительность их к изменению температуры и особенно к изменению частоты питающего тока.</a:t>
            </a:r>
          </a:p>
          <a:p>
            <a:pPr marL="0" lvl="0" indent="0">
              <a:buNone/>
            </a:pPr>
            <a:endParaRPr lang="ru-RU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Емкостные датчики нуждаются в тщательном экранировании подводящих проводов, так как изменение емкости последних вносит ощутимые погрешности в работу датчиков.</a:t>
            </a:r>
          </a:p>
          <a:p>
            <a:pPr marL="0" lvl="0" indent="0">
              <a:buNone/>
            </a:pPr>
            <a:endParaRPr lang="en-GB" baseline="-25000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832F48B-F97C-F28C-57E6-F852C038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Google Shape;98;p13">
            <a:extLst>
              <a:ext uri="{FF2B5EF4-FFF2-40B4-BE49-F238E27FC236}">
                <a16:creationId xmlns:a16="http://schemas.microsoft.com/office/drawing/2014/main" id="{AADA0DCE-1FD3-14AC-5EB7-6779095CE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141" y="1269504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Индуктивные и емкостные датчики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039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0128_Berwick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B64E"/>
      </a:accent1>
      <a:accent2>
        <a:srgbClr val="F9F6EF"/>
      </a:accent2>
      <a:accent3>
        <a:srgbClr val="FFE599"/>
      </a:accent3>
      <a:accent4>
        <a:srgbClr val="F1C232"/>
      </a:accent4>
      <a:accent5>
        <a:srgbClr val="BF9000"/>
      </a:accent5>
      <a:accent6>
        <a:srgbClr val="000000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870</Words>
  <Application>Microsoft Office PowerPoint</Application>
  <PresentationFormat>Экран (16:9)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Barlow Condensed</vt:lpstr>
      <vt:lpstr>Roboto</vt:lpstr>
      <vt:lpstr>Barlow Condensed Medium</vt:lpstr>
      <vt:lpstr>Calibri</vt:lpstr>
      <vt:lpstr>0128_Berwick_Template_SlidesMania</vt:lpstr>
      <vt:lpstr>НАЛАДКА РЕЛЕЙНЫХ СХЕМ  Лекция 7</vt:lpstr>
      <vt:lpstr>Наладка релейных схем</vt:lpstr>
      <vt:lpstr>Наладка релейных схем</vt:lpstr>
      <vt:lpstr>Наладка релейных схем</vt:lpstr>
      <vt:lpstr>Наладка релейных схем</vt:lpstr>
      <vt:lpstr>Наладка устройств автоматического контроля</vt:lpstr>
      <vt:lpstr>Наладка устройств автоматического контроля</vt:lpstr>
      <vt:lpstr>Приборы и датчики для измерения механических величин</vt:lpstr>
      <vt:lpstr>Индуктивные и емкостные датчики</vt:lpstr>
      <vt:lpstr>Манометрические термометры</vt:lpstr>
      <vt:lpstr>Манометрические термометры</vt:lpstr>
      <vt:lpstr>Приборы для измерения давления</vt:lpstr>
      <vt:lpstr>Позиционные регуляторы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 НИР Лекция 4</dc:title>
  <cp:lastModifiedBy>Ignatov Sergey</cp:lastModifiedBy>
  <cp:revision>87</cp:revision>
  <dcterms:modified xsi:type="dcterms:W3CDTF">2023-04-04T02:53:42Z</dcterms:modified>
</cp:coreProperties>
</file>