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7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3" r:id="rId14"/>
    <p:sldId id="392" r:id="rId15"/>
    <p:sldId id="394" r:id="rId16"/>
    <p:sldId id="395" r:id="rId17"/>
    <p:sldId id="396" r:id="rId18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20"/>
      <p:bold r:id="rId21"/>
      <p:italic r:id="rId22"/>
      <p:boldItalic r:id="rId23"/>
    </p:embeddedFont>
    <p:embeddedFont>
      <p:font typeface="Barlow Condensed Medium" panose="00000606000000000000" pitchFamily="2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87" autoAdjust="0"/>
  </p:normalViewPr>
  <p:slideViewPr>
    <p:cSldViewPr snapToGrid="0">
      <p:cViewPr varScale="1">
        <p:scale>
          <a:sx n="144" d="100"/>
          <a:sy n="144" d="100"/>
        </p:scale>
        <p:origin x="654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636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124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527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065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195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66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93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83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15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6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502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724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1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00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46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t="8488" b="35262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651600" y="0"/>
            <a:ext cx="4776000" cy="5143500"/>
          </a:xfrm>
          <a:prstGeom prst="rect">
            <a:avLst/>
          </a:prstGeom>
          <a:solidFill>
            <a:srgbClr val="F1AC2D">
              <a:alpha val="80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3000" y="1001850"/>
            <a:ext cx="3408000" cy="3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380338" y="879825"/>
            <a:ext cx="3103735" cy="3398022"/>
          </a:xfrm>
          <a:custGeom>
            <a:avLst/>
            <a:gdLst/>
            <a:ahLst/>
            <a:cxnLst/>
            <a:rect l="l" t="t" r="r" b="b"/>
            <a:pathLst>
              <a:path w="4180114" h="4889241" extrusionOk="0">
                <a:moveTo>
                  <a:pt x="0" y="0"/>
                </a:moveTo>
                <a:lnTo>
                  <a:pt x="4180114" y="0"/>
                </a:lnTo>
                <a:lnTo>
                  <a:pt x="4177998" y="867747"/>
                </a:lnTo>
                <a:lnTo>
                  <a:pt x="4075567" y="867747"/>
                </a:lnTo>
                <a:lnTo>
                  <a:pt x="4077492" y="102622"/>
                </a:lnTo>
                <a:lnTo>
                  <a:pt x="102622" y="102622"/>
                </a:lnTo>
                <a:lnTo>
                  <a:pt x="102622" y="4786619"/>
                </a:lnTo>
                <a:lnTo>
                  <a:pt x="4077492" y="4786619"/>
                </a:lnTo>
                <a:lnTo>
                  <a:pt x="4068776" y="3881534"/>
                </a:lnTo>
                <a:lnTo>
                  <a:pt x="4171275" y="3881534"/>
                </a:lnTo>
                <a:lnTo>
                  <a:pt x="4180114" y="4889241"/>
                </a:lnTo>
                <a:lnTo>
                  <a:pt x="0" y="48892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31549" y="351825"/>
            <a:ext cx="2445367" cy="4192524"/>
          </a:xfrm>
          <a:custGeom>
            <a:avLst/>
            <a:gdLst/>
            <a:ahLst/>
            <a:cxnLst/>
            <a:rect l="l" t="t" r="r" b="b"/>
            <a:pathLst>
              <a:path w="4180114" h="4889241" extrusionOk="0">
                <a:moveTo>
                  <a:pt x="0" y="0"/>
                </a:moveTo>
                <a:lnTo>
                  <a:pt x="4180114" y="0"/>
                </a:lnTo>
                <a:lnTo>
                  <a:pt x="4177998" y="867747"/>
                </a:lnTo>
                <a:lnTo>
                  <a:pt x="4075567" y="867747"/>
                </a:lnTo>
                <a:lnTo>
                  <a:pt x="4077492" y="102622"/>
                </a:lnTo>
                <a:lnTo>
                  <a:pt x="102622" y="102622"/>
                </a:lnTo>
                <a:lnTo>
                  <a:pt x="102622" y="4786619"/>
                </a:lnTo>
                <a:lnTo>
                  <a:pt x="4077492" y="4786619"/>
                </a:lnTo>
                <a:lnTo>
                  <a:pt x="4068776" y="3881534"/>
                </a:lnTo>
                <a:lnTo>
                  <a:pt x="4171275" y="3881534"/>
                </a:lnTo>
                <a:lnTo>
                  <a:pt x="4180114" y="4889241"/>
                </a:lnTo>
                <a:lnTo>
                  <a:pt x="0" y="4889241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11700" y="1316225"/>
            <a:ext cx="2635500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159200" y="804000"/>
            <a:ext cx="4008000" cy="3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6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Barlow Condensed"/>
              <a:buChar char="●"/>
              <a:defRPr sz="1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ctrTitle"/>
          </p:nvPr>
        </p:nvSpPr>
        <p:spPr>
          <a:xfrm>
            <a:off x="1408736" y="1078361"/>
            <a:ext cx="3144213" cy="31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400" dirty="0"/>
              <a:t>Планово-предупредительный ремонт </a:t>
            </a: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789583" y="1476213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современных системах управления </a:t>
            </a:r>
            <a:r>
              <a:rPr lang="ru-RU" sz="16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ТОиР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реализованы другие эффективные методики управления бизнес-процессами ремонта оборудования, в частности, метод планирования ремонтных работ «по состоянию».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Он предполагает инициализацию процессов ремонта при достижении оборудованием неких контрольных показателей или их превышении. Наиболее эффективным может оказаться комплексное применение подходов к проведению </a:t>
            </a:r>
            <a:r>
              <a:rPr lang="ru-RU" sz="16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ТОиР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, в зависимости от конкретного вида оборудования. 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61917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Автоматизация</a:t>
            </a:r>
            <a:r>
              <a:rPr lang="ru-RU" dirty="0"/>
              <a:t> ППР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6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55844" y="1191290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Например, для оборудования, использование которого регламентируется производителем, необходимо использовать планирование по календарной периодичности, а для оборудования с загрузкой, близкой к 100%, простой которого критически важен для предприятия – комбинацию методов «по наработке» и «по состоянию» (последнее – в случае возможности постоянного контроля ключевых показателей, например, с использованием данных АСУ ТП).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Применение информационных систем управления </a:t>
            </a:r>
            <a:r>
              <a:rPr lang="ru-RU" sz="16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ТОиР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является единственным эффективным средством контроля планирования и фактического выполнения ремонтных работ для предприятий с большим количеством объектов ремонта. 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61917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Автоматизация</a:t>
            </a:r>
            <a:r>
              <a:rPr lang="ru-RU" dirty="0"/>
              <a:t> ППР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40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49218" y="310020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большинстве данных систем реализован удобный интерфейс, отображающий календарный график ремонтных работ в необходимом разрезе (пример из системы «1С:ТОиР»). Возможно, например, отображать данный график для начальника цеха – с отбором цехового оборудования, а для главного инженера – с отбором оборудования по предприятию в целом, сгруппированным по цехам.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61917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Автоматизация</a:t>
            </a:r>
            <a:r>
              <a:rPr lang="ru-RU" dirty="0"/>
              <a:t> ППР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9D01AB-3426-4EA4-8201-A14AD988A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16" y="2239617"/>
            <a:ext cx="4346805" cy="28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458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789583" y="1298079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1С:ТОИР — это специализированное отраслевое решение класса EAM (Enterprise Asset Management — управление основными фондами предприятия) для цифровизации процессов ремонта и технического обслуживания оборудования и других материальных активов.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Обслуживание оборудования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Учет осмотров оборудования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Расчет потребности в МТО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Контроль затрат МТО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Метрология: обслуживание средств измерений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Формирование бюджета на </a:t>
            </a:r>
            <a:r>
              <a:rPr lang="ru-RU" sz="16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ТОиР</a:t>
            </a: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Контроль трудозатрат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Планирование персонала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61917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1С:ТОиР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185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42592" y="1144907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Дополнительной возможностью систем управления </a:t>
            </a:r>
            <a:r>
              <a:rPr lang="ru-RU" sz="16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ТОиР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является интеграция с системами управления проектами, например, MS Project, что особенно актуально при проведении длительных и сложных ремонтных работ с большим количеством ресурсов.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План ремонтных работ является основополагающим для формирования связанных подробных плановых показателей и бюджетов, например: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Плановых запасов ремонтного фонда;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Плана (бюджета) закупок запасных частей и материалов;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Плана необходимых трудозатрат;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Плана (бюджета) привлечения подрядчиков на ремонтные работы.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61917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Автоматизация</a:t>
            </a:r>
            <a:r>
              <a:rPr lang="ru-RU" dirty="0"/>
              <a:t> ППР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88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789583" y="1298079"/>
            <a:ext cx="6361043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1) В результате планирования ППР в системе формируется потребность в материальных ресурсах на конкретные работы, согласно календарю плановых ремонтных работ.</a:t>
            </a:r>
          </a:p>
          <a:p>
            <a:pPr marL="0" lvl="0" indent="0">
              <a:buNone/>
            </a:pP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2) Если в системе ведется актуальное состояние склада ремонтного фонда, эти данные учитываются при формировании плановой потребности в запчастях и материалах.</a:t>
            </a: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Централизованный складской учет без систем автоматизации практически невозможен.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Современные системы управления </a:t>
            </a:r>
            <a:r>
              <a:rPr lang="ru-RU" sz="16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ТОиР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позволяют учитывать возможности поставщиков по поставке конкретных номенклатурных позиций, а также учитывать их аналоги,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что дает возможность формирования плановых заказов поставщикам автоматически.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61917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Автоматизация</a:t>
            </a:r>
            <a:r>
              <a:rPr lang="ru-RU" dirty="0"/>
              <a:t> ППР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90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49218" y="1139053"/>
            <a:ext cx="6361043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Возможность ведения номенклатурных позиций с разными наименованиями на разных производственных площадках (возможно, даже на разных языках), что актуально для распределенных международных компаний с необходимостью единого планирования и учета.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Управление подрядными работами необходимо для предприятий, существенная часть оборудования которых находится на техническом обслуживании внешних подрядчиков. В этом случае возможно нормативное указание данных работ, если они выполняются на постоянной основе. Кроме того, данная функциональность применяется при проведении больших и сложных ремонтов, для выполнения которых привлекаются сторонние организации.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61917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Автоматизация</a:t>
            </a:r>
            <a:r>
              <a:rPr lang="ru-RU" dirty="0"/>
              <a:t> ППР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70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49217" y="1476213"/>
            <a:ext cx="6361043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Основными источниками экономической эффективности</a:t>
            </a:r>
            <a:b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от внедрения календарного и ресурсного планирования</a:t>
            </a:r>
            <a:b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системах управления </a:t>
            </a:r>
            <a:r>
              <a:rPr lang="ru-RU" sz="14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ТОиР</a:t>
            </a:r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являются:</a:t>
            </a:r>
          </a:p>
          <a:p>
            <a:pPr marL="0" lvl="0" indent="0">
              <a:buNone/>
            </a:pPr>
            <a:endParaRPr lang="ru-RU" sz="14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285750" indent="-285750"/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Снижение складских запасов материалов: уменьшение затрат</a:t>
            </a:r>
            <a:b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на хранение;</a:t>
            </a:r>
          </a:p>
          <a:p>
            <a:pPr marL="285750" indent="-285750"/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Снижение трудоемкости </a:t>
            </a:r>
            <a:r>
              <a:rPr lang="ru-RU" sz="14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ТОиР</a:t>
            </a:r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: исключение избыточных работ,</a:t>
            </a:r>
          </a:p>
          <a:p>
            <a:pPr marL="285750" indent="-285750"/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Уменьшение времени простоев: снижение времени сверхнормативного простоя;</a:t>
            </a:r>
          </a:p>
          <a:p>
            <a:pPr marL="285750" indent="-285750"/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Уменьшение избыточных закупок: снижается благодаря более точному определению потребностей и обоснованному выбору уровня минимальных запасов;</a:t>
            </a:r>
          </a:p>
          <a:p>
            <a:pPr marL="285750" indent="-285750"/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Предотвращение авральных закупок: снижение расходов</a:t>
            </a:r>
            <a:b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на снабжение;</a:t>
            </a:r>
          </a:p>
          <a:p>
            <a:pPr marL="285750" indent="-285750"/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Увеличение прозрачности плановых и фактических затрат на </a:t>
            </a:r>
            <a:r>
              <a:rPr lang="ru-RU" sz="14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ТОиР</a:t>
            </a:r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: максимальные возможности контроля всех бизнес-процессов планирования и учета со стороны руководства;</a:t>
            </a:r>
          </a:p>
          <a:p>
            <a:pPr marL="285750" indent="-285750"/>
            <a:r>
              <a:rPr lang="ru-RU" sz="1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Уменьшение потребности в оборотных средствах: снижение кредитной нагрузки </a:t>
            </a:r>
            <a:r>
              <a:rPr lang="ru-RU" sz="1400" b="0" i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на предприятие.</a:t>
            </a:r>
            <a:endParaRPr lang="ru-RU" sz="14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61917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Автоматизация</a:t>
            </a:r>
            <a:r>
              <a:rPr lang="ru-RU" dirty="0"/>
              <a:t> ППР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1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06992" y="1558992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Это комплекс организационных и технических мероприятий по уходу, надзору, эксплуатации и ремонту технологического оборудования, направленных на предупреждение преждевременного износа деталей, узлов и механизмов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содержание их в работоспособном состоянии</a:t>
            </a: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Сущность системы ППР состоит в том, что после отработки оборудованием определенного времени производятся профилактические осмотры и различные виды плановых ремонтов, периодичность и продолжительность которых зависят от конструктивных и ремонтных особенностей оборудования и условий его эксплуатации.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Система ППР предусматривает также комплекс профилактических мероприятий по содержанию и уходу</a:t>
            </a:r>
            <a:b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</a:b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за оборудованием.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Система ППР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78417" y="1362705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Она исключает возможность работы оборудования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условиях прогрессирующего износа, предусматривает предварительное изготовление деталей и узлов, планирование ремонтных работ и потребности в трудовых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материальных ресурсах.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Положения о планово-предупредительных ремонтах разрабатываются и утверждаются отраслевыми министерствами и ведомствами и являются обязательными для выполнения предприятиями отрасли.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Основное содержание ППР – внутрисменное обслуживание (уход и надзор) и проведение профилактических осмотров оборудования, которое обычно возлагается на дежурный и эксплуатационный персонал, а также выполнение плановых ремонтов оборудования.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Система ППР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36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59367" y="1476213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Системой ППР предусматриваются также плановые профилактические осмотры оборудования инженерно-техническим персоналом предприятия, которые производятся по утвержденному графику.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Системой ППР предусматриваются ремонты оборудования 2х видов: текущие и капитальные.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Текущий ремонт проводится с периодичностью до одного года за счет затрат, включаемых в себестоимость продукции. В состав работ, выполняемых при текущем ремонте входит наружный ремонт - осмотр, вскрытие и чистка приборов, частичная разборка подвижных систем, проверка изоляции и состояния цепей прибора, регулирование подвижной системы по основным точкам, смена сальников, чистка соединительных трубок расходомеров, замена стекол, настройка регулирующей части системы.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Система ППР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048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78417" y="1362705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Капитальный ремонт проводится для приборов, имеющих продолжительность цикла не менее одного года.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При капитальном ремонте проводятся все работы текущего ремонта, а так же: разборка подвижной части узлов, поверка схем приборов, ремонт вторичных приборов, датчиков. Капитальный ремонт проводится за счет амортизационных отчислений.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После ремонта все приборы подлежат государственной или ведомственной поверке, после проведения которой ставится клеймо и производится запись в паспорте прибора.</a:t>
            </a: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Таким образом, происходит ремонтное обслуживание линии. Капитальный ремонт происходит ежегодно, текущий ремонт и осмотр - ежемесячно. 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Система ППР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1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97467" y="1562730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Система ППР предполагает безаварийную модель эксплуатации и ремонта оборудования, однако в результате изношенности оборудования или аварий проводятся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внеплановые ремонты.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Преимущества использования системы ППР: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контроль продолжительности межремонтных периодов работы оборудования,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регламентирование времени простоя оборудования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ремонте,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прогнозирование затрат на ремонт оборудования, узлов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механизмов,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анализ причин поломки оборудования,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расчет численности ремонтного персонала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зависимости от </a:t>
            </a:r>
            <a:r>
              <a:rPr lang="ru-RU" sz="16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ремонтосложности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оборудования.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Система ППР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38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78417" y="425355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Недостатки системы ППР: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отсутствие удобных инструментов планирования ремонтных работ,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трудоемкость расчетов трудозатрат,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трудоемкость учета параметра-индикатора,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сложность оперативной корректировки планируемых ремонтов.</a:t>
            </a:r>
          </a:p>
          <a:p>
            <a:pPr mar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Система ППР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73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789583" y="1631302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Основой планирования в системах управления </a:t>
            </a:r>
            <a:r>
              <a:rPr lang="ru-RU" sz="16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ТОиР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является процесс автоматического формирования графиков ремонтных работ на определенный период, совпадающий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 принятым на предприятии горизонтом планирования.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Объекты </a:t>
            </a:r>
            <a:r>
              <a:rPr lang="ru-RU" sz="1600" b="0" i="0" dirty="0" err="1">
                <a:solidFill>
                  <a:srgbClr val="77777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ТОиР</a:t>
            </a:r>
            <a:r>
              <a:rPr lang="ru-RU" sz="16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их основные параметры,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Типовые ремонтные работы, в том числе нормативные для объектов </a:t>
            </a:r>
            <a:r>
              <a:rPr lang="ru-RU" sz="1600" b="0" i="0" dirty="0" err="1">
                <a:solidFill>
                  <a:srgbClr val="77777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ТОиР</a:t>
            </a:r>
            <a:r>
              <a:rPr lang="ru-RU" sz="16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Нормативы использования ресурсов для типовых ремонтных работ.</a:t>
            </a:r>
          </a:p>
          <a:p>
            <a:pPr marL="114300" indent="0" algn="just">
              <a:buNone/>
            </a:pPr>
            <a:endParaRPr lang="ru-RU" sz="1600" dirty="0">
              <a:solidFill>
                <a:srgbClr val="77777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" indent="0" algn="just">
              <a:buNone/>
            </a:pPr>
            <a:r>
              <a:rPr lang="ru-RU" sz="16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На основании нормативной информации в системе формируется календарный график ППР в необходимом аналитическом разрезе. В наиболее распространенных системах управления </a:t>
            </a:r>
            <a:r>
              <a:rPr lang="ru-RU" sz="1600" b="0" i="0" dirty="0" err="1">
                <a:solidFill>
                  <a:srgbClr val="77777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ТОиР</a:t>
            </a:r>
            <a:r>
              <a:rPr lang="ru-RU" sz="16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реализованы возможности формирования графиков ППР на любой горизонт планирования: месяц, год или несколько лет с требуемой разбивкой по всевозможным периодам.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61917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Автоматизация</a:t>
            </a:r>
            <a:r>
              <a:rPr lang="ru-RU" dirty="0"/>
              <a:t> ППР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14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789583" y="1362705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Процедура планирования может быть произведена как для всех объектов </a:t>
            </a:r>
            <a:r>
              <a:rPr lang="ru-RU" sz="16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ТОиР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предприятия, так и для относящихся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к отдельному подразделению, местонахождению либо закрепленных за ответственным лицом. Это позволяет вводить регламенты процедуры планирования для крупных производственных компаний с распределенной структурой.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При планировании ППР без использования информационных систем на предприятиях обычно применяется методика формирования планов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«по календарной периодичности» (в виде временного интервала, например, каждые 2 месяца), реже – методика «по наработке» (как правило, она применяется для подвижного состава, значительно реже – для промышленного оборудования). Однако далеко не для всех предприятий эти методики являются оптимальными.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61917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Автоматизация</a:t>
            </a:r>
            <a:r>
              <a:rPr lang="ru-RU" dirty="0"/>
              <a:t> ППР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3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0128_Berwick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EB64E"/>
      </a:accent1>
      <a:accent2>
        <a:srgbClr val="F9F6EF"/>
      </a:accent2>
      <a:accent3>
        <a:srgbClr val="FFE599"/>
      </a:accent3>
      <a:accent4>
        <a:srgbClr val="F1C232"/>
      </a:accent4>
      <a:accent5>
        <a:srgbClr val="BF9000"/>
      </a:accent5>
      <a:accent6>
        <a:srgbClr val="000000"/>
      </a:accent6>
      <a:hlink>
        <a:srgbClr val="7F6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1316</Words>
  <Application>Microsoft Office PowerPoint</Application>
  <PresentationFormat>Экран (16:9)</PresentationFormat>
  <Paragraphs>101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Roboto</vt:lpstr>
      <vt:lpstr>Barlow Condensed</vt:lpstr>
      <vt:lpstr>Calibri</vt:lpstr>
      <vt:lpstr>Arial</vt:lpstr>
      <vt:lpstr>Barlow Condensed Medium</vt:lpstr>
      <vt:lpstr>0128_Berwick_Template_SlidesMania</vt:lpstr>
      <vt:lpstr>Планово-предупредительный ремонт </vt:lpstr>
      <vt:lpstr>Система ППР</vt:lpstr>
      <vt:lpstr>Система ППР</vt:lpstr>
      <vt:lpstr>Система ППР</vt:lpstr>
      <vt:lpstr>Система ППР</vt:lpstr>
      <vt:lpstr>Система ППР</vt:lpstr>
      <vt:lpstr>Система ППР</vt:lpstr>
      <vt:lpstr>Автоматизация ППР</vt:lpstr>
      <vt:lpstr>Автоматизация ППР</vt:lpstr>
      <vt:lpstr>Автоматизация ППР</vt:lpstr>
      <vt:lpstr>Автоматизация ППР</vt:lpstr>
      <vt:lpstr>Автоматизация ППР</vt:lpstr>
      <vt:lpstr>1С:ТОиР</vt:lpstr>
      <vt:lpstr>Автоматизация ППР</vt:lpstr>
      <vt:lpstr>Автоматизация ППР</vt:lpstr>
      <vt:lpstr>Автоматизация ППР</vt:lpstr>
      <vt:lpstr>Автоматизация ППР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 НИР Лекция 4</dc:title>
  <cp:lastModifiedBy>1 1</cp:lastModifiedBy>
  <cp:revision>96</cp:revision>
  <dcterms:modified xsi:type="dcterms:W3CDTF">2023-04-12T03:01:41Z</dcterms:modified>
</cp:coreProperties>
</file>