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5" r:id="rId6"/>
    <p:sldId id="262" r:id="rId7"/>
    <p:sldId id="263" r:id="rId8"/>
    <p:sldId id="264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451F"/>
    <a:srgbClr val="D37335"/>
    <a:srgbClr val="494949"/>
    <a:srgbClr val="1D1D1D"/>
    <a:srgbClr val="FBF6F2"/>
    <a:srgbClr val="9C8380"/>
    <a:srgbClr val="E16B47"/>
    <a:srgbClr val="E9D7A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26" y="-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B183B5B-A526-4ADD-A75C-968A7C80F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BC14153-7E19-46C1-B7C1-364506F11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C18FA74-9A7E-4774-8E8C-2AC942838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AF3F-99C6-4A6B-BCE9-8A0FA96A0905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2F771D7-AF2C-467D-A74A-8325259C9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8CB7595-AE77-4010-A14F-D293C5336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41CE-7476-452C-AFA7-6032110675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92576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4E273C-16D9-43B8-8CC9-8257EDB08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4CE6927-D2C5-4699-B70F-43F999F53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26AD863-5F3B-4374-9475-4BE0EB83B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AF3F-99C6-4A6B-BCE9-8A0FA96A0905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192F76D-DF2E-4771-A8E4-C17D30B06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E7A0F5E-C98E-4A7C-816B-23FEEE444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41CE-7476-452C-AFA7-6032110675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16569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B1DD5DB7-C8E6-4F5B-8444-816BE3B925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648BDE7-320C-474A-BE5B-16F4E4BF2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D069525-0201-4BA6-95B4-2BC124D90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AF3F-99C6-4A6B-BCE9-8A0FA96A0905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86CF8DF-2548-4992-8D7A-BCDCB08A4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5DBA5D1-92CE-4363-9B62-62D106FB2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41CE-7476-452C-AFA7-6032110675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4621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445FE4-7BC5-497D-9A7F-F3A4699B8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CE6E9B1-5899-436C-9355-ED578E1AF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098CC57-EEAC-4C6E-917A-85D3E104C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AF3F-99C6-4A6B-BCE9-8A0FA96A0905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75E29A6-73C2-4A29-BC59-E446BF602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EEF9807-3FFC-4B81-B8D3-9B56BC195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41CE-7476-452C-AFA7-6032110675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2800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FDD488-31F1-47F8-A8FE-486EE01BF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6B19319-F196-437C-BFAB-4EDE62CD6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9F88C7C-946C-4923-8943-CA6C5E1B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AF3F-99C6-4A6B-BCE9-8A0FA96A0905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9D1A44A-039A-4AE7-8FAC-13999119A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C443C4A-9139-4F4C-A259-49DD4E60B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41CE-7476-452C-AFA7-6032110675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563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53D7DC-FCE7-4FFC-B4CC-D2C9F3046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7352C57-21ED-4215-A184-C1CD7DF29B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9ABF8A8-48F7-4D4E-A89D-A6B88DDDE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3E2527B-5A78-4CE9-B45D-B3CA0BB95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AF3F-99C6-4A6B-BCE9-8A0FA96A0905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978D74E-791E-429B-A4A6-CB0C28AE6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0D98BEA-1FC8-4B4F-8024-60157E22F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41CE-7476-452C-AFA7-6032110675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5117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BE11648-6BEF-4B5E-A121-2E322479A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90C9EC5-6366-4965-912C-99AB4BD449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17D5171-C294-4F3E-925F-FF1379C24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6E3C9C63-E10A-4273-99DB-CE24573243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DD2091E-7F8E-450D-822D-F9523BF823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A13751B-CDC3-4F8F-AD93-042A15098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AF3F-99C6-4A6B-BCE9-8A0FA96A0905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ACC62123-C878-4388-BB1A-E5C653B95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3458AA65-78B3-409F-9363-951E8A10B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41CE-7476-452C-AFA7-6032110675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5108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1056DF-E9CC-4ABB-A5E0-8B43AF71F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F698E58A-E39F-4AD8-8B3C-D27B3004F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AF3F-99C6-4A6B-BCE9-8A0FA96A0905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BC676A2-714F-46F6-AFF3-5F1C9EBC5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A462E17-526F-4560-BFDE-1EEAFD80B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41CE-7476-452C-AFA7-6032110675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1759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52C990A1-6496-4EAA-87BC-8F2D3BBE4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AF3F-99C6-4A6B-BCE9-8A0FA96A0905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2A30085-F7BA-488C-86AA-329C8B104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C3D35E5-8745-45FD-B00C-070313516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41CE-7476-452C-AFA7-6032110675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71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ADECE79-11CB-4F07-9FD2-9F54279BE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2FB291D-99B9-4586-BE83-F43712B41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D4D8B69-B675-407B-90FE-3F78126E58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2CAAE22-DA72-4A78-9014-AE905FAED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AF3F-99C6-4A6B-BCE9-8A0FA96A0905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5CA324D-FC9C-4CAD-898D-1B6797426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4B97B89-C049-4E87-A3F7-DB830C933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41CE-7476-452C-AFA7-6032110675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218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D5676F3-876E-4999-AC95-BF0DB37E8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678EC566-371A-48DA-B73A-D5FA9B4BA5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CED3BE6-9E5A-4D6F-9277-5981FD151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A8B2494-87D7-4281-8A2E-9F20B8EB5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AF3F-99C6-4A6B-BCE9-8A0FA96A0905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34869FF-BB43-4952-B390-D5B102F4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407E86B-086A-4F44-8C06-6790A89CF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341CE-7476-452C-AFA7-6032110675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2726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6F2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15EBAFC-487C-4F01-847D-EEB0DFDF2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445A91F-9DD2-4CDD-857E-1D8B3E11D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36E254B-BDD1-4BD3-85D1-1299BD6BF5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DAF3F-99C6-4A6B-BCE9-8A0FA96A0905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3D6FB2F-7BFE-4429-AEDA-CBDAF63BAA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1E5764E-B0FC-40F7-AC25-BC96347935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341CE-7476-452C-AFA7-6032110675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4743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143FB9C8-8C9D-47DF-A34F-77D4394BE77C}"/>
              </a:ext>
            </a:extLst>
          </p:cNvPr>
          <p:cNvSpPr/>
          <p:nvPr/>
        </p:nvSpPr>
        <p:spPr>
          <a:xfrm>
            <a:off x="6237166" y="-582376"/>
            <a:ext cx="8148320" cy="7860189"/>
          </a:xfrm>
          <a:prstGeom prst="ellipse">
            <a:avLst/>
          </a:prstGeom>
          <a:solidFill>
            <a:srgbClr val="E16B47">
              <a:alpha val="13000"/>
            </a:srgbClr>
          </a:solidFill>
          <a:ln>
            <a:noFill/>
          </a:ln>
          <a:effectLst>
            <a:softEdge rad="2286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xmlns="" id="{A836D99D-D0E9-408C-978D-BF720D0CD99F}"/>
              </a:ext>
            </a:extLst>
          </p:cNvPr>
          <p:cNvSpPr/>
          <p:nvPr/>
        </p:nvSpPr>
        <p:spPr>
          <a:xfrm>
            <a:off x="5908039" y="-501095"/>
            <a:ext cx="8148320" cy="7860189"/>
          </a:xfrm>
          <a:prstGeom prst="ellipse">
            <a:avLst/>
          </a:prstGeom>
          <a:solidFill>
            <a:srgbClr val="E16B47">
              <a:alpha val="36000"/>
            </a:srgbClr>
          </a:solidFill>
          <a:ln>
            <a:noFill/>
          </a:ln>
          <a:effectLst>
            <a:softEdge rad="774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19534F2-716C-4DD2-BD47-A1949AEDE8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11" t="23113" r="14608" b="23113"/>
          <a:stretch/>
        </p:blipFill>
        <p:spPr bwMode="auto">
          <a:xfrm>
            <a:off x="7147710" y="909737"/>
            <a:ext cx="5028338" cy="4875964"/>
          </a:xfrm>
          <a:custGeom>
            <a:avLst/>
            <a:gdLst>
              <a:gd name="connsiteX0" fmla="*/ 2864734 w 5729468"/>
              <a:gd name="connsiteY0" fmla="*/ 0 h 5555848"/>
              <a:gd name="connsiteX1" fmla="*/ 5729468 w 5729468"/>
              <a:gd name="connsiteY1" fmla="*/ 2777924 h 5555848"/>
              <a:gd name="connsiteX2" fmla="*/ 2864734 w 5729468"/>
              <a:gd name="connsiteY2" fmla="*/ 5555848 h 5555848"/>
              <a:gd name="connsiteX3" fmla="*/ 0 w 5729468"/>
              <a:gd name="connsiteY3" fmla="*/ 2777924 h 5555848"/>
              <a:gd name="connsiteX4" fmla="*/ 2864734 w 5729468"/>
              <a:gd name="connsiteY4" fmla="*/ 0 h 5555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9468" h="5555848">
                <a:moveTo>
                  <a:pt x="2864734" y="0"/>
                </a:moveTo>
                <a:cubicBezTo>
                  <a:pt x="4446883" y="0"/>
                  <a:pt x="5729468" y="1243719"/>
                  <a:pt x="5729468" y="2777924"/>
                </a:cubicBezTo>
                <a:cubicBezTo>
                  <a:pt x="5729468" y="4312129"/>
                  <a:pt x="4446883" y="5555848"/>
                  <a:pt x="2864734" y="5555848"/>
                </a:cubicBezTo>
                <a:cubicBezTo>
                  <a:pt x="1282585" y="5555848"/>
                  <a:pt x="0" y="4312129"/>
                  <a:pt x="0" y="2777924"/>
                </a:cubicBezTo>
                <a:cubicBezTo>
                  <a:pt x="0" y="1243719"/>
                  <a:pt x="1282585" y="0"/>
                  <a:pt x="286473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AC6FC9D-A8BF-4EF8-B48A-21477134A7E1}"/>
              </a:ext>
            </a:extLst>
          </p:cNvPr>
          <p:cNvSpPr txBox="1"/>
          <p:nvPr/>
        </p:nvSpPr>
        <p:spPr>
          <a:xfrm>
            <a:off x="481163" y="2136338"/>
            <a:ext cx="79654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solidFill>
                  <a:srgbClr val="1D1D1D"/>
                </a:solidFill>
                <a:latin typeface="Bookman Old Style" panose="02050604050505020204" pitchFamily="18" charset="0"/>
              </a:rPr>
              <a:t>Основы </a:t>
            </a:r>
          </a:p>
          <a:p>
            <a:r>
              <a:rPr lang="ru-RU" sz="5400" b="1" dirty="0">
                <a:solidFill>
                  <a:srgbClr val="1D1D1D"/>
                </a:solidFill>
                <a:latin typeface="Bookman Old Style" panose="02050604050505020204" pitchFamily="18" charset="0"/>
              </a:rPr>
              <a:t>успешной самореализации</a:t>
            </a: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xmlns="" id="{62B85BFE-6A56-487D-AF4F-AB770C038899}"/>
              </a:ext>
            </a:extLst>
          </p:cNvPr>
          <p:cNvSpPr/>
          <p:nvPr/>
        </p:nvSpPr>
        <p:spPr>
          <a:xfrm>
            <a:off x="-1472724" y="-1510189"/>
            <a:ext cx="3393440" cy="3273445"/>
          </a:xfrm>
          <a:prstGeom prst="ellipse">
            <a:avLst/>
          </a:prstGeom>
          <a:solidFill>
            <a:srgbClr val="E16B47">
              <a:alpha val="18000"/>
            </a:srgbClr>
          </a:solidFill>
          <a:ln>
            <a:noFill/>
          </a:ln>
          <a:effectLst>
            <a:softEdge rad="215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xmlns="" id="{DF6B106C-D207-4737-8309-40A85366C89D}"/>
              </a:ext>
            </a:extLst>
          </p:cNvPr>
          <p:cNvSpPr/>
          <p:nvPr/>
        </p:nvSpPr>
        <p:spPr>
          <a:xfrm>
            <a:off x="2372598" y="5641091"/>
            <a:ext cx="3393440" cy="3273445"/>
          </a:xfrm>
          <a:prstGeom prst="ellipse">
            <a:avLst/>
          </a:prstGeom>
          <a:solidFill>
            <a:srgbClr val="E16B47">
              <a:alpha val="29000"/>
            </a:srgb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xmlns="" id="{EB7AFA4F-2CC0-4B7E-8534-00AD5DD7E408}"/>
              </a:ext>
            </a:extLst>
          </p:cNvPr>
          <p:cNvSpPr/>
          <p:nvPr/>
        </p:nvSpPr>
        <p:spPr>
          <a:xfrm flipH="1">
            <a:off x="-1472724" y="-1398302"/>
            <a:ext cx="3277453" cy="3161558"/>
          </a:xfrm>
          <a:prstGeom prst="ellipse">
            <a:avLst/>
          </a:prstGeom>
          <a:solidFill>
            <a:srgbClr val="E16B47">
              <a:alpha val="55000"/>
            </a:srgbClr>
          </a:solidFill>
          <a:ln>
            <a:noFill/>
          </a:ln>
          <a:effectLst>
            <a:softEdge rad="558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6315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3" descr="https://pp.userapi.com/c847221/v847221692/1513d/z1sQQmacxY8.jpg">
            <a:extLst>
              <a:ext uri="{FF2B5EF4-FFF2-40B4-BE49-F238E27FC236}">
                <a16:creationId xmlns:a16="http://schemas.microsoft.com/office/drawing/2014/main" xmlns="" id="{99E1D506-7DAF-4361-92B9-6FC625B602D7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875533" y="141684"/>
            <a:ext cx="10440934" cy="65746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871557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3" descr="https://pp.userapi.com/c847221/v847221692/1514f/4WYGZyemD8Y.jpg">
            <a:extLst>
              <a:ext uri="{FF2B5EF4-FFF2-40B4-BE49-F238E27FC236}">
                <a16:creationId xmlns:a16="http://schemas.microsoft.com/office/drawing/2014/main" xmlns="" id="{8C48A6BE-1DB5-4A7C-A752-54D6246067B1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797533" y="61912"/>
            <a:ext cx="10596934" cy="6734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440103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8C25648-71D6-4156-9482-357D8625262D}"/>
              </a:ext>
            </a:extLst>
          </p:cNvPr>
          <p:cNvSpPr txBox="1"/>
          <p:nvPr/>
        </p:nvSpPr>
        <p:spPr>
          <a:xfrm>
            <a:off x="2470637" y="121535"/>
            <a:ext cx="7250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1D1D1D"/>
                </a:solidFill>
                <a:latin typeface="Bookman Old Style" panose="02050604050505020204" pitchFamily="18" charset="0"/>
              </a:rPr>
              <a:t>Функции личностных смыслов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B5C9EA9F-F76E-42D6-84BB-D2B697AA0B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75703267"/>
              </p:ext>
            </p:extLst>
          </p:nvPr>
        </p:nvGraphicFramePr>
        <p:xfrm>
          <a:off x="579120" y="853441"/>
          <a:ext cx="11054080" cy="570992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16546">
                  <a:extLst>
                    <a:ext uri="{9D8B030D-6E8A-4147-A177-3AD203B41FA5}">
                      <a16:colId xmlns:a16="http://schemas.microsoft.com/office/drawing/2014/main" xmlns="" val="3940691717"/>
                    </a:ext>
                  </a:extLst>
                </a:gridCol>
                <a:gridCol w="5537534">
                  <a:extLst>
                    <a:ext uri="{9D8B030D-6E8A-4147-A177-3AD203B41FA5}">
                      <a16:colId xmlns:a16="http://schemas.microsoft.com/office/drawing/2014/main" xmlns="" val="1627585370"/>
                    </a:ext>
                  </a:extLst>
                </a:gridCol>
              </a:tblGrid>
              <a:tr h="401763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Bookman Old Style" panose="02050604050505020204" pitchFamily="18" charset="0"/>
                        </a:rPr>
                        <a:t>ФУНКЦИЯ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Bookman Old Style" panose="02050604050505020204" pitchFamily="18" charset="0"/>
                        </a:rPr>
                        <a:t>ДЕЙСТВИЯ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6303660"/>
                  </a:ext>
                </a:extLst>
              </a:tr>
              <a:tr h="944768"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Bookman Old Style" panose="02050604050505020204" pitchFamily="18" charset="0"/>
                        </a:rPr>
                        <a:t>Ориентационная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Bookman Old Style" panose="02050604050505020204" pitchFamily="18" charset="0"/>
                        </a:rPr>
                        <a:t>задают направление развития;</a:t>
                      </a:r>
                      <a:br>
                        <a:rPr lang="ru-RU" sz="1600" dirty="0">
                          <a:latin typeface="Bookman Old Style" panose="02050604050505020204" pitchFamily="18" charset="0"/>
                        </a:rPr>
                      </a:br>
                      <a:r>
                        <a:rPr lang="ru-RU" sz="1600" dirty="0">
                          <a:latin typeface="Bookman Old Style" panose="02050604050505020204" pitchFamily="18" charset="0"/>
                        </a:rPr>
                        <a:t>помогают определить жизненные приоритеты;</a:t>
                      </a:r>
                      <a:br>
                        <a:rPr lang="ru-RU" sz="1600" dirty="0">
                          <a:latin typeface="Bookman Old Style" panose="02050604050505020204" pitchFamily="18" charset="0"/>
                        </a:rPr>
                      </a:br>
                      <a:r>
                        <a:rPr lang="ru-RU" sz="1600" dirty="0">
                          <a:latin typeface="Bookman Old Style" panose="02050604050505020204" pitchFamily="18" charset="0"/>
                        </a:rPr>
                        <a:t>формируют долгосрочные цели.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9863558"/>
                  </a:ext>
                </a:extLst>
              </a:tr>
              <a:tr h="890488"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Bookman Old Style" panose="02050604050505020204" pitchFamily="18" charset="0"/>
                        </a:rPr>
                        <a:t>Мотивационная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Bookman Old Style" panose="02050604050505020204" pitchFamily="18" charset="0"/>
                        </a:rPr>
                        <a:t>создают внутреннюю мотивацию к действию;</a:t>
                      </a:r>
                    </a:p>
                    <a:p>
                      <a:r>
                        <a:rPr lang="ru-RU" sz="1600" dirty="0">
                          <a:latin typeface="Bookman Old Style" panose="02050604050505020204" pitchFamily="18" charset="0"/>
                        </a:rPr>
                        <a:t>поддерживают энтузиазм в достижении целей;</a:t>
                      </a:r>
                    </a:p>
                    <a:p>
                      <a:r>
                        <a:rPr lang="ru-RU" sz="1600" dirty="0">
                          <a:latin typeface="Bookman Old Style" panose="02050604050505020204" pitchFamily="18" charset="0"/>
                        </a:rPr>
                        <a:t>помогают преодолевать трудности.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2604752"/>
                  </a:ext>
                </a:extLst>
              </a:tr>
              <a:tr h="1424780"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Bookman Old Style" panose="02050604050505020204" pitchFamily="18" charset="0"/>
                        </a:rPr>
                        <a:t>Интегративная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Bookman Old Style" panose="02050604050505020204" pitchFamily="18" charset="0"/>
                        </a:rPr>
                        <a:t>объединяют различные сферы жизни в единую систему;</a:t>
                      </a:r>
                    </a:p>
                    <a:p>
                      <a:r>
                        <a:rPr lang="ru-RU" sz="1600" dirty="0">
                          <a:latin typeface="Bookman Old Style" panose="02050604050505020204" pitchFamily="18" charset="0"/>
                        </a:rPr>
                        <a:t>обеспечивают согласованность действий и решений;</a:t>
                      </a:r>
                    </a:p>
                    <a:p>
                      <a:r>
                        <a:rPr lang="ru-RU" sz="1600" dirty="0">
                          <a:latin typeface="Bookman Old Style" panose="02050604050505020204" pitchFamily="18" charset="0"/>
                        </a:rPr>
                        <a:t>способствуют целостности личности.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31603610"/>
                  </a:ext>
                </a:extLst>
              </a:tr>
              <a:tr h="890488"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Bookman Old Style" panose="02050604050505020204" pitchFamily="18" charset="0"/>
                        </a:rPr>
                        <a:t>Адаптивно-развивающая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Bookman Old Style" panose="02050604050505020204" pitchFamily="18" charset="0"/>
                        </a:rPr>
                        <a:t>помогают адаптироваться к изменениям;</a:t>
                      </a:r>
                    </a:p>
                    <a:p>
                      <a:r>
                        <a:rPr lang="ru-RU" sz="1600" dirty="0">
                          <a:latin typeface="Bookman Old Style" panose="02050604050505020204" pitchFamily="18" charset="0"/>
                        </a:rPr>
                        <a:t>стимулируют личностный рост;</a:t>
                      </a:r>
                    </a:p>
                    <a:p>
                      <a:r>
                        <a:rPr lang="ru-RU" sz="1600" dirty="0">
                          <a:latin typeface="Bookman Old Style" panose="02050604050505020204" pitchFamily="18" charset="0"/>
                        </a:rPr>
                        <a:t>позволяют находить новые возможности.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43048491"/>
                  </a:ext>
                </a:extLst>
              </a:tr>
              <a:tr h="1157635"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Bookman Old Style" panose="02050604050505020204" pitchFamily="18" charset="0"/>
                        </a:rPr>
                        <a:t>Экзистенциальная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Bookman Old Style" panose="02050604050505020204" pitchFamily="18" charset="0"/>
                        </a:rPr>
                        <a:t>придают жизни глубину и значимость;</a:t>
                      </a:r>
                    </a:p>
                    <a:p>
                      <a:r>
                        <a:rPr lang="ru-RU" sz="1600" dirty="0">
                          <a:latin typeface="Bookman Old Style" panose="02050604050505020204" pitchFamily="18" charset="0"/>
                        </a:rPr>
                        <a:t>создают ощущение осмысленности существования;</a:t>
                      </a:r>
                    </a:p>
                    <a:p>
                      <a:r>
                        <a:rPr lang="ru-RU" sz="1600" dirty="0">
                          <a:latin typeface="Bookman Old Style" panose="02050604050505020204" pitchFamily="18" charset="0"/>
                        </a:rPr>
                        <a:t>формируют чувство собственной ценности.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77665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49169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9C81F73-4B40-4EAE-B455-0924557B37B4}"/>
              </a:ext>
            </a:extLst>
          </p:cNvPr>
          <p:cNvSpPr txBox="1"/>
          <p:nvPr/>
        </p:nvSpPr>
        <p:spPr>
          <a:xfrm>
            <a:off x="416560" y="471885"/>
            <a:ext cx="830072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Личностные смыслы влияют </a:t>
            </a:r>
          </a:p>
          <a:p>
            <a:r>
              <a:rPr lang="ru-RU" sz="3200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на успешность самореализации, обеспечивая 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CE4E46D8-83FB-4662-86FA-176B404F200C}"/>
              </a:ext>
            </a:extLst>
          </p:cNvPr>
          <p:cNvSpPr/>
          <p:nvPr/>
        </p:nvSpPr>
        <p:spPr>
          <a:xfrm>
            <a:off x="284480" y="2461260"/>
            <a:ext cx="3596640" cy="1935480"/>
          </a:xfrm>
          <a:prstGeom prst="roundRect">
            <a:avLst/>
          </a:prstGeom>
          <a:solidFill>
            <a:srgbClr val="9C838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1D1D1D"/>
                </a:solidFill>
                <a:latin typeface="Bookman Old Style" panose="02050604050505020204" pitchFamily="18" charset="0"/>
              </a:rPr>
              <a:t>чёткость целей (осознание смыслов помогает формулировать конкретные, значимые цели, соответствующие глубинным ценностям)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2C97B13A-4B5B-4E3E-8102-B818FC1E6234}"/>
              </a:ext>
            </a:extLst>
          </p:cNvPr>
          <p:cNvSpPr/>
          <p:nvPr/>
        </p:nvSpPr>
        <p:spPr>
          <a:xfrm>
            <a:off x="284481" y="4633545"/>
            <a:ext cx="3596640" cy="1935480"/>
          </a:xfrm>
          <a:prstGeom prst="roundRect">
            <a:avLst/>
          </a:prstGeom>
          <a:solidFill>
            <a:srgbClr val="9C838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1D1D1D"/>
                </a:solidFill>
                <a:latin typeface="Bookman Old Style" panose="02050604050505020204" pitchFamily="18" charset="0"/>
              </a:rPr>
              <a:t>устойчивость мотивации (действия, наполненные личным смыслом, поддерживаются внутренней мотивацией, а не внешними стимулами)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64BE58F5-D014-4D61-A31D-8D6117298441}"/>
              </a:ext>
            </a:extLst>
          </p:cNvPr>
          <p:cNvSpPr/>
          <p:nvPr/>
        </p:nvSpPr>
        <p:spPr>
          <a:xfrm>
            <a:off x="4185922" y="2461260"/>
            <a:ext cx="3596640" cy="1935480"/>
          </a:xfrm>
          <a:prstGeom prst="roundRect">
            <a:avLst/>
          </a:prstGeom>
          <a:solidFill>
            <a:srgbClr val="9C838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1D1D1D"/>
                </a:solidFill>
                <a:latin typeface="Bookman Old Style" panose="02050604050505020204" pitchFamily="18" charset="0"/>
              </a:rPr>
              <a:t>эффективность решений (смыслы служат фильтром для выбора оптимальных путей достижения целей)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311A16A5-76C2-4374-9B34-853A68A0E0B5}"/>
              </a:ext>
            </a:extLst>
          </p:cNvPr>
          <p:cNvSpPr/>
          <p:nvPr/>
        </p:nvSpPr>
        <p:spPr>
          <a:xfrm>
            <a:off x="4185922" y="4633545"/>
            <a:ext cx="3596640" cy="1935480"/>
          </a:xfrm>
          <a:prstGeom prst="roundRect">
            <a:avLst/>
          </a:prstGeom>
          <a:solidFill>
            <a:srgbClr val="9C838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1D1D1D"/>
                </a:solidFill>
                <a:latin typeface="Bookman Old Style" panose="02050604050505020204" pitchFamily="18" charset="0"/>
              </a:rPr>
              <a:t>эмоциональное благополучие (жизнь в соответствии с личностными смыслами приносит удовлетворение и снижает уровень стресса)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5E147B5E-30F9-4C39-BBF3-995D5F20D5A9}"/>
              </a:ext>
            </a:extLst>
          </p:cNvPr>
          <p:cNvSpPr/>
          <p:nvPr/>
        </p:nvSpPr>
        <p:spPr>
          <a:xfrm>
            <a:off x="8087364" y="288975"/>
            <a:ext cx="3596640" cy="1935480"/>
          </a:xfrm>
          <a:prstGeom prst="roundRect">
            <a:avLst/>
          </a:prstGeom>
          <a:solidFill>
            <a:srgbClr val="9C838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1D1D1D"/>
                </a:solidFill>
                <a:latin typeface="Bookman Old Style" panose="02050604050505020204" pitchFamily="18" charset="0"/>
              </a:rPr>
              <a:t>креативность и инновации (осмысленная деятельность стимулирует творческое мышление и поиск нестандартных решений)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F5F70BF3-E244-41F9-86B9-0942FB329FFB}"/>
              </a:ext>
            </a:extLst>
          </p:cNvPr>
          <p:cNvSpPr/>
          <p:nvPr/>
        </p:nvSpPr>
        <p:spPr>
          <a:xfrm>
            <a:off x="8087364" y="2461260"/>
            <a:ext cx="3596640" cy="1935480"/>
          </a:xfrm>
          <a:prstGeom prst="roundRect">
            <a:avLst/>
          </a:prstGeom>
          <a:solidFill>
            <a:srgbClr val="9C8380">
              <a:alpha val="22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1D1D1D"/>
                </a:solidFill>
                <a:latin typeface="Bookman Old Style" panose="02050604050505020204" pitchFamily="18" charset="0"/>
              </a:rPr>
              <a:t>социальную интеграцию (согласованность личных смыслов с общественными ценностями облегчает взаимодействие с окружающими)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741F8041-9172-43D7-B7F7-2EF890B880CF}"/>
              </a:ext>
            </a:extLst>
          </p:cNvPr>
          <p:cNvSpPr/>
          <p:nvPr/>
        </p:nvSpPr>
        <p:spPr>
          <a:xfrm>
            <a:off x="8087364" y="4633545"/>
            <a:ext cx="3596640" cy="1935480"/>
          </a:xfrm>
          <a:prstGeom prst="roundRect">
            <a:avLst/>
          </a:prstGeom>
          <a:solidFill>
            <a:srgbClr val="9C838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1D1D1D"/>
                </a:solidFill>
                <a:latin typeface="Bookman Old Style" panose="02050604050505020204" pitchFamily="18" charset="0"/>
              </a:rPr>
              <a:t>преодоление кризисов (ясное понимание смыслов помогает находить ресурсы для преодоления жизненных трудностей)</a:t>
            </a:r>
          </a:p>
        </p:txBody>
      </p:sp>
    </p:spTree>
    <p:extLst>
      <p:ext uri="{BB962C8B-B14F-4D97-AF65-F5344CB8AC3E}">
        <p14:creationId xmlns:p14="http://schemas.microsoft.com/office/powerpoint/2010/main" xmlns="" val="361964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16D31409-500A-4255-965A-2565C284FA42}"/>
              </a:ext>
            </a:extLst>
          </p:cNvPr>
          <p:cNvSpPr/>
          <p:nvPr/>
        </p:nvSpPr>
        <p:spPr>
          <a:xfrm>
            <a:off x="4124960" y="1442720"/>
            <a:ext cx="548640" cy="548640"/>
          </a:xfrm>
          <a:prstGeom prst="roundRect">
            <a:avLst/>
          </a:prstGeom>
          <a:solidFill>
            <a:srgbClr val="9C838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01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D3333F32-022D-479E-9424-235419953395}"/>
              </a:ext>
            </a:extLst>
          </p:cNvPr>
          <p:cNvSpPr/>
          <p:nvPr/>
        </p:nvSpPr>
        <p:spPr>
          <a:xfrm>
            <a:off x="4124960" y="2339848"/>
            <a:ext cx="548640" cy="548640"/>
          </a:xfrm>
          <a:prstGeom prst="roundRect">
            <a:avLst/>
          </a:prstGeom>
          <a:solidFill>
            <a:srgbClr val="9C838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02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xmlns="" id="{463E013A-61B6-43E8-9A71-1EC42EF0E732}"/>
              </a:ext>
            </a:extLst>
          </p:cNvPr>
          <p:cNvSpPr/>
          <p:nvPr/>
        </p:nvSpPr>
        <p:spPr>
          <a:xfrm>
            <a:off x="4124960" y="3236976"/>
            <a:ext cx="548640" cy="548640"/>
          </a:xfrm>
          <a:prstGeom prst="roundRect">
            <a:avLst/>
          </a:prstGeom>
          <a:solidFill>
            <a:srgbClr val="9C838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03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xmlns="" id="{9EF83CD4-EC71-4858-884D-F2735855649A}"/>
              </a:ext>
            </a:extLst>
          </p:cNvPr>
          <p:cNvSpPr/>
          <p:nvPr/>
        </p:nvSpPr>
        <p:spPr>
          <a:xfrm>
            <a:off x="4124960" y="4134104"/>
            <a:ext cx="548640" cy="548640"/>
          </a:xfrm>
          <a:prstGeom prst="roundRect">
            <a:avLst/>
          </a:prstGeom>
          <a:solidFill>
            <a:srgbClr val="9C838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04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xmlns="" id="{7B74749B-2314-478D-B12B-F6DC165640D7}"/>
              </a:ext>
            </a:extLst>
          </p:cNvPr>
          <p:cNvSpPr/>
          <p:nvPr/>
        </p:nvSpPr>
        <p:spPr>
          <a:xfrm>
            <a:off x="4124960" y="5031232"/>
            <a:ext cx="548640" cy="548640"/>
          </a:xfrm>
          <a:prstGeom prst="roundRect">
            <a:avLst/>
          </a:prstGeom>
          <a:solidFill>
            <a:srgbClr val="9C838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05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B72EC520-030F-486D-9F33-375C7B75EC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512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1CBBB46B-ED93-4459-8004-517020B86259}"/>
              </a:ext>
            </a:extLst>
          </p:cNvPr>
          <p:cNvSpPr/>
          <p:nvPr/>
        </p:nvSpPr>
        <p:spPr>
          <a:xfrm>
            <a:off x="-192722" y="-1694213"/>
            <a:ext cx="4043998" cy="4034062"/>
          </a:xfrm>
          <a:prstGeom prst="rect">
            <a:avLst/>
          </a:prstGeom>
          <a:gradFill>
            <a:gsLst>
              <a:gs pos="37000">
                <a:schemeClr val="accent1">
                  <a:lumMod val="5000"/>
                  <a:lumOff val="95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xmlns="" id="{3AD0F992-AAE0-4819-A903-743E25EC026A}"/>
              </a:ext>
            </a:extLst>
          </p:cNvPr>
          <p:cNvSpPr/>
          <p:nvPr/>
        </p:nvSpPr>
        <p:spPr>
          <a:xfrm>
            <a:off x="4124960" y="5928360"/>
            <a:ext cx="548640" cy="548640"/>
          </a:xfrm>
          <a:prstGeom prst="roundRect">
            <a:avLst/>
          </a:prstGeom>
          <a:solidFill>
            <a:srgbClr val="9C838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06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40240A0-ADCD-4A23-A23A-8636CF1BD8CF}"/>
              </a:ext>
            </a:extLst>
          </p:cNvPr>
          <p:cNvSpPr txBox="1"/>
          <p:nvPr/>
        </p:nvSpPr>
        <p:spPr>
          <a:xfrm>
            <a:off x="426720" y="391314"/>
            <a:ext cx="83007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latin typeface="Bookman Old Style" panose="02050604050505020204" pitchFamily="18" charset="0"/>
              </a:rPr>
              <a:t>План формирования смыслов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812DFA1-885D-4EF7-A38C-5FF6D1EC6B62}"/>
              </a:ext>
            </a:extLst>
          </p:cNvPr>
          <p:cNvSpPr txBox="1"/>
          <p:nvPr/>
        </p:nvSpPr>
        <p:spPr>
          <a:xfrm>
            <a:off x="4673600" y="5857843"/>
            <a:ext cx="719328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900" dirty="0">
                <a:latin typeface="Bookman Old Style" panose="02050604050505020204" pitchFamily="18" charset="0"/>
              </a:rPr>
              <a:t>Рефлексия — оценка результатов и корректировка смыслов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8BA7A6B3-DA1D-4498-B9AB-493370ACD26D}"/>
              </a:ext>
            </a:extLst>
          </p:cNvPr>
          <p:cNvSpPr txBox="1"/>
          <p:nvPr/>
        </p:nvSpPr>
        <p:spPr>
          <a:xfrm>
            <a:off x="4673600" y="1399790"/>
            <a:ext cx="719328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900" dirty="0">
                <a:latin typeface="Bookman Old Style" panose="02050604050505020204" pitchFamily="18" charset="0"/>
              </a:rPr>
              <a:t>Осознание — выявление текущих смыслов через рефлексию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CD2D04F3-6726-4F28-AA5B-08F7AEB22C71}"/>
              </a:ext>
            </a:extLst>
          </p:cNvPr>
          <p:cNvSpPr txBox="1"/>
          <p:nvPr/>
        </p:nvSpPr>
        <p:spPr>
          <a:xfrm>
            <a:off x="4673600" y="2288148"/>
            <a:ext cx="719328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900" dirty="0">
                <a:latin typeface="Bookman Old Style" panose="02050604050505020204" pitchFamily="18" charset="0"/>
              </a:rPr>
              <a:t>Анализ — оценка соответствия смыслов жизненным целям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35787CA1-8964-4B8F-ADB8-C79138AE531A}"/>
              </a:ext>
            </a:extLst>
          </p:cNvPr>
          <p:cNvSpPr txBox="1"/>
          <p:nvPr/>
        </p:nvSpPr>
        <p:spPr>
          <a:xfrm>
            <a:off x="4673600" y="3153425"/>
            <a:ext cx="719328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900" dirty="0">
                <a:latin typeface="Bookman Old Style" panose="02050604050505020204" pitchFamily="18" charset="0"/>
              </a:rPr>
              <a:t>Корректировка — переосмысление и изменение смыслов при необходимости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27310BC1-C001-4E99-A0C4-70C3D0FE0338}"/>
              </a:ext>
            </a:extLst>
          </p:cNvPr>
          <p:cNvSpPr txBox="1"/>
          <p:nvPr/>
        </p:nvSpPr>
        <p:spPr>
          <a:xfrm>
            <a:off x="4673600" y="4090745"/>
            <a:ext cx="7547338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900" dirty="0">
                <a:latin typeface="Bookman Old Style" panose="02050604050505020204" pitchFamily="18" charset="0"/>
              </a:rPr>
              <a:t>Интеграция — включение новых смыслов в жизненную стратегию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8C1FD602-5C20-4B5A-B12E-BD65BD71AB90}"/>
              </a:ext>
            </a:extLst>
          </p:cNvPr>
          <p:cNvSpPr txBox="1"/>
          <p:nvPr/>
        </p:nvSpPr>
        <p:spPr>
          <a:xfrm>
            <a:off x="4673600" y="4979103"/>
            <a:ext cx="7547338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900" dirty="0">
                <a:latin typeface="Bookman Old Style" panose="02050604050505020204" pitchFamily="18" charset="0"/>
              </a:rPr>
              <a:t>Реализация — действия, основанные на осмысленных целях</a:t>
            </a:r>
          </a:p>
        </p:txBody>
      </p:sp>
    </p:spTree>
    <p:extLst>
      <p:ext uri="{BB962C8B-B14F-4D97-AF65-F5344CB8AC3E}">
        <p14:creationId xmlns:p14="http://schemas.microsoft.com/office/powerpoint/2010/main" xmlns="" val="2192461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0705DD6-5881-4452-8F6F-744CB6F0733E}"/>
              </a:ext>
            </a:extLst>
          </p:cNvPr>
          <p:cNvSpPr txBox="1"/>
          <p:nvPr/>
        </p:nvSpPr>
        <p:spPr>
          <a:xfrm>
            <a:off x="559957" y="280517"/>
            <a:ext cx="83007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latin typeface="Bookman Old Style" panose="02050604050505020204" pitchFamily="18" charset="0"/>
              </a:rPr>
              <a:t>Когнитивные искажения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D0A5C47-A265-4BA7-B23D-68305DBCCA8E}"/>
              </a:ext>
            </a:extLst>
          </p:cNvPr>
          <p:cNvSpPr txBox="1">
            <a:spLocks/>
          </p:cNvSpPr>
          <p:nvPr/>
        </p:nvSpPr>
        <p:spPr>
          <a:xfrm>
            <a:off x="878646" y="5697055"/>
            <a:ext cx="9495871" cy="91474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dirty="0">
                <a:latin typeface="Bookman Old Style" panose="02050604050505020204" pitchFamily="18" charset="0"/>
              </a:rPr>
              <a:t>Когнитивные искажения могут приводить к стрессу, депрессии, тревожности и неверному принятию решений, что никак не </a:t>
            </a:r>
            <a:r>
              <a:rPr lang="ru-RU" sz="1800" dirty="0">
                <a:solidFill>
                  <a:srgbClr val="494949"/>
                </a:solidFill>
                <a:latin typeface="Bookman Old Style" panose="02050604050505020204" pitchFamily="18" charset="0"/>
              </a:rPr>
              <a:t>координирует</a:t>
            </a:r>
            <a:r>
              <a:rPr lang="ru-RU" sz="1800" dirty="0">
                <a:latin typeface="Bookman Old Style" panose="02050604050505020204" pitchFamily="18" charset="0"/>
              </a:rPr>
              <a:t> с нашей задачей достичь успеха. </a:t>
            </a:r>
          </a:p>
          <a:p>
            <a:endParaRPr lang="ru-RU" dirty="0">
              <a:latin typeface="Bookman Old Style" panose="0205060405050502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E2C9B39-E0E9-480A-87B0-AB465CE5BA5A}"/>
              </a:ext>
            </a:extLst>
          </p:cNvPr>
          <p:cNvSpPr txBox="1"/>
          <p:nvPr/>
        </p:nvSpPr>
        <p:spPr>
          <a:xfrm>
            <a:off x="559957" y="887855"/>
            <a:ext cx="9814560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1700" dirty="0">
                <a:solidFill>
                  <a:srgbClr val="1D1D1D"/>
                </a:solidFill>
                <a:latin typeface="Bookman Old Style" panose="02050604050505020204" pitchFamily="18" charset="0"/>
              </a:rPr>
              <a:t>— это систематические ошибки в мышлении, которые искажают восприятие реальности и влияют на принятие решений. Они возникают из-за особенностей работы мозга, необходимости быстро обрабатывать информацию, ограниченности памяти и других факторов. 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0A5BEADD-2ECE-4064-9CAA-396304E0A3EC}"/>
              </a:ext>
            </a:extLst>
          </p:cNvPr>
          <p:cNvSpPr/>
          <p:nvPr/>
        </p:nvSpPr>
        <p:spPr>
          <a:xfrm>
            <a:off x="559957" y="2763188"/>
            <a:ext cx="9692640" cy="515620"/>
          </a:xfrm>
          <a:prstGeom prst="roundRect">
            <a:avLst/>
          </a:prstGeom>
          <a:solidFill>
            <a:srgbClr val="9C838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Bookman Old Style" panose="02050604050505020204" pitchFamily="18" charset="0"/>
              </a:rPr>
              <a:t>переизбыток информации — мозг отсеивает то, что ему непонятно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51526CC1-CDF0-433C-BF0A-AC330884E704}"/>
              </a:ext>
            </a:extLst>
          </p:cNvPr>
          <p:cNvSpPr/>
          <p:nvPr/>
        </p:nvSpPr>
        <p:spPr>
          <a:xfrm>
            <a:off x="559957" y="3329054"/>
            <a:ext cx="9692640" cy="686314"/>
          </a:xfrm>
          <a:prstGeom prst="roundRect">
            <a:avLst/>
          </a:prstGeom>
          <a:solidFill>
            <a:srgbClr val="9C838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Bookman Old Style" panose="02050604050505020204" pitchFamily="18" charset="0"/>
              </a:rPr>
              <a:t>сложность понимания мира — мозг заполняет пробелы в знаниях стереотипами и данными из прошлого опыта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B624CAA9-B829-40B0-B9D1-CC203A2CE7F4}"/>
              </a:ext>
            </a:extLst>
          </p:cNvPr>
          <p:cNvSpPr/>
          <p:nvPr/>
        </p:nvSpPr>
        <p:spPr>
          <a:xfrm>
            <a:off x="559957" y="4069752"/>
            <a:ext cx="9692640" cy="686314"/>
          </a:xfrm>
          <a:prstGeom prst="roundRect">
            <a:avLst/>
          </a:prstGeom>
          <a:solidFill>
            <a:srgbClr val="9C838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>
                <a:solidFill>
                  <a:schemeClr val="tx1"/>
                </a:solidFill>
                <a:latin typeface="Bookman Old Style" panose="02050604050505020204" pitchFamily="18" charset="0"/>
              </a:rPr>
              <a:t>необходимость быстро реагировать — человек переходит сразу к выводам, минуя анализ ситуации</a:t>
            </a:r>
            <a:endParaRPr lang="ru-RU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A2F3FEBA-F37F-458D-9BAB-E6347961B6E0}"/>
              </a:ext>
            </a:extLst>
          </p:cNvPr>
          <p:cNvSpPr/>
          <p:nvPr/>
        </p:nvSpPr>
        <p:spPr>
          <a:xfrm>
            <a:off x="559957" y="4810449"/>
            <a:ext cx="9692640" cy="686314"/>
          </a:xfrm>
          <a:prstGeom prst="roundRect">
            <a:avLst/>
          </a:prstGeom>
          <a:solidFill>
            <a:srgbClr val="9C838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>
                <a:solidFill>
                  <a:schemeClr val="tx1"/>
                </a:solidFill>
                <a:latin typeface="Bookman Old Style" panose="02050604050505020204" pitchFamily="18" charset="0"/>
              </a:rPr>
              <a:t>ограниченность памяти — запоминаются обобщения и отдельные яркие признаки, остальное игнорируется</a:t>
            </a:r>
            <a:endParaRPr lang="ru-RU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E1A3F30-482B-492F-A2AD-99BB5D232067}"/>
              </a:ext>
            </a:extLst>
          </p:cNvPr>
          <p:cNvSpPr txBox="1"/>
          <p:nvPr/>
        </p:nvSpPr>
        <p:spPr>
          <a:xfrm>
            <a:off x="559957" y="2194853"/>
            <a:ext cx="78079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Основные причины их появления: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EA86B42-577D-4B09-AAD3-75814F40F452}"/>
              </a:ext>
            </a:extLst>
          </p:cNvPr>
          <p:cNvSpPr txBox="1"/>
          <p:nvPr/>
        </p:nvSpPr>
        <p:spPr>
          <a:xfrm>
            <a:off x="431158" y="5438890"/>
            <a:ext cx="609407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8000" dirty="0">
                <a:solidFill>
                  <a:srgbClr val="BF451F"/>
                </a:solidFill>
                <a:latin typeface="Bookman Old Style" panose="02050604050505020204" pitchFamily="18" charset="0"/>
              </a:rPr>
              <a:t>!</a:t>
            </a:r>
            <a:endParaRPr lang="ru-RU" sz="8000" dirty="0">
              <a:solidFill>
                <a:srgbClr val="BF451F"/>
              </a:solidFill>
            </a:endParaRP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xmlns="" id="{5CD0FB92-F6C2-400B-91EE-37DF13A8C56A}"/>
              </a:ext>
            </a:extLst>
          </p:cNvPr>
          <p:cNvSpPr/>
          <p:nvPr/>
        </p:nvSpPr>
        <p:spPr>
          <a:xfrm>
            <a:off x="9997440" y="-1475269"/>
            <a:ext cx="3653286" cy="3501897"/>
          </a:xfrm>
          <a:prstGeom prst="ellipse">
            <a:avLst/>
          </a:prstGeom>
          <a:solidFill>
            <a:srgbClr val="E16B47">
              <a:alpha val="29000"/>
            </a:srgb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xmlns="" id="{5FD78E82-0718-4794-8F40-9A136388F2C0}"/>
              </a:ext>
            </a:extLst>
          </p:cNvPr>
          <p:cNvSpPr/>
          <p:nvPr/>
        </p:nvSpPr>
        <p:spPr>
          <a:xfrm flipH="1">
            <a:off x="10590937" y="-1312258"/>
            <a:ext cx="2843368" cy="2769499"/>
          </a:xfrm>
          <a:prstGeom prst="ellipse">
            <a:avLst/>
          </a:prstGeom>
          <a:solidFill>
            <a:srgbClr val="E16B47">
              <a:alpha val="64000"/>
            </a:srgbClr>
          </a:solidFill>
          <a:ln>
            <a:noFill/>
          </a:ln>
          <a:effectLst>
            <a:softEdge rad="508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xmlns="" id="{5D888997-1784-44E7-B3F6-F65AEB9ECEFA}"/>
              </a:ext>
            </a:extLst>
          </p:cNvPr>
          <p:cNvSpPr/>
          <p:nvPr/>
        </p:nvSpPr>
        <p:spPr>
          <a:xfrm>
            <a:off x="9543299" y="5697055"/>
            <a:ext cx="3060182" cy="3188882"/>
          </a:xfrm>
          <a:prstGeom prst="ellipse">
            <a:avLst/>
          </a:prstGeom>
          <a:solidFill>
            <a:srgbClr val="E16B47">
              <a:alpha val="29000"/>
            </a:srgbClr>
          </a:solidFill>
          <a:ln>
            <a:noFill/>
          </a:ln>
          <a:effectLst>
            <a:softEdge rad="304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xmlns="" id="{05677F09-E493-4B4A-A774-11CF759A9B77}"/>
              </a:ext>
            </a:extLst>
          </p:cNvPr>
          <p:cNvSpPr/>
          <p:nvPr/>
        </p:nvSpPr>
        <p:spPr>
          <a:xfrm flipH="1">
            <a:off x="9913740" y="5970145"/>
            <a:ext cx="2319300" cy="2237287"/>
          </a:xfrm>
          <a:prstGeom prst="ellipse">
            <a:avLst/>
          </a:prstGeom>
          <a:solidFill>
            <a:srgbClr val="E16B47">
              <a:alpha val="64000"/>
            </a:srgbClr>
          </a:solidFill>
          <a:ln>
            <a:noFill/>
          </a:ln>
          <a:effectLst>
            <a:softEdge rad="558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53798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олилиния: фигура 15">
            <a:extLst>
              <a:ext uri="{FF2B5EF4-FFF2-40B4-BE49-F238E27FC236}">
                <a16:creationId xmlns:a16="http://schemas.microsoft.com/office/drawing/2014/main" xmlns="" id="{629DF8A5-D5D3-4230-9412-A5CA813DF12A}"/>
              </a:ext>
            </a:extLst>
          </p:cNvPr>
          <p:cNvSpPr/>
          <p:nvPr/>
        </p:nvSpPr>
        <p:spPr>
          <a:xfrm>
            <a:off x="-23149" y="-625884"/>
            <a:ext cx="13183564" cy="5116861"/>
          </a:xfrm>
          <a:custGeom>
            <a:avLst/>
            <a:gdLst>
              <a:gd name="connsiteX0" fmla="*/ 0 w 13183564"/>
              <a:gd name="connsiteY0" fmla="*/ 5116861 h 5116861"/>
              <a:gd name="connsiteX1" fmla="*/ 2893671 w 13183564"/>
              <a:gd name="connsiteY1" fmla="*/ 3994117 h 5116861"/>
              <a:gd name="connsiteX2" fmla="*/ 4653022 w 13183564"/>
              <a:gd name="connsiteY2" fmla="*/ 4920092 h 5116861"/>
              <a:gd name="connsiteX3" fmla="*/ 4861367 w 13183564"/>
              <a:gd name="connsiteY3" fmla="*/ 1771778 h 5116861"/>
              <a:gd name="connsiteX4" fmla="*/ 9086126 w 13183564"/>
              <a:gd name="connsiteY4" fmla="*/ 2084294 h 5116861"/>
              <a:gd name="connsiteX5" fmla="*/ 12280739 w 13183564"/>
              <a:gd name="connsiteY5" fmla="*/ 822654 h 5116861"/>
              <a:gd name="connsiteX6" fmla="*/ 11100121 w 13183564"/>
              <a:gd name="connsiteY6" fmla="*/ 47150 h 5116861"/>
              <a:gd name="connsiteX7" fmla="*/ 11910349 w 13183564"/>
              <a:gd name="connsiteY7" fmla="*/ 116598 h 5116861"/>
              <a:gd name="connsiteX8" fmla="*/ 13183564 w 13183564"/>
              <a:gd name="connsiteY8" fmla="*/ 371241 h 5116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183564" h="5116861">
                <a:moveTo>
                  <a:pt x="0" y="5116861"/>
                </a:moveTo>
                <a:cubicBezTo>
                  <a:pt x="1059083" y="4571886"/>
                  <a:pt x="2118167" y="4026912"/>
                  <a:pt x="2893671" y="3994117"/>
                </a:cubicBezTo>
                <a:cubicBezTo>
                  <a:pt x="3669175" y="3961322"/>
                  <a:pt x="4325073" y="5290482"/>
                  <a:pt x="4653022" y="4920092"/>
                </a:cubicBezTo>
                <a:cubicBezTo>
                  <a:pt x="4980971" y="4549702"/>
                  <a:pt x="4122516" y="2244411"/>
                  <a:pt x="4861367" y="1771778"/>
                </a:cubicBezTo>
                <a:cubicBezTo>
                  <a:pt x="5600218" y="1299145"/>
                  <a:pt x="7849564" y="2242481"/>
                  <a:pt x="9086126" y="2084294"/>
                </a:cubicBezTo>
                <a:cubicBezTo>
                  <a:pt x="10322688" y="1926107"/>
                  <a:pt x="11945073" y="1162178"/>
                  <a:pt x="12280739" y="822654"/>
                </a:cubicBezTo>
                <a:cubicBezTo>
                  <a:pt x="12616405" y="483130"/>
                  <a:pt x="11161853" y="164826"/>
                  <a:pt x="11100121" y="47150"/>
                </a:cubicBezTo>
                <a:cubicBezTo>
                  <a:pt x="11038389" y="-70526"/>
                  <a:pt x="11563109" y="62583"/>
                  <a:pt x="11910349" y="116598"/>
                </a:cubicBezTo>
                <a:cubicBezTo>
                  <a:pt x="12257590" y="170613"/>
                  <a:pt x="12720577" y="270927"/>
                  <a:pt x="13183564" y="371241"/>
                </a:cubicBezTo>
              </a:path>
            </a:pathLst>
          </a:custGeom>
          <a:noFill/>
          <a:ln w="355600">
            <a:solidFill>
              <a:srgbClr val="D37335">
                <a:alpha val="19000"/>
              </a:srgbClr>
            </a:solidFill>
          </a:ln>
          <a:effectLst>
            <a:softEdge rad="165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A5E97AFE-2287-48A9-B1A3-8F71B37FF168}"/>
              </a:ext>
            </a:extLst>
          </p:cNvPr>
          <p:cNvSpPr txBox="1">
            <a:spLocks/>
          </p:cNvSpPr>
          <p:nvPr/>
        </p:nvSpPr>
        <p:spPr>
          <a:xfrm>
            <a:off x="486523" y="1819895"/>
            <a:ext cx="3740810" cy="56886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dirty="0">
                <a:latin typeface="Bookman Old Style" panose="02050604050505020204" pitchFamily="18" charset="0"/>
              </a:rPr>
              <a:t>— восприятие мира в крайностях, без полутонов. Человек видит ситуацию только как «всё или ничего», «идеально или ужасно».</a:t>
            </a:r>
          </a:p>
          <a:p>
            <a:pPr marL="0" indent="0">
              <a:buNone/>
            </a:pPr>
            <a:endParaRPr lang="ru-RU" sz="22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2200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Пример: </a:t>
            </a:r>
            <a:r>
              <a:rPr lang="ru-RU" sz="2200" dirty="0">
                <a:latin typeface="Bookman Old Style" panose="02050604050505020204" pitchFamily="18" charset="0"/>
              </a:rPr>
              <a:t>«Если я не сдам экзамен на „пять“, я полный неудачник». </a:t>
            </a:r>
          </a:p>
          <a:p>
            <a:endParaRPr lang="ru-RU" sz="2200" dirty="0">
              <a:latin typeface="Bookman Old Style" panose="0205060405050502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9350C69-67FA-4434-8EC6-816876A04113}"/>
              </a:ext>
            </a:extLst>
          </p:cNvPr>
          <p:cNvSpPr txBox="1"/>
          <p:nvPr/>
        </p:nvSpPr>
        <p:spPr>
          <a:xfrm>
            <a:off x="4338128" y="1740004"/>
            <a:ext cx="3479977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200" dirty="0">
                <a:latin typeface="Bookman Old Style" panose="02050604050505020204" pitchFamily="18" charset="0"/>
              </a:rPr>
              <a:t>— преувеличение масштабов возможной неудачи, предсказание наихудшего сценария развития событий.</a:t>
            </a:r>
          </a:p>
          <a:p>
            <a:pPr marL="0" indent="0">
              <a:buNone/>
            </a:pPr>
            <a:endParaRPr lang="ru-RU" sz="22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ru-RU" sz="22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2200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Пример</a:t>
            </a:r>
            <a:r>
              <a:rPr lang="ru-RU" sz="2200" dirty="0">
                <a:latin typeface="Bookman Old Style" panose="02050604050505020204" pitchFamily="18" charset="0"/>
              </a:rPr>
              <a:t>: «У меня заболела голова — это наверняка опухоль!» или «Если я опоздаю на пять минут, начальник меня уволит».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BB53AB9-A764-49F0-9BF5-6925DDBBD597}"/>
              </a:ext>
            </a:extLst>
          </p:cNvPr>
          <p:cNvSpPr txBox="1"/>
          <p:nvPr/>
        </p:nvSpPr>
        <p:spPr>
          <a:xfrm>
            <a:off x="8294527" y="1740004"/>
            <a:ext cx="3225754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200" dirty="0">
                <a:latin typeface="Bookman Old Style" panose="02050604050505020204" pitchFamily="18" charset="0"/>
              </a:rPr>
              <a:t>— переоценка своей способности влиять на события, которые на самом деле находятся вне контроля.</a:t>
            </a:r>
          </a:p>
          <a:p>
            <a:pPr marL="0" indent="0">
              <a:buNone/>
            </a:pPr>
            <a:endParaRPr lang="ru-RU" sz="22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2200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Пример: </a:t>
            </a:r>
            <a:r>
              <a:rPr lang="ru-RU" sz="2200" dirty="0">
                <a:latin typeface="Bookman Old Style" panose="02050604050505020204" pitchFamily="18" charset="0"/>
              </a:rPr>
              <a:t>вера в то, что можно контролировать случайность или полностью предотвратить негативные события.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27B1186-682E-45C2-AEC9-A51E3A2683C2}"/>
              </a:ext>
            </a:extLst>
          </p:cNvPr>
          <p:cNvSpPr txBox="1"/>
          <p:nvPr/>
        </p:nvSpPr>
        <p:spPr>
          <a:xfrm>
            <a:off x="486523" y="333984"/>
            <a:ext cx="40233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400" b="1" dirty="0">
                <a:latin typeface="Bookman Old Style" panose="02050604050505020204" pitchFamily="18" charset="0"/>
              </a:rPr>
              <a:t>Дихотомическое (чёрно-белое) мышление</a:t>
            </a:r>
            <a:r>
              <a:rPr lang="ru-RU" sz="2400" dirty="0">
                <a:latin typeface="Bookman Old Style" panose="02050604050505020204" pitchFamily="18" charset="0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905ECBD-B62F-401F-AD5D-E566343324EB}"/>
              </a:ext>
            </a:extLst>
          </p:cNvPr>
          <p:cNvSpPr txBox="1"/>
          <p:nvPr/>
        </p:nvSpPr>
        <p:spPr>
          <a:xfrm>
            <a:off x="4338128" y="33398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400" b="1" dirty="0" err="1">
                <a:latin typeface="Bookman Old Style" panose="02050604050505020204" pitchFamily="18" charset="0"/>
              </a:rPr>
              <a:t>Катастрофизация</a:t>
            </a:r>
            <a:r>
              <a:rPr lang="ru-RU" sz="1800" dirty="0">
                <a:latin typeface="Bookman Old Style" panose="02050604050505020204" pitchFamily="18" charset="0"/>
              </a:rPr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59A25AB-6A17-49DF-A8BF-A5788ED81B39}"/>
              </a:ext>
            </a:extLst>
          </p:cNvPr>
          <p:cNvSpPr txBox="1"/>
          <p:nvPr/>
        </p:nvSpPr>
        <p:spPr>
          <a:xfrm>
            <a:off x="8189733" y="333983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400" b="1" dirty="0">
                <a:latin typeface="Bookman Old Style" panose="02050604050505020204" pitchFamily="18" charset="0"/>
              </a:rPr>
              <a:t>Иллюзия контроля</a:t>
            </a:r>
            <a:r>
              <a:rPr lang="ru-RU" sz="2400" dirty="0">
                <a:latin typeface="Bookman Old Style" panose="02050604050505020204" pitchFamily="18" charset="0"/>
              </a:rPr>
              <a:t> </a:t>
            </a: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xmlns="" id="{8CE227A3-C62B-47AB-BAA2-982C49775653}"/>
              </a:ext>
            </a:extLst>
          </p:cNvPr>
          <p:cNvSpPr/>
          <p:nvPr/>
        </p:nvSpPr>
        <p:spPr>
          <a:xfrm rot="1498551">
            <a:off x="-3909507" y="-1911438"/>
            <a:ext cx="20034745" cy="5116861"/>
          </a:xfrm>
          <a:custGeom>
            <a:avLst/>
            <a:gdLst>
              <a:gd name="connsiteX0" fmla="*/ 0 w 13183564"/>
              <a:gd name="connsiteY0" fmla="*/ 5116861 h 5116861"/>
              <a:gd name="connsiteX1" fmla="*/ 2893671 w 13183564"/>
              <a:gd name="connsiteY1" fmla="*/ 3994117 h 5116861"/>
              <a:gd name="connsiteX2" fmla="*/ 4653022 w 13183564"/>
              <a:gd name="connsiteY2" fmla="*/ 4920092 h 5116861"/>
              <a:gd name="connsiteX3" fmla="*/ 4861367 w 13183564"/>
              <a:gd name="connsiteY3" fmla="*/ 1771778 h 5116861"/>
              <a:gd name="connsiteX4" fmla="*/ 9086126 w 13183564"/>
              <a:gd name="connsiteY4" fmla="*/ 2084294 h 5116861"/>
              <a:gd name="connsiteX5" fmla="*/ 12280739 w 13183564"/>
              <a:gd name="connsiteY5" fmla="*/ 822654 h 5116861"/>
              <a:gd name="connsiteX6" fmla="*/ 11100121 w 13183564"/>
              <a:gd name="connsiteY6" fmla="*/ 47150 h 5116861"/>
              <a:gd name="connsiteX7" fmla="*/ 11910349 w 13183564"/>
              <a:gd name="connsiteY7" fmla="*/ 116598 h 5116861"/>
              <a:gd name="connsiteX8" fmla="*/ 13183564 w 13183564"/>
              <a:gd name="connsiteY8" fmla="*/ 371241 h 5116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183564" h="5116861">
                <a:moveTo>
                  <a:pt x="0" y="5116861"/>
                </a:moveTo>
                <a:cubicBezTo>
                  <a:pt x="1059083" y="4571886"/>
                  <a:pt x="2118167" y="4026912"/>
                  <a:pt x="2893671" y="3994117"/>
                </a:cubicBezTo>
                <a:cubicBezTo>
                  <a:pt x="3669175" y="3961322"/>
                  <a:pt x="4325073" y="5290482"/>
                  <a:pt x="4653022" y="4920092"/>
                </a:cubicBezTo>
                <a:cubicBezTo>
                  <a:pt x="4980971" y="4549702"/>
                  <a:pt x="4122516" y="2244411"/>
                  <a:pt x="4861367" y="1771778"/>
                </a:cubicBezTo>
                <a:cubicBezTo>
                  <a:pt x="5600218" y="1299145"/>
                  <a:pt x="7849564" y="2242481"/>
                  <a:pt x="9086126" y="2084294"/>
                </a:cubicBezTo>
                <a:cubicBezTo>
                  <a:pt x="10322688" y="1926107"/>
                  <a:pt x="11945073" y="1162178"/>
                  <a:pt x="12280739" y="822654"/>
                </a:cubicBezTo>
                <a:cubicBezTo>
                  <a:pt x="12616405" y="483130"/>
                  <a:pt x="11161853" y="164826"/>
                  <a:pt x="11100121" y="47150"/>
                </a:cubicBezTo>
                <a:cubicBezTo>
                  <a:pt x="11038389" y="-70526"/>
                  <a:pt x="11563109" y="62583"/>
                  <a:pt x="11910349" y="116598"/>
                </a:cubicBezTo>
                <a:cubicBezTo>
                  <a:pt x="12257590" y="170613"/>
                  <a:pt x="12720577" y="270927"/>
                  <a:pt x="13183564" y="371241"/>
                </a:cubicBezTo>
              </a:path>
            </a:pathLst>
          </a:custGeom>
          <a:noFill/>
          <a:ln w="355600">
            <a:solidFill>
              <a:srgbClr val="D37335">
                <a:alpha val="19000"/>
              </a:srgbClr>
            </a:solidFill>
          </a:ln>
          <a:effectLst>
            <a:softEdge rad="165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xmlns="" id="{BD6E2AB9-29E0-4413-8861-6484A8C7E7B4}"/>
              </a:ext>
            </a:extLst>
          </p:cNvPr>
          <p:cNvSpPr/>
          <p:nvPr/>
        </p:nvSpPr>
        <p:spPr>
          <a:xfrm rot="385470">
            <a:off x="-3046024" y="2924711"/>
            <a:ext cx="20034745" cy="5116861"/>
          </a:xfrm>
          <a:custGeom>
            <a:avLst/>
            <a:gdLst>
              <a:gd name="connsiteX0" fmla="*/ 0 w 13183564"/>
              <a:gd name="connsiteY0" fmla="*/ 5116861 h 5116861"/>
              <a:gd name="connsiteX1" fmla="*/ 2893671 w 13183564"/>
              <a:gd name="connsiteY1" fmla="*/ 3994117 h 5116861"/>
              <a:gd name="connsiteX2" fmla="*/ 4653022 w 13183564"/>
              <a:gd name="connsiteY2" fmla="*/ 4920092 h 5116861"/>
              <a:gd name="connsiteX3" fmla="*/ 4861367 w 13183564"/>
              <a:gd name="connsiteY3" fmla="*/ 1771778 h 5116861"/>
              <a:gd name="connsiteX4" fmla="*/ 9086126 w 13183564"/>
              <a:gd name="connsiteY4" fmla="*/ 2084294 h 5116861"/>
              <a:gd name="connsiteX5" fmla="*/ 12280739 w 13183564"/>
              <a:gd name="connsiteY5" fmla="*/ 822654 h 5116861"/>
              <a:gd name="connsiteX6" fmla="*/ 11100121 w 13183564"/>
              <a:gd name="connsiteY6" fmla="*/ 47150 h 5116861"/>
              <a:gd name="connsiteX7" fmla="*/ 11910349 w 13183564"/>
              <a:gd name="connsiteY7" fmla="*/ 116598 h 5116861"/>
              <a:gd name="connsiteX8" fmla="*/ 13183564 w 13183564"/>
              <a:gd name="connsiteY8" fmla="*/ 371241 h 5116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183564" h="5116861">
                <a:moveTo>
                  <a:pt x="0" y="5116861"/>
                </a:moveTo>
                <a:cubicBezTo>
                  <a:pt x="1059083" y="4571886"/>
                  <a:pt x="2118167" y="4026912"/>
                  <a:pt x="2893671" y="3994117"/>
                </a:cubicBezTo>
                <a:cubicBezTo>
                  <a:pt x="3669175" y="3961322"/>
                  <a:pt x="4325073" y="5290482"/>
                  <a:pt x="4653022" y="4920092"/>
                </a:cubicBezTo>
                <a:cubicBezTo>
                  <a:pt x="4980971" y="4549702"/>
                  <a:pt x="4122516" y="2244411"/>
                  <a:pt x="4861367" y="1771778"/>
                </a:cubicBezTo>
                <a:cubicBezTo>
                  <a:pt x="5600218" y="1299145"/>
                  <a:pt x="7849564" y="2242481"/>
                  <a:pt x="9086126" y="2084294"/>
                </a:cubicBezTo>
                <a:cubicBezTo>
                  <a:pt x="10322688" y="1926107"/>
                  <a:pt x="11945073" y="1162178"/>
                  <a:pt x="12280739" y="822654"/>
                </a:cubicBezTo>
                <a:cubicBezTo>
                  <a:pt x="12616405" y="483130"/>
                  <a:pt x="11161853" y="164826"/>
                  <a:pt x="11100121" y="47150"/>
                </a:cubicBezTo>
                <a:cubicBezTo>
                  <a:pt x="11038389" y="-70526"/>
                  <a:pt x="11563109" y="62583"/>
                  <a:pt x="11910349" y="116598"/>
                </a:cubicBezTo>
                <a:cubicBezTo>
                  <a:pt x="12257590" y="170613"/>
                  <a:pt x="12720577" y="270927"/>
                  <a:pt x="13183564" y="371241"/>
                </a:cubicBezTo>
              </a:path>
            </a:pathLst>
          </a:custGeom>
          <a:noFill/>
          <a:ln w="355600">
            <a:solidFill>
              <a:srgbClr val="D37335">
                <a:alpha val="19000"/>
              </a:srgbClr>
            </a:solidFill>
          </a:ln>
          <a:effectLst>
            <a:softEdge rad="165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78897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xmlns="" id="{BEF9341C-51E9-472E-9348-73646B172AAA}"/>
              </a:ext>
            </a:extLst>
          </p:cNvPr>
          <p:cNvCxnSpPr>
            <a:cxnSpLocks/>
          </p:cNvCxnSpPr>
          <p:nvPr/>
        </p:nvCxnSpPr>
        <p:spPr>
          <a:xfrm>
            <a:off x="-438150" y="3429000"/>
            <a:ext cx="12906375" cy="0"/>
          </a:xfrm>
          <a:prstGeom prst="line">
            <a:avLst/>
          </a:prstGeom>
          <a:ln w="22225">
            <a:solidFill>
              <a:srgbClr val="BF451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8EDAF6D9-6B81-4255-BE70-E455E27829BE}"/>
              </a:ext>
            </a:extLst>
          </p:cNvPr>
          <p:cNvCxnSpPr>
            <a:cxnSpLocks/>
          </p:cNvCxnSpPr>
          <p:nvPr/>
        </p:nvCxnSpPr>
        <p:spPr>
          <a:xfrm>
            <a:off x="6172200" y="-33337"/>
            <a:ext cx="0" cy="3462337"/>
          </a:xfrm>
          <a:prstGeom prst="line">
            <a:avLst/>
          </a:prstGeom>
          <a:ln w="22225">
            <a:solidFill>
              <a:srgbClr val="BF451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4C7237EC-9A48-43EA-9CBD-6A9863A5595C}"/>
              </a:ext>
            </a:extLst>
          </p:cNvPr>
          <p:cNvCxnSpPr>
            <a:cxnSpLocks/>
          </p:cNvCxnSpPr>
          <p:nvPr/>
        </p:nvCxnSpPr>
        <p:spPr>
          <a:xfrm>
            <a:off x="3981450" y="3429000"/>
            <a:ext cx="0" cy="3462337"/>
          </a:xfrm>
          <a:prstGeom prst="line">
            <a:avLst/>
          </a:prstGeom>
          <a:ln w="22225">
            <a:solidFill>
              <a:srgbClr val="BF451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7B68C5D1-54D7-4C3D-9CEF-91F0B36F6DC1}"/>
              </a:ext>
            </a:extLst>
          </p:cNvPr>
          <p:cNvCxnSpPr>
            <a:cxnSpLocks/>
          </p:cNvCxnSpPr>
          <p:nvPr/>
        </p:nvCxnSpPr>
        <p:spPr>
          <a:xfrm>
            <a:off x="8162925" y="3429000"/>
            <a:ext cx="0" cy="3462337"/>
          </a:xfrm>
          <a:prstGeom prst="line">
            <a:avLst/>
          </a:prstGeom>
          <a:ln w="22225">
            <a:solidFill>
              <a:srgbClr val="BF451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7455643F-D08F-47DB-A531-82D7FB9C61E4}"/>
              </a:ext>
            </a:extLst>
          </p:cNvPr>
          <p:cNvSpPr txBox="1"/>
          <p:nvPr/>
        </p:nvSpPr>
        <p:spPr>
          <a:xfrm>
            <a:off x="8517638" y="3729006"/>
            <a:ext cx="332441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Bookman Old Style" panose="02050604050505020204" pitchFamily="18" charset="0"/>
              </a:rPr>
              <a:t>Чтение мыслей </a:t>
            </a:r>
            <a:r>
              <a:rPr lang="ru-RU" dirty="0">
                <a:latin typeface="Bookman Old Style" panose="02050604050505020204" pitchFamily="18" charset="0"/>
              </a:rPr>
              <a:t>— уверенность в том, что человек знает, о чём думают другие, без объективных доказательств.</a:t>
            </a:r>
          </a:p>
          <a:p>
            <a:endParaRPr lang="ru-RU" dirty="0">
              <a:latin typeface="Bookman Old Style" panose="02050604050505020204" pitchFamily="18" charset="0"/>
            </a:endParaRPr>
          </a:p>
          <a:p>
            <a:r>
              <a:rPr lang="ru-RU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Пример: </a:t>
            </a:r>
            <a:r>
              <a:rPr lang="ru-RU" dirty="0">
                <a:latin typeface="Bookman Old Style" panose="02050604050505020204" pitchFamily="18" charset="0"/>
              </a:rPr>
              <a:t>«Он молчит — наверное, злится на меня».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7305451D-1F36-4D9B-90E8-4076BFAD1A7F}"/>
              </a:ext>
            </a:extLst>
          </p:cNvPr>
          <p:cNvSpPr txBox="1"/>
          <p:nvPr/>
        </p:nvSpPr>
        <p:spPr>
          <a:xfrm>
            <a:off x="6504537" y="543670"/>
            <a:ext cx="547229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Bookman Old Style" panose="02050604050505020204" pitchFamily="18" charset="0"/>
              </a:rPr>
              <a:t>Тирания долженствования </a:t>
            </a:r>
            <a:r>
              <a:rPr lang="ru-RU" dirty="0">
                <a:latin typeface="Bookman Old Style" panose="02050604050505020204" pitchFamily="18" charset="0"/>
              </a:rPr>
              <a:t>— использование в речи и мыслях жёстких установок («я должен», «мне обязаны», «они должны»). Создаёт давление и чувство вины.</a:t>
            </a:r>
          </a:p>
          <a:p>
            <a:endParaRPr lang="ru-RU" dirty="0">
              <a:latin typeface="Bookman Old Style" panose="02050604050505020204" pitchFamily="18" charset="0"/>
            </a:endParaRPr>
          </a:p>
          <a:p>
            <a:r>
              <a:rPr lang="ru-RU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Пример: </a:t>
            </a:r>
            <a:r>
              <a:rPr lang="ru-RU" dirty="0">
                <a:latin typeface="Bookman Old Style" panose="02050604050505020204" pitchFamily="18" charset="0"/>
              </a:rPr>
              <a:t>«Я должен всегда быть идеальным сотрудником».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4621830E-E2BF-4111-BA65-B2637FD26ADA}"/>
              </a:ext>
            </a:extLst>
          </p:cNvPr>
          <p:cNvSpPr txBox="1"/>
          <p:nvPr/>
        </p:nvSpPr>
        <p:spPr>
          <a:xfrm>
            <a:off x="434635" y="3729006"/>
            <a:ext cx="324325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Bookman Old Style" panose="02050604050505020204" pitchFamily="18" charset="0"/>
              </a:rPr>
              <a:t>Предвзятость подтверждения </a:t>
            </a:r>
            <a:r>
              <a:rPr lang="ru-RU" dirty="0">
                <a:latin typeface="Bookman Old Style" panose="02050604050505020204" pitchFamily="18" charset="0"/>
              </a:rPr>
              <a:t>— тенденция окружать себя источниками информации, которые подтверждают уже существующие убеждения, и игнорировать противоречащие данные.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5A25F63C-1523-466C-B679-676299F7E336}"/>
              </a:ext>
            </a:extLst>
          </p:cNvPr>
          <p:cNvSpPr txBox="1"/>
          <p:nvPr/>
        </p:nvSpPr>
        <p:spPr>
          <a:xfrm>
            <a:off x="4336163" y="3729007"/>
            <a:ext cx="347205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Bookman Old Style" panose="02050604050505020204" pitchFamily="18" charset="0"/>
              </a:rPr>
              <a:t>Эмоциональное обоснование </a:t>
            </a:r>
            <a:r>
              <a:rPr lang="ru-RU" dirty="0">
                <a:latin typeface="Bookman Old Style" panose="02050604050505020204" pitchFamily="18" charset="0"/>
              </a:rPr>
              <a:t>— принятие эмоций за факты.</a:t>
            </a:r>
          </a:p>
          <a:p>
            <a:endParaRPr lang="ru-RU" dirty="0">
              <a:latin typeface="Bookman Old Style" panose="02050604050505020204" pitchFamily="18" charset="0"/>
            </a:endParaRPr>
          </a:p>
          <a:p>
            <a:r>
              <a:rPr lang="ru-RU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Пример: </a:t>
            </a:r>
            <a:r>
              <a:rPr lang="ru-RU" dirty="0">
                <a:latin typeface="Bookman Old Style" panose="02050604050505020204" pitchFamily="18" charset="0"/>
              </a:rPr>
              <a:t>если человек встревожен, он начинает верить, что полёт на самолёте действительно опасен.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917F880F-120A-4217-9397-B9591A40F8E8}"/>
              </a:ext>
            </a:extLst>
          </p:cNvPr>
          <p:cNvSpPr txBox="1"/>
          <p:nvPr/>
        </p:nvSpPr>
        <p:spPr>
          <a:xfrm>
            <a:off x="434635" y="547599"/>
            <a:ext cx="5338947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Bookman Old Style" panose="02050604050505020204" pitchFamily="18" charset="0"/>
              </a:rPr>
              <a:t>Персонализация</a:t>
            </a:r>
            <a:r>
              <a:rPr lang="ru-RU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 </a:t>
            </a:r>
            <a:r>
              <a:rPr lang="ru-RU" dirty="0">
                <a:latin typeface="Bookman Old Style" panose="02050604050505020204" pitchFamily="18" charset="0"/>
              </a:rPr>
              <a:t>— склонность принимать события и действия других людей на свой счёт, видеть себя причиной внешних событий, за которые не отвечаешь.</a:t>
            </a:r>
          </a:p>
          <a:p>
            <a:endParaRPr lang="ru-RU" dirty="0">
              <a:latin typeface="Bookman Old Style" panose="02050604050505020204" pitchFamily="18" charset="0"/>
            </a:endParaRPr>
          </a:p>
          <a:p>
            <a:r>
              <a:rPr lang="ru-RU" b="1" dirty="0">
                <a:solidFill>
                  <a:srgbClr val="BF451F"/>
                </a:solidFill>
                <a:latin typeface="Bookman Old Style" panose="02050604050505020204" pitchFamily="18" charset="0"/>
              </a:rPr>
              <a:t>Пример: </a:t>
            </a:r>
            <a:r>
              <a:rPr lang="ru-RU" dirty="0">
                <a:latin typeface="Bookman Old Style" panose="02050604050505020204" pitchFamily="18" charset="0"/>
              </a:rPr>
              <a:t>«Коллега сегодня хмурый, наверное, это из-за меня». </a:t>
            </a:r>
          </a:p>
        </p:txBody>
      </p:sp>
    </p:spTree>
    <p:extLst>
      <p:ext uri="{BB962C8B-B14F-4D97-AF65-F5344CB8AC3E}">
        <p14:creationId xmlns:p14="http://schemas.microsoft.com/office/powerpoint/2010/main" xmlns="" val="3016657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11AF1EE-0DB0-44ED-8F97-3E67623D8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1272" y="147462"/>
            <a:ext cx="10549455" cy="6563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7218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3" descr="https://pp.userapi.com/c847221/v847221692/1512b/hAtea5ztcjE.jpg">
            <a:extLst>
              <a:ext uri="{FF2B5EF4-FFF2-40B4-BE49-F238E27FC236}">
                <a16:creationId xmlns:a16="http://schemas.microsoft.com/office/drawing/2014/main" xmlns="" id="{2D12DDB7-6D5F-4B35-8121-864535AD344E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845297" y="114300"/>
            <a:ext cx="10501405" cy="662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8192126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635</Words>
  <Application>Microsoft Office PowerPoint</Application>
  <PresentationFormat>Произвольный</PresentationFormat>
  <Paragraphs>80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 Цупикова</dc:creator>
  <cp:lastModifiedBy>tsiguleva_mv</cp:lastModifiedBy>
  <cp:revision>23</cp:revision>
  <dcterms:created xsi:type="dcterms:W3CDTF">2025-12-28T09:42:14Z</dcterms:created>
  <dcterms:modified xsi:type="dcterms:W3CDTF">2026-02-13T11:57:13Z</dcterms:modified>
</cp:coreProperties>
</file>