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59" r:id="rId8"/>
    <p:sldId id="260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D7076E-4DF1-EE59-0131-6812FE934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436D0A-16DF-8EEA-4505-90283E8BB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126ED1-D3ED-7AC4-E894-B141D7F45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A7E39D-C2B6-CC09-41C6-1D10E267A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0ED236-B143-FC40-6965-FC991BCC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74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44273-9092-43AE-F69E-092DAC90C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9504A50-6D01-A9BB-F063-914E513035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AAC463-8605-4DED-55ED-8DAEBC349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792769-6F93-9541-BDED-A9C4A3B72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05CCC7-1277-0B37-DB09-607EE2FB7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53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9AB1284-1915-3775-62DB-20A2B60CA3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4040957-C0ED-96D5-DA08-B28EA8326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D60D4F-38F4-6B04-DCD0-A400309C7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C2A030-101D-43AD-3919-2EA4964B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FB94D6-29F5-B709-24D2-CF6B5E2A2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688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671B3B-88EA-46CF-82ED-A404AE7E7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7E3302-8B8E-DFB6-D41A-8C90D50FB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0C6FB3-94C5-7E8C-F3B3-6D6642C0D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9CE24C-31F9-F9C1-B2E0-10152ABD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D4C4CD-6BB2-CB14-9780-D9F275CC7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56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9BB9EA-8F93-0B30-70D4-8C9AC8F21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BCF15B-8700-DF13-01B7-A89898F6B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2DCA06-2E2C-4B3C-E611-909CF9C35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AC5E60-1CA4-0F1D-267A-DD581D29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60D611-4B0F-4CAB-3ECC-607A35B09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575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C382D-7C59-40E8-57EA-3C57F0FB2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8BF1B6-DA1C-DB8C-4B5B-DA86F1FFBE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C47F81-EF7A-6161-9F6B-B3F51F30F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29BB51-3F0B-148A-DED2-364EE36D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A2F16C-C81A-882C-0EE8-6A8655448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DCA3D3-151E-9F89-FB69-A787ADF72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906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8B0ECA-B3CB-4059-AB59-480DE02D1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B1A83A-6EBD-DF59-A4CF-77E81CF2B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03FF80-A8C2-A37B-8AA7-56E87D1C8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0AAEAE9-08E7-9923-282C-2C0C5D48F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B5C067B-6C53-9FCA-75BC-8E121444DA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D33F5B0-A602-DF72-63D9-E8C51736A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E21A5C5-F60C-09F8-625D-69DD5BF29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0C70398-A4FE-91B7-9D50-C8A8C7518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33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0170EE-A8CE-A088-C702-75AAB0791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58F6B1B-E4BE-12F3-AC06-5FAEE7B25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362B8A-4941-C3E9-18FF-354BF0FC9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FE11F06-97A5-97EF-B9D6-39627AACF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66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90DBFCD-8F00-C7F7-C1A8-83E3C8626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2359DA-7CEC-46A0-5077-02F862E4A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B087C83-1602-94DB-7419-F01E2FAEF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08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2C1D0-4BA6-C08B-3037-5E6372705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A0FF17-91CD-E1B4-B1CA-22C45A45B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480428-974F-1C12-84CB-3915B80C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ED49BB-9CEF-6B6C-EDDC-04AA9E229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A17CCE-3221-B468-C607-47B98FBA4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4C8775-9C31-85F4-4A73-DE299B02D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0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DE70E-FBF3-E6AD-48BC-42B1F19F0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E150636-3CFD-1FC5-6E38-9FA53472C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D6635D-2C98-F54F-5E0D-A1E9C5F1B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8F35FD-B798-51B6-AD9D-EF7EEACDC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6CE881-4698-1976-C129-890B585EF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FD3A0A-2D57-3D0A-2A53-0DEE45513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75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7A0EC9-C707-9B41-D489-A39376445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24C879-A764-348D-7AAC-55BFD48E0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79EB51-3905-A4F0-7A58-5C49B2B1E4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E3F58-F4D8-40D7-80EE-2A1CED23A533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A92F4F-4A4C-8425-2F79-BA4FD7E8A0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1D7FD3-909A-061C-F3B8-4C382EF316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5F114-68EB-4A84-B084-B2D5C2638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34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A97794BA-71F1-0AC1-B093-9EF83B0D774B}"/>
              </a:ext>
            </a:extLst>
          </p:cNvPr>
          <p:cNvGrpSpPr/>
          <p:nvPr/>
        </p:nvGrpSpPr>
        <p:grpSpPr>
          <a:xfrm>
            <a:off x="-4060000" y="-3535358"/>
            <a:ext cx="13817458" cy="10700085"/>
            <a:chOff x="-2995129" y="-2192693"/>
            <a:chExt cx="10217021" cy="7987004"/>
          </a:xfrm>
        </p:grpSpPr>
        <p:sp>
          <p:nvSpPr>
            <p:cNvPr id="6" name="Звезда: 5 точек 5">
              <a:extLst>
                <a:ext uri="{FF2B5EF4-FFF2-40B4-BE49-F238E27FC236}">
                  <a16:creationId xmlns:a16="http://schemas.microsoft.com/office/drawing/2014/main" id="{3AF65C29-5D76-FDE0-5ECE-0E1212139E05}"/>
                </a:ext>
              </a:extLst>
            </p:cNvPr>
            <p:cNvSpPr/>
            <p:nvPr/>
          </p:nvSpPr>
          <p:spPr>
            <a:xfrm>
              <a:off x="-2995129" y="-2192693"/>
              <a:ext cx="10217021" cy="7987004"/>
            </a:xfrm>
            <a:prstGeom prst="star5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Звезда: 5 точек 6">
              <a:extLst>
                <a:ext uri="{FF2B5EF4-FFF2-40B4-BE49-F238E27FC236}">
                  <a16:creationId xmlns:a16="http://schemas.microsoft.com/office/drawing/2014/main" id="{3C0E95E1-7457-0FFC-D632-32FCAF6DA257}"/>
                </a:ext>
              </a:extLst>
            </p:cNvPr>
            <p:cNvSpPr/>
            <p:nvPr/>
          </p:nvSpPr>
          <p:spPr>
            <a:xfrm>
              <a:off x="-990869" y="-418291"/>
              <a:ext cx="6208499" cy="4825217"/>
            </a:xfrm>
            <a:prstGeom prst="star5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A70D89-01D4-C41C-5553-921F00A70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0374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«</a:t>
            </a:r>
            <a:r>
              <a:rPr lang="en-US" dirty="0" err="1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Ошибка</a:t>
            </a:r>
            <a:r>
              <a:rPr lang="en-US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 </a:t>
            </a:r>
            <a:r>
              <a:rPr lang="en-US" dirty="0" err="1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выжившего</a:t>
            </a:r>
            <a:r>
              <a:rPr lang="en-US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: </a:t>
            </a:r>
            <a:r>
              <a:rPr lang="en-US" dirty="0" err="1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когда</a:t>
            </a:r>
            <a:r>
              <a:rPr lang="en-US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 </a:t>
            </a:r>
            <a:r>
              <a:rPr lang="en-US" dirty="0" err="1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поиск</a:t>
            </a:r>
            <a:r>
              <a:rPr lang="en-US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 </a:t>
            </a:r>
            <a:r>
              <a:rPr lang="en-US" dirty="0" err="1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правды</a:t>
            </a:r>
            <a:r>
              <a:rPr lang="en-US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 </a:t>
            </a:r>
            <a:r>
              <a:rPr lang="en-US" dirty="0" err="1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заводит</a:t>
            </a:r>
            <a:r>
              <a:rPr lang="en-US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 в </a:t>
            </a:r>
            <a:r>
              <a:rPr lang="en-US" dirty="0" err="1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тупик</a:t>
            </a:r>
            <a:r>
              <a:rPr lang="en-US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»</a:t>
            </a:r>
            <a:br>
              <a:rPr lang="en-US" dirty="0"/>
            </a:br>
            <a:endParaRPr lang="ru-RU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6611FCAB-CBED-F600-7DE6-5677C452BC8A}"/>
              </a:ext>
            </a:extLst>
          </p:cNvPr>
          <p:cNvGrpSpPr/>
          <p:nvPr/>
        </p:nvGrpSpPr>
        <p:grpSpPr>
          <a:xfrm rot="2634946">
            <a:off x="6840985" y="-513783"/>
            <a:ext cx="8543503" cy="9550533"/>
            <a:chOff x="-2995129" y="-2192693"/>
            <a:chExt cx="10217021" cy="7987004"/>
          </a:xfrm>
        </p:grpSpPr>
        <p:sp>
          <p:nvSpPr>
            <p:cNvPr id="10" name="Звезда: 5 точек 9">
              <a:extLst>
                <a:ext uri="{FF2B5EF4-FFF2-40B4-BE49-F238E27FC236}">
                  <a16:creationId xmlns:a16="http://schemas.microsoft.com/office/drawing/2014/main" id="{588096CE-AC8A-CC53-FEDD-40048976BB19}"/>
                </a:ext>
              </a:extLst>
            </p:cNvPr>
            <p:cNvSpPr/>
            <p:nvPr/>
          </p:nvSpPr>
          <p:spPr>
            <a:xfrm>
              <a:off x="-2995129" y="-2192693"/>
              <a:ext cx="10217021" cy="7987004"/>
            </a:xfrm>
            <a:prstGeom prst="star5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Звезда: 5 точек 10">
              <a:extLst>
                <a:ext uri="{FF2B5EF4-FFF2-40B4-BE49-F238E27FC236}">
                  <a16:creationId xmlns:a16="http://schemas.microsoft.com/office/drawing/2014/main" id="{9A228683-36BE-118E-5A41-F5BC6913D1FF}"/>
                </a:ext>
              </a:extLst>
            </p:cNvPr>
            <p:cNvSpPr/>
            <p:nvPr/>
          </p:nvSpPr>
          <p:spPr>
            <a:xfrm>
              <a:off x="-990869" y="-418291"/>
              <a:ext cx="6208499" cy="4825217"/>
            </a:xfrm>
            <a:prstGeom prst="star5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250679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912FDF-6F0F-F899-A43F-869B62F8A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81" y="2351314"/>
            <a:ext cx="7316756" cy="262190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О</a:t>
            </a:r>
            <a:r>
              <a:rPr lang="en-US" b="1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шибка</a:t>
            </a:r>
            <a:r>
              <a:rPr lang="en-US" b="1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b="1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выжившего</a:t>
            </a:r>
            <a:r>
              <a:rPr lang="en-US" b="1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—</a:t>
            </a:r>
            <a:br>
              <a:rPr lang="ru-RU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</a:br>
            <a:br>
              <a:rPr lang="ru-RU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</a:b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это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склонность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делать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выводы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о </a:t>
            </a: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явлении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только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на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основе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успешных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случаев</a:t>
            </a:r>
            <a:r>
              <a:rPr lang="en-US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.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DC9B845-C3EA-5C71-DB63-CB9048EF8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as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625" y="0"/>
            <a:ext cx="53510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63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0875057D-A41B-EF18-2865-E47AE036003E}"/>
              </a:ext>
            </a:extLst>
          </p:cNvPr>
          <p:cNvSpPr/>
          <p:nvPr/>
        </p:nvSpPr>
        <p:spPr>
          <a:xfrm>
            <a:off x="411235" y="828034"/>
            <a:ext cx="5448389" cy="22324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Когда не самый успевающий школьник слышит вдохновляющие истории миллионеров, бросивших школу, первое, о чем он думает это "я могу бросить школу" и мысль о том, что он ещё станет богатым немного уходит на второй план.</a:t>
            </a:r>
            <a:endParaRPr lang="en-US" sz="2300" dirty="0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5D93179B-D0BF-7DA6-B338-63282A13CF5A}"/>
              </a:ext>
            </a:extLst>
          </p:cNvPr>
          <p:cNvSpPr/>
          <p:nvPr/>
        </p:nvSpPr>
        <p:spPr>
          <a:xfrm>
            <a:off x="411235" y="3916874"/>
            <a:ext cx="5448389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Это прежде всего происходит из-за того, что стать богатым – цель, которая не осуществляется моментально и требует длительного прикладывания усилий, а бросить школу и наслаждаться свободой можно уже прямо здесь и сейчас.</a:t>
            </a:r>
            <a:endParaRPr lang="en-US" sz="1750" dirty="0"/>
          </a:p>
        </p:txBody>
      </p:sp>
      <p:sp>
        <p:nvSpPr>
          <p:cNvPr id="6" name="Shape 2">
            <a:extLst>
              <a:ext uri="{FF2B5EF4-FFF2-40B4-BE49-F238E27FC236}">
                <a16:creationId xmlns:a16="http://schemas.microsoft.com/office/drawing/2014/main" id="{914C66AE-B36F-1ED7-CAAE-A7E22F0F9C3B}"/>
              </a:ext>
            </a:extLst>
          </p:cNvPr>
          <p:cNvSpPr/>
          <p:nvPr/>
        </p:nvSpPr>
        <p:spPr>
          <a:xfrm>
            <a:off x="6251180" y="828034"/>
            <a:ext cx="5448389" cy="5488781"/>
          </a:xfrm>
          <a:prstGeom prst="roundRect">
            <a:avLst>
              <a:gd name="adj" fmla="val 620"/>
            </a:avLst>
          </a:prstGeom>
          <a:solidFill>
            <a:schemeClr val="accent6">
              <a:lumMod val="75000"/>
            </a:schemeClr>
          </a:solidFill>
          <a:ln/>
        </p:spPr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A7262464-C2AB-E9E5-6F2C-8066D416FCEA}"/>
              </a:ext>
            </a:extLst>
          </p:cNvPr>
          <p:cNvSpPr/>
          <p:nvPr/>
        </p:nvSpPr>
        <p:spPr>
          <a:xfrm>
            <a:off x="6543299" y="895739"/>
            <a:ext cx="5063983" cy="4835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Так школьник не станет воспринимать никакую информацию о том, что на самом деле большинство бросивших школу ничего не добились, из-за того, что ему в первую очередь хочется бросить школу. Так предвзятость подтверждения подпитывает систематическую ошибку выжившего. Человек не смотрит правде в глаза, а находит оправдания для себя и решается всецело поверить в них, несмотря на объективные факты. Зачастую именно из-за приятности для нас процесса мы видим то, что хотим видеть, и делаем выводы, даже строим планы на заведомо неполных данных, хоть и делаем это неосознанно, попадая тем самым в систематическую ошибку выжившего.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93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0" descr="preencoded.png">
            <a:extLst>
              <a:ext uri="{FF2B5EF4-FFF2-40B4-BE49-F238E27FC236}">
                <a16:creationId xmlns:a16="http://schemas.microsoft.com/office/drawing/2014/main" id="{A9497D81-ABE1-F895-5A62-66D0EDE17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790" y="1560288"/>
            <a:ext cx="1134070" cy="1360884"/>
          </a:xfrm>
          <a:prstGeom prst="rect">
            <a:avLst/>
          </a:prstGeom>
        </p:spPr>
      </p:pic>
      <p:sp>
        <p:nvSpPr>
          <p:cNvPr id="5" name="Text 0">
            <a:extLst>
              <a:ext uri="{FF2B5EF4-FFF2-40B4-BE49-F238E27FC236}">
                <a16:creationId xmlns:a16="http://schemas.microsoft.com/office/drawing/2014/main" id="{1CEB1226-5EE3-8DA2-E322-54A7FAA2CC2B}"/>
              </a:ext>
            </a:extLst>
          </p:cNvPr>
          <p:cNvSpPr/>
          <p:nvPr/>
        </p:nvSpPr>
        <p:spPr>
          <a:xfrm>
            <a:off x="2154674" y="1787103"/>
            <a:ext cx="3074551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Быть честным с собой</a:t>
            </a:r>
            <a:endParaRPr lang="en-US" sz="2300" dirty="0"/>
          </a:p>
        </p:txBody>
      </p:sp>
      <p:sp>
        <p:nvSpPr>
          <p:cNvPr id="6" name="Text 1">
            <a:extLst>
              <a:ext uri="{FF2B5EF4-FFF2-40B4-BE49-F238E27FC236}">
                <a16:creationId xmlns:a16="http://schemas.microsoft.com/office/drawing/2014/main" id="{8F55CD58-E86B-FDFE-58EB-FE9A562325BB}"/>
              </a:ext>
            </a:extLst>
          </p:cNvPr>
          <p:cNvSpPr/>
          <p:nvPr/>
        </p:nvSpPr>
        <p:spPr>
          <a:xfrm>
            <a:off x="2154674" y="2295261"/>
            <a:ext cx="1168193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Не бояться смотреть правде в глаза.</a:t>
            </a:r>
            <a:endParaRPr lang="en-US" sz="1750" dirty="0"/>
          </a:p>
        </p:txBody>
      </p:sp>
      <p:pic>
        <p:nvPicPr>
          <p:cNvPr id="7" name="Image 1" descr="preencoded.png">
            <a:extLst>
              <a:ext uri="{FF2B5EF4-FFF2-40B4-BE49-F238E27FC236}">
                <a16:creationId xmlns:a16="http://schemas.microsoft.com/office/drawing/2014/main" id="{39B39DF5-0F05-6661-91B2-F8E5938E04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2921173"/>
            <a:ext cx="1134070" cy="1360884"/>
          </a:xfrm>
          <a:prstGeom prst="rect">
            <a:avLst/>
          </a:prstGeom>
        </p:spPr>
      </p:pic>
      <p:sp>
        <p:nvSpPr>
          <p:cNvPr id="8" name="Text 2">
            <a:extLst>
              <a:ext uri="{FF2B5EF4-FFF2-40B4-BE49-F238E27FC236}">
                <a16:creationId xmlns:a16="http://schemas.microsoft.com/office/drawing/2014/main" id="{9EA87623-E842-EF35-E4F3-C75FA05AB5DF}"/>
              </a:ext>
            </a:extLst>
          </p:cNvPr>
          <p:cNvSpPr/>
          <p:nvPr/>
        </p:nvSpPr>
        <p:spPr>
          <a:xfrm>
            <a:off x="2154674" y="3147987"/>
            <a:ext cx="3471148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Видеть картину целиком</a:t>
            </a:r>
            <a:endParaRPr lang="en-US" sz="2300" dirty="0"/>
          </a:p>
        </p:txBody>
      </p:sp>
      <p:sp>
        <p:nvSpPr>
          <p:cNvPr id="9" name="Text 3">
            <a:extLst>
              <a:ext uri="{FF2B5EF4-FFF2-40B4-BE49-F238E27FC236}">
                <a16:creationId xmlns:a16="http://schemas.microsoft.com/office/drawing/2014/main" id="{CC61800F-F322-2C4B-8ED2-EE895D04D438}"/>
              </a:ext>
            </a:extLst>
          </p:cNvPr>
          <p:cNvSpPr/>
          <p:nvPr/>
        </p:nvSpPr>
        <p:spPr>
          <a:xfrm>
            <a:off x="2154674" y="3656146"/>
            <a:ext cx="1168193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Со всех точек зрения.</a:t>
            </a:r>
            <a:endParaRPr lang="en-US" sz="1750" dirty="0"/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12174C4B-1E58-B603-668E-B7F9E5EA55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4282057"/>
            <a:ext cx="1134070" cy="1360884"/>
          </a:xfrm>
          <a:prstGeom prst="rect">
            <a:avLst/>
          </a:prstGeom>
        </p:spPr>
      </p:pic>
      <p:sp>
        <p:nvSpPr>
          <p:cNvPr id="11" name="Text 4">
            <a:extLst>
              <a:ext uri="{FF2B5EF4-FFF2-40B4-BE49-F238E27FC236}">
                <a16:creationId xmlns:a16="http://schemas.microsoft.com/office/drawing/2014/main" id="{96D9AB74-C166-3380-D507-F7984C9EE0A9}"/>
              </a:ext>
            </a:extLst>
          </p:cNvPr>
          <p:cNvSpPr/>
          <p:nvPr/>
        </p:nvSpPr>
        <p:spPr>
          <a:xfrm>
            <a:off x="2154674" y="4508871"/>
            <a:ext cx="297703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Сбор информации</a:t>
            </a:r>
            <a:endParaRPr lang="en-US" sz="2300" dirty="0"/>
          </a:p>
        </p:txBody>
      </p:sp>
      <p:sp>
        <p:nvSpPr>
          <p:cNvPr id="12" name="Text 5">
            <a:extLst>
              <a:ext uri="{FF2B5EF4-FFF2-40B4-BE49-F238E27FC236}">
                <a16:creationId xmlns:a16="http://schemas.microsoft.com/office/drawing/2014/main" id="{97F84785-B18B-9465-F02E-A5399577370E}"/>
              </a:ext>
            </a:extLst>
          </p:cNvPr>
          <p:cNvSpPr/>
          <p:nvPr/>
        </p:nvSpPr>
        <p:spPr>
          <a:xfrm>
            <a:off x="2154674" y="5017030"/>
            <a:ext cx="1168193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Разнообразной, всесторонней и полной перед анализом и принятием решения.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946633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C064F3FE-6D38-1776-561F-83257080943D}"/>
              </a:ext>
            </a:extLst>
          </p:cNvPr>
          <p:cNvSpPr/>
          <p:nvPr/>
        </p:nvSpPr>
        <p:spPr>
          <a:xfrm>
            <a:off x="523203" y="860860"/>
            <a:ext cx="11329440" cy="17862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650"/>
              </a:lnSpc>
              <a:buNone/>
            </a:pPr>
            <a:r>
              <a:rPr lang="en-US" sz="3750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На простых примерах нам очевидно, что именно и где было упущено.</a:t>
            </a:r>
            <a:endParaRPr lang="en-US" sz="3750" dirty="0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456523AA-611B-1E82-2687-2A10602A2A12}"/>
              </a:ext>
            </a:extLst>
          </p:cNvPr>
          <p:cNvSpPr/>
          <p:nvPr/>
        </p:nvSpPr>
        <p:spPr>
          <a:xfrm>
            <a:off x="523203" y="2735380"/>
            <a:ext cx="6092201" cy="41972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2850"/>
              </a:lnSpc>
              <a:buNone/>
            </a:pPr>
            <a:r>
              <a:rPr lang="en-US" sz="200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Возьмем игру в русскую рулетку: все опрошенные игроки живы и чувствуют себя хорошо, значит эта игра абсолютно безопасна. Но на самом деле это не так, и мы сразу поняли, где подвох: тех, кто проиграл опросить не удалось.</a:t>
            </a:r>
            <a:endParaRPr lang="en-US" sz="20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457CE3A0-54D5-B3B4-AA2A-2D314323C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747" y="2889380"/>
            <a:ext cx="4466253" cy="558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4130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33C22B13-26B0-9862-D8C8-8B928BD38471}"/>
              </a:ext>
            </a:extLst>
          </p:cNvPr>
          <p:cNvSpPr/>
          <p:nvPr/>
        </p:nvSpPr>
        <p:spPr>
          <a:xfrm>
            <a:off x="392058" y="553133"/>
            <a:ext cx="11392506" cy="17862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650"/>
              </a:lnSpc>
              <a:buNone/>
            </a:pPr>
            <a:r>
              <a:rPr lang="en-US" sz="3750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С другой стороны, если тема сложная мы не всегда можем представить все </a:t>
            </a:r>
            <a:r>
              <a:rPr lang="en-US" sz="3750" dirty="0" err="1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возможные</a:t>
            </a:r>
            <a:r>
              <a:rPr lang="en-US" sz="3750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 </a:t>
            </a:r>
            <a:r>
              <a:rPr lang="en-US" sz="3750" dirty="0" err="1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исходы</a:t>
            </a:r>
            <a:r>
              <a:rPr lang="en-US" sz="3750" dirty="0">
                <a:solidFill>
                  <a:srgbClr val="020202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.</a:t>
            </a:r>
            <a:endParaRPr lang="en-US" sz="375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8B6606D8-CD42-6318-BFFD-0702D7EBA240}"/>
              </a:ext>
            </a:extLst>
          </p:cNvPr>
          <p:cNvSpPr/>
          <p:nvPr/>
        </p:nvSpPr>
        <p:spPr>
          <a:xfrm>
            <a:off x="399747" y="2341158"/>
            <a:ext cx="11392506" cy="21774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В попытке избежать ошибки выжившего и получить абсолютно полную информацию, мы столкнемся с ещё одной проблемой – </a:t>
            </a:r>
            <a:r>
              <a:rPr lang="en-US" sz="1750" b="1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перфекционизмом</a:t>
            </a: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. Мы будем искать и анализировать всё, что можем, однако всегда будет оставаться сомнение, а всё ли было предусмотрено? И главная проблема в том, что мы не можем ответить на этот вопрос. </a:t>
            </a:r>
            <a:endParaRPr lang="en-US" sz="1750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C79DE7DA-F1A1-97B8-0F7C-38D20BE20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98816"/>
            <a:ext cx="3090441" cy="285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Immagine Pin Storia">
            <a:extLst>
              <a:ext uri="{FF2B5EF4-FFF2-40B4-BE49-F238E27FC236}">
                <a16:creationId xmlns:a16="http://schemas.microsoft.com/office/drawing/2014/main" id="{4A0C4303-FB33-AB24-CE4D-1ECD2F0A2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441" y="3998816"/>
            <a:ext cx="2312497" cy="285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Immagine Pin Storia">
            <a:extLst>
              <a:ext uri="{FF2B5EF4-FFF2-40B4-BE49-F238E27FC236}">
                <a16:creationId xmlns:a16="http://schemas.microsoft.com/office/drawing/2014/main" id="{738BD495-614A-321F-4FCE-586AF8631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708" y="3998816"/>
            <a:ext cx="5082994" cy="285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>
            <a:extLst>
              <a:ext uri="{FF2B5EF4-FFF2-40B4-BE49-F238E27FC236}">
                <a16:creationId xmlns:a16="http://schemas.microsoft.com/office/drawing/2014/main" id="{EE617488-3145-C0D8-EFB6-DC7D973AA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3702" y="3998816"/>
            <a:ext cx="1906784" cy="285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467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A15A2175-0B9E-AE9F-2675-B86851C92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3407" y="-2226554"/>
            <a:ext cx="4068716" cy="723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hape 0">
            <a:extLst>
              <a:ext uri="{FF2B5EF4-FFF2-40B4-BE49-F238E27FC236}">
                <a16:creationId xmlns:a16="http://schemas.microsoft.com/office/drawing/2014/main" id="{0E69122E-B860-E6DF-2BF1-F688999643D7}"/>
              </a:ext>
            </a:extLst>
          </p:cNvPr>
          <p:cNvSpPr/>
          <p:nvPr/>
        </p:nvSpPr>
        <p:spPr>
          <a:xfrm>
            <a:off x="5011231" y="434482"/>
            <a:ext cx="6407944" cy="2651284"/>
          </a:xfrm>
          <a:prstGeom prst="roundRect">
            <a:avLst>
              <a:gd name="adj" fmla="val 1283"/>
            </a:avLst>
          </a:prstGeom>
          <a:solidFill>
            <a:srgbClr val="F2EEEE"/>
          </a:solidFill>
          <a:ln/>
        </p:spPr>
      </p:sp>
      <p:sp>
        <p:nvSpPr>
          <p:cNvPr id="11" name="Text 1">
            <a:extLst>
              <a:ext uri="{FF2B5EF4-FFF2-40B4-BE49-F238E27FC236}">
                <a16:creationId xmlns:a16="http://schemas.microsoft.com/office/drawing/2014/main" id="{D03D646B-2801-19F9-AA82-20BB4A5E78D4}"/>
              </a:ext>
            </a:extLst>
          </p:cNvPr>
          <p:cNvSpPr/>
          <p:nvPr/>
        </p:nvSpPr>
        <p:spPr>
          <a:xfrm>
            <a:off x="5322017" y="605314"/>
            <a:ext cx="3470791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Плюсы перфекционизма</a:t>
            </a:r>
            <a:endParaRPr lang="en-US" sz="2300" dirty="0"/>
          </a:p>
        </p:txBody>
      </p:sp>
      <p:sp>
        <p:nvSpPr>
          <p:cNvPr id="12" name="Text 2">
            <a:extLst>
              <a:ext uri="{FF2B5EF4-FFF2-40B4-BE49-F238E27FC236}">
                <a16:creationId xmlns:a16="http://schemas.microsoft.com/office/drawing/2014/main" id="{4DBEDA45-B754-F069-0F39-31BD284F8B27}"/>
              </a:ext>
            </a:extLst>
          </p:cNvPr>
          <p:cNvSpPr/>
          <p:nvPr/>
        </p:nvSpPr>
        <p:spPr>
          <a:xfrm>
            <a:off x="5322017" y="1178785"/>
            <a:ext cx="595431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Задачи выполняются на 100%.</a:t>
            </a:r>
            <a:endParaRPr lang="en-US" sz="1750" dirty="0"/>
          </a:p>
        </p:txBody>
      </p:sp>
      <p:sp>
        <p:nvSpPr>
          <p:cNvPr id="13" name="Shape 3">
            <a:extLst>
              <a:ext uri="{FF2B5EF4-FFF2-40B4-BE49-F238E27FC236}">
                <a16:creationId xmlns:a16="http://schemas.microsoft.com/office/drawing/2014/main" id="{5F48CD06-A99C-B7DA-A2E2-C5E315B780AC}"/>
              </a:ext>
            </a:extLst>
          </p:cNvPr>
          <p:cNvSpPr/>
          <p:nvPr/>
        </p:nvSpPr>
        <p:spPr>
          <a:xfrm>
            <a:off x="5011112" y="3681076"/>
            <a:ext cx="6408063" cy="2651284"/>
          </a:xfrm>
          <a:prstGeom prst="roundRect">
            <a:avLst>
              <a:gd name="adj" fmla="val 1283"/>
            </a:avLst>
          </a:prstGeom>
          <a:solidFill>
            <a:srgbClr val="F2EEEE"/>
          </a:solidFill>
          <a:ln/>
        </p:spPr>
      </p:sp>
      <p:sp>
        <p:nvSpPr>
          <p:cNvPr id="14" name="Text 4">
            <a:extLst>
              <a:ext uri="{FF2B5EF4-FFF2-40B4-BE49-F238E27FC236}">
                <a16:creationId xmlns:a16="http://schemas.microsoft.com/office/drawing/2014/main" id="{1108C686-90E5-BC8B-EFC0-93F424662857}"/>
              </a:ext>
            </a:extLst>
          </p:cNvPr>
          <p:cNvSpPr/>
          <p:nvPr/>
        </p:nvSpPr>
        <p:spPr>
          <a:xfrm>
            <a:off x="5321898" y="3870570"/>
            <a:ext cx="3630573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383838"/>
                </a:solidFill>
                <a:latin typeface="PT Serif" pitchFamily="34" charset="0"/>
                <a:ea typeface="PT Serif" pitchFamily="34" charset="-122"/>
                <a:cs typeface="PT Serif" pitchFamily="34" charset="-120"/>
              </a:rPr>
              <a:t>Минусы перфекционизма</a:t>
            </a:r>
            <a:endParaRPr lang="en-US" sz="2300" dirty="0"/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7DB168DC-8917-A3F0-95AE-598E9B4D469D}"/>
              </a:ext>
            </a:extLst>
          </p:cNvPr>
          <p:cNvSpPr/>
          <p:nvPr/>
        </p:nvSpPr>
        <p:spPr>
          <a:xfrm>
            <a:off x="5321898" y="4453369"/>
            <a:ext cx="5954435" cy="1689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 err="1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Прокрастинация</a:t>
            </a: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и бездействие.</a:t>
            </a:r>
            <a:endParaRPr lang="en-US" sz="1750" dirty="0"/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Иллюзия контроля и тирания долженствования.</a:t>
            </a:r>
            <a:endParaRPr lang="en-US" sz="1750" dirty="0"/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38383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Падение самооценки, тревога, чувство вины.</a:t>
            </a:r>
            <a:endParaRPr lang="en-US" sz="1750" dirty="0"/>
          </a:p>
        </p:txBody>
      </p:sp>
      <p:pic>
        <p:nvPicPr>
          <p:cNvPr id="2052" name="Picture 4" descr="Immagine Pin Storia">
            <a:extLst>
              <a:ext uri="{FF2B5EF4-FFF2-40B4-BE49-F238E27FC236}">
                <a16:creationId xmlns:a16="http://schemas.microsoft.com/office/drawing/2014/main" id="{B907FB87-4B68-AF56-07BD-D8387736A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892" y="2987430"/>
            <a:ext cx="4128608" cy="387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465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750FB4-A0C6-63E3-A392-B6066575B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439" y="2712721"/>
            <a:ext cx="10629122" cy="1432557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4000" dirty="0">
                <a:latin typeface="PT Serif" panose="020A0603040505020204" pitchFamily="18" charset="-52"/>
              </a:rPr>
              <a:t>Таким образом, при попытке оградить себя от ошибки выжившего </a:t>
            </a:r>
            <a:r>
              <a:rPr lang="ru-RU" sz="4000" i="1" dirty="0">
                <a:latin typeface="PT Serif" panose="020A0603040505020204" pitchFamily="18" charset="-52"/>
              </a:rPr>
              <a:t>не стоит</a:t>
            </a:r>
            <a:r>
              <a:rPr lang="ru-RU" sz="4000" dirty="0">
                <a:latin typeface="PT Serif" panose="020A0603040505020204" pitchFamily="18" charset="-52"/>
              </a:rPr>
              <a:t> перебарщивать.</a:t>
            </a:r>
            <a:br>
              <a:rPr lang="ru-RU" dirty="0">
                <a:latin typeface="PT Serif" panose="020A0603040505020204" pitchFamily="18" charset="-52"/>
              </a:rPr>
            </a:br>
            <a:endParaRPr lang="ru-RU" dirty="0">
              <a:latin typeface="PT Serif" panose="020A0603040505020204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57991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E0060E48-D3ED-463A-50A8-CDCCB0D6F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43124" y="-3598336"/>
            <a:ext cx="7905752" cy="1405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F1AA196-3EB2-8049-D881-C97D8324C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9135" y="2712719"/>
            <a:ext cx="10629122" cy="1432557"/>
          </a:xfrm>
        </p:spPr>
        <p:txBody>
          <a:bodyPr>
            <a:normAutofit/>
          </a:bodyPr>
          <a:lstStyle/>
          <a:p>
            <a:pPr algn="just"/>
            <a:r>
              <a:rPr lang="ru-RU" sz="4000" dirty="0">
                <a:solidFill>
                  <a:schemeClr val="bg1"/>
                </a:solidFill>
                <a:latin typeface="PT Serif" panose="020A0603040505020204" pitchFamily="18" charset="-52"/>
              </a:rPr>
              <a:t>СПАСИБО ЗА ВНИМАНИЕ!</a:t>
            </a:r>
            <a:endParaRPr lang="ru-RU" dirty="0">
              <a:solidFill>
                <a:schemeClr val="bg1"/>
              </a:solidFill>
              <a:latin typeface="PT Serif" panose="020A0603040505020204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303176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Office PowerPoint</Application>
  <PresentationFormat>Широкоэкранный</PresentationFormat>
  <Paragraphs>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DM Sans</vt:lpstr>
      <vt:lpstr>PT Serif</vt:lpstr>
      <vt:lpstr>Тема Office</vt:lpstr>
      <vt:lpstr>«Ошибка выжившего: когда поиск правды заводит в тупик» </vt:lpstr>
      <vt:lpstr>Ошибка выжившего —  это склонность делать выводы о явлении только на основе успешных случаев.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Таким образом, при попытке оградить себя от ошибки выжившего не стоит перебарщивать.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Tasya</dc:creator>
  <cp:lastModifiedBy>Tasya</cp:lastModifiedBy>
  <cp:revision>1</cp:revision>
  <dcterms:created xsi:type="dcterms:W3CDTF">2026-02-22T18:43:35Z</dcterms:created>
  <dcterms:modified xsi:type="dcterms:W3CDTF">2026-02-22T18:44:06Z</dcterms:modified>
</cp:coreProperties>
</file>