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4" r:id="rId7"/>
    <p:sldId id="265" r:id="rId8"/>
    <p:sldId id="262" r:id="rId9"/>
    <p:sldId id="266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C59"/>
    <a:srgbClr val="071A79"/>
    <a:srgbClr val="FDF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94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ADD000-2E01-4BCB-8C6C-9E213D3F5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F68D3A-4C80-4957-8C53-D81F4D634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79081E-3CCF-4349-BEA6-9BE9BDC50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7201EF-0F02-4D6C-8BE1-7F53DC60B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922516-1A57-4D4F-8FCB-1CC72D29D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070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C35C79-02F1-4944-8F4B-FB3FA6CFA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2D07B84-DA96-409E-8C10-83941D83B7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9CD669-5BD8-4C05-9968-48791EC9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6001F4-65DE-4D8D-AAD7-BDC9D453C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96BDE6-8ABC-488F-832E-5160D48DF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286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9A33038-46DD-437F-9446-95470317D7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895B13-C2DC-4C68-B4B4-5DC15521D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9A3428-88E4-4FAD-BE0F-FB2188D10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181829-E494-42E4-BF65-717A794B2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BA4BE4-42BC-4F00-B9F2-283E4C94B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264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9FF5F1-A701-414C-867C-EE08E5410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ACCBE2-E53C-4A00-A95C-79D22BC87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41A40B-A4C0-40EA-B400-B3DDEFF74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ED2B2E-DF62-4F9C-B348-EFBEE1EF6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4C9977-4BC9-474B-BC32-4F909BED8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50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8F7C5A-3819-4BC0-8AB5-DFEF91399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E139DF-7DB6-44F5-B3DC-68BE19A67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F4C261-F92D-49BF-AC3C-C731A96EB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4E1779-8BF2-43AC-A32D-E071344A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373A91-F19C-4DDA-B57F-0C4D8FEBA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625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A174B-AE75-47F2-9878-C2C985F2E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F1E77A-25E4-4B4A-B475-BA5781DCF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8FE8A8-6F17-4D8D-8844-5D23542A4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E84D7A-4032-4DA1-B089-5F809C080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E0B3D5-B7B8-4F4F-9A72-DB74E34C7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4599E3-D7D2-4656-9413-03E50C49C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346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60BB38-01C6-4F1C-BF0B-2A29789C2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3B63E8-9894-40BA-8B0B-7FB4FD60C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67992F-DDB6-4AA0-AEAA-81179E4C4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A4FFB35-DF89-47E1-A512-37B605A97A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D31D2D5-2A5B-44EF-AB3E-6D591CDE32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21A5DE8-6BCE-457A-AA65-0168C8370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BF5A86C-0EA5-4211-A84D-AE171F4D9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A97847E-9988-4CCC-8738-809CA5D38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571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19D01D-2845-43FE-92D8-3BC4BD2E9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F5D622-2F80-4BDF-BC14-844C2C60E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93E1476-DE07-4D90-8D29-63146AD8C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E0A2CEE-5F44-4D53-98AA-D44E62D79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169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52672BB-95F3-430F-86FC-1DBAEE12E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A8F266A-0159-42C9-83BB-04C2CCFEF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D250103-A491-4287-97C6-52F8FF932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82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1F7831-8986-4030-84CD-33BFD1D3A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0609DD-92B4-441F-A160-96667EB63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9870975-632A-45ED-8663-F30670C29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323792-D44B-4D09-8109-A86DCDBCD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FA05571-74E8-424D-B5A4-C3307F9F5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17AD4B-235F-48E4-9864-F2D000FE8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35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6F33A-85A5-4ABA-AFAE-637E86922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D906799-7A6D-4AFC-A565-C3076942C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627BF07-667E-4499-910D-36F867656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AD9259-29EE-453E-9F06-F7E1CA49F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924D7B-9E9B-4C58-BC7D-58B1224B7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F97793-A324-4001-9DEA-2002EC5EA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91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BEBAED-489C-49D7-A421-C3BDD6898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C0A774-29D8-47EE-9B2C-1616C80FC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2F38F8-42B1-4ECB-8890-DFF9B0924B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CE6FD-4136-431E-A837-EE534E048A3D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400740-CB6A-4EC2-A2B0-8F4FB7EEE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47023A-11D8-485A-857F-3F044AAD75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C6E69-291D-4935-980F-9A525A879A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117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91523F7-D25C-4F74-8682-B3CA5001E6F2}"/>
              </a:ext>
            </a:extLst>
          </p:cNvPr>
          <p:cNvSpPr/>
          <p:nvPr/>
        </p:nvSpPr>
        <p:spPr>
          <a:xfrm>
            <a:off x="-773821" y="742950"/>
            <a:ext cx="4910504" cy="8260373"/>
          </a:xfrm>
          <a:prstGeom prst="roundRect">
            <a:avLst>
              <a:gd name="adj" fmla="val 50000"/>
            </a:avLst>
          </a:prstGeom>
          <a:solidFill>
            <a:srgbClr val="071A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04B9F461-4E5D-48CB-A8F0-9184D9CFF5C3}"/>
              </a:ext>
            </a:extLst>
          </p:cNvPr>
          <p:cNvSpPr/>
          <p:nvPr/>
        </p:nvSpPr>
        <p:spPr>
          <a:xfrm>
            <a:off x="412626" y="2062480"/>
            <a:ext cx="2537609" cy="6818923"/>
          </a:xfrm>
          <a:prstGeom prst="roundRect">
            <a:avLst>
              <a:gd name="adj" fmla="val 50000"/>
            </a:avLst>
          </a:prstGeom>
          <a:solidFill>
            <a:srgbClr val="FDF6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везда: 10 точек 3">
            <a:extLst>
              <a:ext uri="{FF2B5EF4-FFF2-40B4-BE49-F238E27FC236}">
                <a16:creationId xmlns:a16="http://schemas.microsoft.com/office/drawing/2014/main" id="{6F2879A7-F980-44AD-8B25-F68CA6628D04}"/>
              </a:ext>
            </a:extLst>
          </p:cNvPr>
          <p:cNvSpPr/>
          <p:nvPr/>
        </p:nvSpPr>
        <p:spPr>
          <a:xfrm>
            <a:off x="9723120" y="107950"/>
            <a:ext cx="1158240" cy="1270000"/>
          </a:xfrm>
          <a:prstGeom prst="star10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везда: 10 точек 4">
            <a:extLst>
              <a:ext uri="{FF2B5EF4-FFF2-40B4-BE49-F238E27FC236}">
                <a16:creationId xmlns:a16="http://schemas.microsoft.com/office/drawing/2014/main" id="{16E95C03-54A5-43F7-B504-7D8A9AB67351}"/>
              </a:ext>
            </a:extLst>
          </p:cNvPr>
          <p:cNvSpPr/>
          <p:nvPr/>
        </p:nvSpPr>
        <p:spPr>
          <a:xfrm>
            <a:off x="11125200" y="911225"/>
            <a:ext cx="822960" cy="933450"/>
          </a:xfrm>
          <a:prstGeom prst="star10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везда: 10 точек 5">
            <a:extLst>
              <a:ext uri="{FF2B5EF4-FFF2-40B4-BE49-F238E27FC236}">
                <a16:creationId xmlns:a16="http://schemas.microsoft.com/office/drawing/2014/main" id="{49021B72-BB79-46E6-B8BB-0788E474072E}"/>
              </a:ext>
            </a:extLst>
          </p:cNvPr>
          <p:cNvSpPr/>
          <p:nvPr/>
        </p:nvSpPr>
        <p:spPr>
          <a:xfrm>
            <a:off x="10302240" y="1659255"/>
            <a:ext cx="579120" cy="664210"/>
          </a:xfrm>
          <a:prstGeom prst="star10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66ACA6-D3D5-4F92-9AF1-B75CB581E2F6}"/>
              </a:ext>
            </a:extLst>
          </p:cNvPr>
          <p:cNvSpPr txBox="1"/>
          <p:nvPr/>
        </p:nvSpPr>
        <p:spPr>
          <a:xfrm>
            <a:off x="4501660" y="2753360"/>
            <a:ext cx="8066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Constantia" panose="02030602050306030303" pitchFamily="18" charset="0"/>
              </a:rPr>
              <a:t>ГОВОРИТЬ, ЧТОБЫ ПОНИМАТЬ: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61B313-4466-49A3-8298-A0BA2ACE063E}"/>
              </a:ext>
            </a:extLst>
          </p:cNvPr>
          <p:cNvSpPr txBox="1"/>
          <p:nvPr/>
        </p:nvSpPr>
        <p:spPr>
          <a:xfrm>
            <a:off x="4501660" y="3429000"/>
            <a:ext cx="667004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путь инженера от коммуникативных ошибок к мастерству диалога</a:t>
            </a:r>
            <a:endParaRPr lang="ru-RU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072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AFE7E8-D7FD-4E3D-9C0E-C51E040EC0C8}"/>
              </a:ext>
            </a:extLst>
          </p:cNvPr>
          <p:cNvSpPr txBox="1"/>
          <p:nvPr/>
        </p:nvSpPr>
        <p:spPr>
          <a:xfrm>
            <a:off x="2565037" y="3962081"/>
            <a:ext cx="7082244" cy="1561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Таким образом, конструктивная коммуникация ведёт к решению задач, деструктивная — к конфликтам. Избегая типичных ошибок, мы делаем общение эффективнее. Активное слушание помогает понять собеседника, а «я‑сообщения» — донести свою мысль без конфликта.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EB79819F-B0BE-4C56-BAAF-45422FA5A423}"/>
              </a:ext>
            </a:extLst>
          </p:cNvPr>
          <p:cNvSpPr/>
          <p:nvPr/>
        </p:nvSpPr>
        <p:spPr>
          <a:xfrm>
            <a:off x="3050539" y="1056640"/>
            <a:ext cx="6111240" cy="2123440"/>
          </a:xfrm>
          <a:prstGeom prst="roundRect">
            <a:avLst/>
          </a:prstGeom>
          <a:noFill/>
          <a:ln w="38100">
            <a:solidFill>
              <a:srgbClr val="071A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2A7368-5D0E-4024-807A-71CAF9FCF1FE}"/>
              </a:ext>
            </a:extLst>
          </p:cNvPr>
          <p:cNvSpPr txBox="1"/>
          <p:nvPr/>
        </p:nvSpPr>
        <p:spPr>
          <a:xfrm>
            <a:off x="3209837" y="1434743"/>
            <a:ext cx="5792645" cy="1367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 это работает:</a:t>
            </a: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вы говорите о своих чувствах и потребностях, а не обвиняете собеседника.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снижает его сопротивление и открывает пространство для диалога.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8FB619E-418A-470D-B3B2-F3C4F87D958A}"/>
              </a:ext>
            </a:extLst>
          </p:cNvPr>
          <p:cNvSpPr/>
          <p:nvPr/>
        </p:nvSpPr>
        <p:spPr>
          <a:xfrm>
            <a:off x="2216149" y="3680864"/>
            <a:ext cx="7780021" cy="2123440"/>
          </a:xfrm>
          <a:prstGeom prst="roundRect">
            <a:avLst/>
          </a:prstGeom>
          <a:noFill/>
          <a:ln w="38100">
            <a:solidFill>
              <a:srgbClr val="FFBC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493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E346917F-289F-49CB-A535-6E61F4CD8C46}"/>
              </a:ext>
            </a:extLst>
          </p:cNvPr>
          <p:cNvSpPr/>
          <p:nvPr/>
        </p:nvSpPr>
        <p:spPr>
          <a:xfrm>
            <a:off x="1791970" y="-883920"/>
            <a:ext cx="2349500" cy="3637280"/>
          </a:xfrm>
          <a:prstGeom prst="roundRect">
            <a:avLst>
              <a:gd name="adj" fmla="val 50000"/>
            </a:avLst>
          </a:prstGeom>
          <a:solidFill>
            <a:srgbClr val="071A79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CB4B58C-F723-4208-8DAA-E3EF0B2E5F81}"/>
              </a:ext>
            </a:extLst>
          </p:cNvPr>
          <p:cNvSpPr/>
          <p:nvPr/>
        </p:nvSpPr>
        <p:spPr>
          <a:xfrm>
            <a:off x="1791970" y="2956560"/>
            <a:ext cx="2349500" cy="3637280"/>
          </a:xfrm>
          <a:prstGeom prst="roundRect">
            <a:avLst>
              <a:gd name="adj" fmla="val 50000"/>
            </a:avLst>
          </a:prstGeom>
          <a:solidFill>
            <a:srgbClr val="071A79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E3965CF4-593B-426D-A57F-B104A2C94BB4}"/>
              </a:ext>
            </a:extLst>
          </p:cNvPr>
          <p:cNvSpPr/>
          <p:nvPr/>
        </p:nvSpPr>
        <p:spPr>
          <a:xfrm>
            <a:off x="-711200" y="-2702560"/>
            <a:ext cx="2349500" cy="3637280"/>
          </a:xfrm>
          <a:prstGeom prst="roundRect">
            <a:avLst>
              <a:gd name="adj" fmla="val 50000"/>
            </a:avLst>
          </a:prstGeom>
          <a:solidFill>
            <a:srgbClr val="071A79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B926F15B-FA7C-476A-ACB6-8AB298335ABA}"/>
              </a:ext>
            </a:extLst>
          </p:cNvPr>
          <p:cNvSpPr/>
          <p:nvPr/>
        </p:nvSpPr>
        <p:spPr>
          <a:xfrm>
            <a:off x="-711200" y="1148080"/>
            <a:ext cx="2349500" cy="3637280"/>
          </a:xfrm>
          <a:prstGeom prst="roundRect">
            <a:avLst>
              <a:gd name="adj" fmla="val 50000"/>
            </a:avLst>
          </a:prstGeom>
          <a:solidFill>
            <a:srgbClr val="071A79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C4F44D88-07FA-4B2E-B0C3-DF86C6D1215D}"/>
              </a:ext>
            </a:extLst>
          </p:cNvPr>
          <p:cNvSpPr/>
          <p:nvPr/>
        </p:nvSpPr>
        <p:spPr>
          <a:xfrm>
            <a:off x="-711200" y="4998720"/>
            <a:ext cx="2349500" cy="3637280"/>
          </a:xfrm>
          <a:prstGeom prst="roundRect">
            <a:avLst>
              <a:gd name="adj" fmla="val 50000"/>
            </a:avLst>
          </a:prstGeom>
          <a:solidFill>
            <a:srgbClr val="071A79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DEB5DF-298B-456C-822A-00364444B842}"/>
              </a:ext>
            </a:extLst>
          </p:cNvPr>
          <p:cNvSpPr txBox="1"/>
          <p:nvPr/>
        </p:nvSpPr>
        <p:spPr>
          <a:xfrm>
            <a:off x="4432300" y="651117"/>
            <a:ext cx="7485380" cy="993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КОНСТРУКТИВНАЯ И ДЕСТРУКТИВНАЯ КОММУНИКАЦИЯ</a:t>
            </a:r>
            <a:endParaRPr lang="ru-RU" sz="2000" b="1" dirty="0"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853DCE-D7A0-4100-8E57-4D4DB7A9B563}"/>
              </a:ext>
            </a:extLst>
          </p:cNvPr>
          <p:cNvSpPr txBox="1"/>
          <p:nvPr/>
        </p:nvSpPr>
        <p:spPr>
          <a:xfrm>
            <a:off x="4432300" y="2078567"/>
            <a:ext cx="7150100" cy="44183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Конструктивная коммуникация </a:t>
            </a: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это общение, которое помогает решать задачи, укрепляет отношения в команде и ведёт к результату.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Её признаки: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фокус на проблеме, а не на личности («Как нам оптимизировать этот узел?» вместо «Ты неправильно спроектировал узел»);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готовность искать компромисс;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чёткие формулировки и конкретные предложения;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уважение к мнению собеседника;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нацеленность на совместный результат.</a:t>
            </a:r>
          </a:p>
        </p:txBody>
      </p:sp>
    </p:spTree>
    <p:extLst>
      <p:ext uri="{BB962C8B-B14F-4D97-AF65-F5344CB8AC3E}">
        <p14:creationId xmlns:p14="http://schemas.microsoft.com/office/powerpoint/2010/main" val="4170628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E346917F-289F-49CB-A535-6E61F4CD8C46}"/>
              </a:ext>
            </a:extLst>
          </p:cNvPr>
          <p:cNvSpPr/>
          <p:nvPr/>
        </p:nvSpPr>
        <p:spPr>
          <a:xfrm>
            <a:off x="1791970" y="-883920"/>
            <a:ext cx="2349500" cy="3637280"/>
          </a:xfrm>
          <a:prstGeom prst="roundRect">
            <a:avLst>
              <a:gd name="adj" fmla="val 50000"/>
            </a:avLst>
          </a:prstGeom>
          <a:solidFill>
            <a:srgbClr val="FFBC59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1CB4B58C-F723-4208-8DAA-E3EF0B2E5F81}"/>
              </a:ext>
            </a:extLst>
          </p:cNvPr>
          <p:cNvSpPr/>
          <p:nvPr/>
        </p:nvSpPr>
        <p:spPr>
          <a:xfrm>
            <a:off x="1791970" y="2956560"/>
            <a:ext cx="2349500" cy="3637280"/>
          </a:xfrm>
          <a:prstGeom prst="roundRect">
            <a:avLst>
              <a:gd name="adj" fmla="val 50000"/>
            </a:avLst>
          </a:prstGeom>
          <a:solidFill>
            <a:srgbClr val="FFBC59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E3965CF4-593B-426D-A57F-B104A2C94BB4}"/>
              </a:ext>
            </a:extLst>
          </p:cNvPr>
          <p:cNvSpPr/>
          <p:nvPr/>
        </p:nvSpPr>
        <p:spPr>
          <a:xfrm>
            <a:off x="-711200" y="-2702560"/>
            <a:ext cx="2349500" cy="3637280"/>
          </a:xfrm>
          <a:prstGeom prst="roundRect">
            <a:avLst>
              <a:gd name="adj" fmla="val 50000"/>
            </a:avLst>
          </a:prstGeom>
          <a:solidFill>
            <a:srgbClr val="FFBC59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B926F15B-FA7C-476A-ACB6-8AB298335ABA}"/>
              </a:ext>
            </a:extLst>
          </p:cNvPr>
          <p:cNvSpPr/>
          <p:nvPr/>
        </p:nvSpPr>
        <p:spPr>
          <a:xfrm>
            <a:off x="-711200" y="1148080"/>
            <a:ext cx="2349500" cy="3637280"/>
          </a:xfrm>
          <a:prstGeom prst="roundRect">
            <a:avLst>
              <a:gd name="adj" fmla="val 50000"/>
            </a:avLst>
          </a:prstGeom>
          <a:solidFill>
            <a:srgbClr val="FFBC59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C4F44D88-07FA-4B2E-B0C3-DF86C6D1215D}"/>
              </a:ext>
            </a:extLst>
          </p:cNvPr>
          <p:cNvSpPr/>
          <p:nvPr/>
        </p:nvSpPr>
        <p:spPr>
          <a:xfrm>
            <a:off x="-711200" y="4998720"/>
            <a:ext cx="2349500" cy="3637280"/>
          </a:xfrm>
          <a:prstGeom prst="roundRect">
            <a:avLst>
              <a:gd name="adj" fmla="val 50000"/>
            </a:avLst>
          </a:prstGeom>
          <a:solidFill>
            <a:srgbClr val="FFBC59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B1F4C6-F099-48D1-9DE4-BCDADA98D595}"/>
              </a:ext>
            </a:extLst>
          </p:cNvPr>
          <p:cNvSpPr txBox="1"/>
          <p:nvPr/>
        </p:nvSpPr>
        <p:spPr>
          <a:xfrm>
            <a:off x="4432300" y="2326579"/>
            <a:ext cx="7256780" cy="32252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Деструктивная коммуникация</a:t>
            </a: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напротив, мешает работе и разрушает атмосферу в коллективе. Её проявления: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переход на личности («Ты некомпетентен!»);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категоричность и нежелание слушать («Мой вариант — единственно верный»);</a:t>
            </a:r>
            <a:endParaRPr lang="ru-RU" sz="2000" dirty="0"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эмоциональная реакция вместо аргументации;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игнорирование чужих идей;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пассивная агрессия («Делай как хочешь, мне всё равно»).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B976A4-DE7B-43CF-BCB4-0FD0E63CDAB7}"/>
              </a:ext>
            </a:extLst>
          </p:cNvPr>
          <p:cNvSpPr txBox="1"/>
          <p:nvPr/>
        </p:nvSpPr>
        <p:spPr>
          <a:xfrm>
            <a:off x="4432300" y="651117"/>
            <a:ext cx="7485380" cy="993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КОНСТРУКТИВНАЯ И ДЕСТРУКТИВНАЯ КОММУНИКАЦИЯ</a:t>
            </a:r>
            <a:endParaRPr lang="ru-RU" sz="2000" b="1" dirty="0"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38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1A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везда: 6 точек 4">
            <a:extLst>
              <a:ext uri="{FF2B5EF4-FFF2-40B4-BE49-F238E27FC236}">
                <a16:creationId xmlns:a16="http://schemas.microsoft.com/office/drawing/2014/main" id="{3BE26E4B-333E-4728-8F36-AC1B257FAD5E}"/>
              </a:ext>
            </a:extLst>
          </p:cNvPr>
          <p:cNvSpPr/>
          <p:nvPr/>
        </p:nvSpPr>
        <p:spPr>
          <a:xfrm>
            <a:off x="-2598420" y="140970"/>
            <a:ext cx="5196840" cy="6576060"/>
          </a:xfrm>
          <a:prstGeom prst="star6">
            <a:avLst/>
          </a:prstGeom>
          <a:solidFill>
            <a:srgbClr val="FDF6F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везда: 6 точек 5">
            <a:extLst>
              <a:ext uri="{FF2B5EF4-FFF2-40B4-BE49-F238E27FC236}">
                <a16:creationId xmlns:a16="http://schemas.microsoft.com/office/drawing/2014/main" id="{704A3F1F-8B6C-4B50-A57F-2C4B92BB0C64}"/>
              </a:ext>
            </a:extLst>
          </p:cNvPr>
          <p:cNvSpPr/>
          <p:nvPr/>
        </p:nvSpPr>
        <p:spPr>
          <a:xfrm>
            <a:off x="9593580" y="140970"/>
            <a:ext cx="5196840" cy="6576060"/>
          </a:xfrm>
          <a:prstGeom prst="star6">
            <a:avLst/>
          </a:prstGeom>
          <a:solidFill>
            <a:srgbClr val="FDF6F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8831A0-88CB-486A-AE29-7C5BF577D09B}"/>
              </a:ext>
            </a:extLst>
          </p:cNvPr>
          <p:cNvSpPr txBox="1"/>
          <p:nvPr/>
        </p:nvSpPr>
        <p:spPr>
          <a:xfrm>
            <a:off x="2150745" y="2601241"/>
            <a:ext cx="7890510" cy="1655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инженерной практике конструктивная коммуникация экономит время, снижает количество ошибок и помогает создавать более качественные решения.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87AEC3-30E5-4C74-B50C-3D948E20FB8F}"/>
              </a:ext>
            </a:extLst>
          </p:cNvPr>
          <p:cNvSpPr txBox="1"/>
          <p:nvPr/>
        </p:nvSpPr>
        <p:spPr>
          <a:xfrm>
            <a:off x="5044440" y="907654"/>
            <a:ext cx="21031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ВЫВОД:</a:t>
            </a:r>
            <a:r>
              <a:rPr lang="ru-RU" sz="3600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1020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D20D8CA-3097-4205-A49E-AE1A3AAC55AA}"/>
              </a:ext>
            </a:extLst>
          </p:cNvPr>
          <p:cNvSpPr/>
          <p:nvPr/>
        </p:nvSpPr>
        <p:spPr>
          <a:xfrm>
            <a:off x="0" y="2728196"/>
            <a:ext cx="12192000" cy="4129803"/>
          </a:xfrm>
          <a:prstGeom prst="rect">
            <a:avLst/>
          </a:prstGeom>
          <a:solidFill>
            <a:srgbClr val="071A79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везда: 6 точек 2">
            <a:extLst>
              <a:ext uri="{FF2B5EF4-FFF2-40B4-BE49-F238E27FC236}">
                <a16:creationId xmlns:a16="http://schemas.microsoft.com/office/drawing/2014/main" id="{B0B09C1E-1B32-4302-BBA6-6D44695D7805}"/>
              </a:ext>
            </a:extLst>
          </p:cNvPr>
          <p:cNvSpPr/>
          <p:nvPr/>
        </p:nvSpPr>
        <p:spPr>
          <a:xfrm>
            <a:off x="2045589" y="2324827"/>
            <a:ext cx="637540" cy="806740"/>
          </a:xfrm>
          <a:prstGeom prst="star6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везда: 6 точек 3">
            <a:extLst>
              <a:ext uri="{FF2B5EF4-FFF2-40B4-BE49-F238E27FC236}">
                <a16:creationId xmlns:a16="http://schemas.microsoft.com/office/drawing/2014/main" id="{32CDA800-81A1-4BD4-92FF-35FEC68EFCE3}"/>
              </a:ext>
            </a:extLst>
          </p:cNvPr>
          <p:cNvSpPr/>
          <p:nvPr/>
        </p:nvSpPr>
        <p:spPr>
          <a:xfrm>
            <a:off x="5744211" y="2324827"/>
            <a:ext cx="637540" cy="806740"/>
          </a:xfrm>
          <a:prstGeom prst="star6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везда: 6 точек 4">
            <a:extLst>
              <a:ext uri="{FF2B5EF4-FFF2-40B4-BE49-F238E27FC236}">
                <a16:creationId xmlns:a16="http://schemas.microsoft.com/office/drawing/2014/main" id="{874DEA95-65B9-4FCE-84BA-72BF93293033}"/>
              </a:ext>
            </a:extLst>
          </p:cNvPr>
          <p:cNvSpPr/>
          <p:nvPr/>
        </p:nvSpPr>
        <p:spPr>
          <a:xfrm>
            <a:off x="9362864" y="2324827"/>
            <a:ext cx="637540" cy="806740"/>
          </a:xfrm>
          <a:prstGeom prst="star6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2C391B-95FF-4BDC-A595-DC74E8B43230}"/>
              </a:ext>
            </a:extLst>
          </p:cNvPr>
          <p:cNvSpPr txBox="1"/>
          <p:nvPr/>
        </p:nvSpPr>
        <p:spPr>
          <a:xfrm>
            <a:off x="1154959" y="333140"/>
            <a:ext cx="9882082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ТИПИЧНЫЕ КОММУНИКАТИВНЫЕ ОШИБКИ В ИНЖЕНЕРНОЙ ПРАКТИКЕ</a:t>
            </a:r>
            <a:endParaRPr lang="ru-RU" sz="1600" b="1" dirty="0"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405661-5538-4305-A153-AE2D351D07E7}"/>
              </a:ext>
            </a:extLst>
          </p:cNvPr>
          <p:cNvSpPr txBox="1"/>
          <p:nvPr/>
        </p:nvSpPr>
        <p:spPr>
          <a:xfrm>
            <a:off x="972438" y="1376370"/>
            <a:ext cx="27838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Нечёткие формулировки</a:t>
            </a:r>
            <a:endParaRPr lang="ru-RU" sz="2000" dirty="0">
              <a:latin typeface="Constantia" panose="02030602050306030303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A68EA9-3E43-4A43-8F8E-F6E695C8421F}"/>
              </a:ext>
            </a:extLst>
          </p:cNvPr>
          <p:cNvSpPr txBox="1"/>
          <p:nvPr/>
        </p:nvSpPr>
        <p:spPr>
          <a:xfrm>
            <a:off x="4330700" y="1376370"/>
            <a:ext cx="34645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Игнорирование мнений коллег</a:t>
            </a:r>
            <a:endParaRPr lang="ru-RU" sz="2000" dirty="0">
              <a:latin typeface="Constantia" panose="02030602050306030303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F080D6-A554-441C-90F9-D6E52604A7CC}"/>
              </a:ext>
            </a:extLst>
          </p:cNvPr>
          <p:cNvSpPr txBox="1"/>
          <p:nvPr/>
        </p:nvSpPr>
        <p:spPr>
          <a:xfrm>
            <a:off x="7631854" y="1376370"/>
            <a:ext cx="40995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Эмоциональная реакция </a:t>
            </a:r>
          </a:p>
          <a:p>
            <a:pPr algn="ctr"/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на критику</a:t>
            </a:r>
            <a:endParaRPr lang="ru-RU" sz="2000" dirty="0">
              <a:latin typeface="Constantia" panose="02030602050306030303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72DD66-3E9A-409C-97F6-E395A2011E47}"/>
              </a:ext>
            </a:extLst>
          </p:cNvPr>
          <p:cNvSpPr txBox="1"/>
          <p:nvPr/>
        </p:nvSpPr>
        <p:spPr>
          <a:xfrm>
            <a:off x="823042" y="3425157"/>
            <a:ext cx="3082631" cy="25526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Например, фраза «Надо улучшить этот узел» не даёт понимания, что именно улучшать.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Лучше сказать: «Предлагаю изменить угол крепления на 15° для увеличения прочности».</a:t>
            </a:r>
            <a:endParaRPr lang="ru-RU" sz="1400" dirty="0">
              <a:solidFill>
                <a:srgbClr val="FDF6F0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90968B-5F95-4884-9956-D5074121FE9A}"/>
              </a:ext>
            </a:extLst>
          </p:cNvPr>
          <p:cNvSpPr txBox="1"/>
          <p:nvPr/>
        </p:nvSpPr>
        <p:spPr>
          <a:xfrm>
            <a:off x="4670002" y="3397068"/>
            <a:ext cx="2785957" cy="2153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Когда один специалист настаивает на своём варианте, не выслушав других, это может привести к упущению более эффективного решения.</a:t>
            </a:r>
            <a:endParaRPr lang="ru-RU" sz="1400" dirty="0">
              <a:solidFill>
                <a:srgbClr val="FDF6F0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A8D91A-A843-46BB-AE4C-C6B1EEA2B6EF}"/>
              </a:ext>
            </a:extLst>
          </p:cNvPr>
          <p:cNvSpPr txBox="1"/>
          <p:nvPr/>
        </p:nvSpPr>
        <p:spPr>
          <a:xfrm>
            <a:off x="8221134" y="3415979"/>
            <a:ext cx="2921000" cy="1857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на замечание «Здесь есть риск перегрева» отвечать «Ты ничего не понимаешь в термодинамике!», это блокирует диалог.</a:t>
            </a:r>
            <a:endParaRPr lang="ru-RU" sz="1400" dirty="0">
              <a:solidFill>
                <a:srgbClr val="FDF6F0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839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D20D8CA-3097-4205-A49E-AE1A3AAC55AA}"/>
              </a:ext>
            </a:extLst>
          </p:cNvPr>
          <p:cNvSpPr/>
          <p:nvPr/>
        </p:nvSpPr>
        <p:spPr>
          <a:xfrm>
            <a:off x="0" y="3012676"/>
            <a:ext cx="12192000" cy="4129803"/>
          </a:xfrm>
          <a:prstGeom prst="rect">
            <a:avLst/>
          </a:prstGeom>
          <a:solidFill>
            <a:srgbClr val="071A79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везда: 6 точек 2">
            <a:extLst>
              <a:ext uri="{FF2B5EF4-FFF2-40B4-BE49-F238E27FC236}">
                <a16:creationId xmlns:a16="http://schemas.microsoft.com/office/drawing/2014/main" id="{B0B09C1E-1B32-4302-BBA6-6D44695D7805}"/>
              </a:ext>
            </a:extLst>
          </p:cNvPr>
          <p:cNvSpPr/>
          <p:nvPr/>
        </p:nvSpPr>
        <p:spPr>
          <a:xfrm>
            <a:off x="2045589" y="2609307"/>
            <a:ext cx="637540" cy="806740"/>
          </a:xfrm>
          <a:prstGeom prst="star6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везда: 6 точек 3">
            <a:extLst>
              <a:ext uri="{FF2B5EF4-FFF2-40B4-BE49-F238E27FC236}">
                <a16:creationId xmlns:a16="http://schemas.microsoft.com/office/drawing/2014/main" id="{32CDA800-81A1-4BD4-92FF-35FEC68EFCE3}"/>
              </a:ext>
            </a:extLst>
          </p:cNvPr>
          <p:cNvSpPr/>
          <p:nvPr/>
        </p:nvSpPr>
        <p:spPr>
          <a:xfrm>
            <a:off x="5744211" y="2609307"/>
            <a:ext cx="637540" cy="806740"/>
          </a:xfrm>
          <a:prstGeom prst="star6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везда: 6 точек 4">
            <a:extLst>
              <a:ext uri="{FF2B5EF4-FFF2-40B4-BE49-F238E27FC236}">
                <a16:creationId xmlns:a16="http://schemas.microsoft.com/office/drawing/2014/main" id="{874DEA95-65B9-4FCE-84BA-72BF93293033}"/>
              </a:ext>
            </a:extLst>
          </p:cNvPr>
          <p:cNvSpPr/>
          <p:nvPr/>
        </p:nvSpPr>
        <p:spPr>
          <a:xfrm>
            <a:off x="9362864" y="2609307"/>
            <a:ext cx="637540" cy="806740"/>
          </a:xfrm>
          <a:prstGeom prst="star6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2C391B-95FF-4BDC-A595-DC74E8B43230}"/>
              </a:ext>
            </a:extLst>
          </p:cNvPr>
          <p:cNvSpPr txBox="1"/>
          <p:nvPr/>
        </p:nvSpPr>
        <p:spPr>
          <a:xfrm>
            <a:off x="1154959" y="333140"/>
            <a:ext cx="9882082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ТИПИЧНЫЕ КОММУНИКАТИВНЫЕ ОШИБКИ В ИНЖЕНЕРНОЙ ПРАКТИКЕ</a:t>
            </a:r>
            <a:endParaRPr lang="ru-RU" sz="1600" b="1" dirty="0"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A68EA9-3E43-4A43-8F8E-F6E695C8421F}"/>
              </a:ext>
            </a:extLst>
          </p:cNvPr>
          <p:cNvSpPr txBox="1"/>
          <p:nvPr/>
        </p:nvSpPr>
        <p:spPr>
          <a:xfrm>
            <a:off x="4330700" y="1616374"/>
            <a:ext cx="34645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Отсутствие обратной связи</a:t>
            </a:r>
            <a:endParaRPr lang="ru-RU" sz="2400" b="1" dirty="0">
              <a:latin typeface="Constantia" panose="02030602050306030303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F080D6-A554-441C-90F9-D6E52604A7CC}"/>
              </a:ext>
            </a:extLst>
          </p:cNvPr>
          <p:cNvSpPr txBox="1"/>
          <p:nvPr/>
        </p:nvSpPr>
        <p:spPr>
          <a:xfrm>
            <a:off x="7631854" y="1451438"/>
            <a:ext cx="409956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Использование профессионального жаргона без необходимости</a:t>
            </a:r>
            <a:endParaRPr lang="ru-RU" sz="2400" dirty="0">
              <a:latin typeface="Constantia" panose="02030602050306030303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72DD66-3E9A-409C-97F6-E395A2011E47}"/>
              </a:ext>
            </a:extLst>
          </p:cNvPr>
          <p:cNvSpPr txBox="1"/>
          <p:nvPr/>
        </p:nvSpPr>
        <p:spPr>
          <a:xfrm>
            <a:off x="823042" y="3709637"/>
            <a:ext cx="3082631" cy="155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Длинный монолог с кучей технических подробностей без чёткой логики утомляет слушателей и мешает воспринять суть</a:t>
            </a:r>
            <a:r>
              <a:rPr lang="ru-RU" sz="1800" dirty="0">
                <a:solidFill>
                  <a:srgbClr val="FDF6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1400" dirty="0">
              <a:solidFill>
                <a:srgbClr val="FDF6F0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90968B-5F95-4884-9956-D5074121FE9A}"/>
              </a:ext>
            </a:extLst>
          </p:cNvPr>
          <p:cNvSpPr txBox="1"/>
          <p:nvPr/>
        </p:nvSpPr>
        <p:spPr>
          <a:xfrm>
            <a:off x="4670002" y="3681548"/>
            <a:ext cx="2785957" cy="18558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Когда коллега объясняет идею, а вы просто киваете, не уточняя непонятные моменты, это может привести к ошибкам в реализации.</a:t>
            </a:r>
            <a:endParaRPr lang="ru-RU" sz="1400" dirty="0">
              <a:solidFill>
                <a:srgbClr val="FDF6F0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A8D91A-A843-46BB-AE4C-C6B1EEA2B6EF}"/>
              </a:ext>
            </a:extLst>
          </p:cNvPr>
          <p:cNvSpPr txBox="1"/>
          <p:nvPr/>
        </p:nvSpPr>
        <p:spPr>
          <a:xfrm>
            <a:off x="8221134" y="3700459"/>
            <a:ext cx="2921000" cy="155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Не все участники команды могут знать узкоспециальные термины, что создаёт барьеры в общении.</a:t>
            </a:r>
            <a:endParaRPr lang="ru-RU" sz="1400" dirty="0">
              <a:solidFill>
                <a:srgbClr val="FDF6F0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13040E-9049-4449-9577-8C488354F787}"/>
              </a:ext>
            </a:extLst>
          </p:cNvPr>
          <p:cNvSpPr txBox="1"/>
          <p:nvPr/>
        </p:nvSpPr>
        <p:spPr>
          <a:xfrm>
            <a:off x="150707" y="1602367"/>
            <a:ext cx="44094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Излишняя детализация </a:t>
            </a:r>
          </a:p>
          <a:p>
            <a:pPr algn="ctr"/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без структуры</a:t>
            </a:r>
            <a:endParaRPr lang="ru-RU" sz="20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402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1A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везда: 6 точек 4">
            <a:extLst>
              <a:ext uri="{FF2B5EF4-FFF2-40B4-BE49-F238E27FC236}">
                <a16:creationId xmlns:a16="http://schemas.microsoft.com/office/drawing/2014/main" id="{3BE26E4B-333E-4728-8F36-AC1B257FAD5E}"/>
              </a:ext>
            </a:extLst>
          </p:cNvPr>
          <p:cNvSpPr/>
          <p:nvPr/>
        </p:nvSpPr>
        <p:spPr>
          <a:xfrm>
            <a:off x="-2598420" y="140970"/>
            <a:ext cx="5196840" cy="6576060"/>
          </a:xfrm>
          <a:prstGeom prst="star6">
            <a:avLst/>
          </a:prstGeom>
          <a:solidFill>
            <a:srgbClr val="FDF6F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везда: 6 точек 5">
            <a:extLst>
              <a:ext uri="{FF2B5EF4-FFF2-40B4-BE49-F238E27FC236}">
                <a16:creationId xmlns:a16="http://schemas.microsoft.com/office/drawing/2014/main" id="{704A3F1F-8B6C-4B50-A57F-2C4B92BB0C64}"/>
              </a:ext>
            </a:extLst>
          </p:cNvPr>
          <p:cNvSpPr/>
          <p:nvPr/>
        </p:nvSpPr>
        <p:spPr>
          <a:xfrm>
            <a:off x="9593580" y="140970"/>
            <a:ext cx="5196840" cy="6576060"/>
          </a:xfrm>
          <a:prstGeom prst="star6">
            <a:avLst/>
          </a:prstGeom>
          <a:solidFill>
            <a:srgbClr val="FDF6F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8831A0-88CB-486A-AE29-7C5BF577D09B}"/>
              </a:ext>
            </a:extLst>
          </p:cNvPr>
          <p:cNvSpPr txBox="1"/>
          <p:nvPr/>
        </p:nvSpPr>
        <p:spPr>
          <a:xfrm>
            <a:off x="2827893" y="2570761"/>
            <a:ext cx="6536214" cy="1260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осознавая эти ошибки, мы можем их избегать и строить более продуктивное взаимодействие.</a:t>
            </a:r>
            <a:endParaRPr lang="ru-RU" sz="3200" dirty="0">
              <a:solidFill>
                <a:srgbClr val="FDF6F0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87AEC3-30E5-4C74-B50C-3D948E20FB8F}"/>
              </a:ext>
            </a:extLst>
          </p:cNvPr>
          <p:cNvSpPr txBox="1"/>
          <p:nvPr/>
        </p:nvSpPr>
        <p:spPr>
          <a:xfrm>
            <a:off x="5044440" y="907654"/>
            <a:ext cx="21031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ВЫВОД:</a:t>
            </a:r>
            <a:r>
              <a:rPr lang="ru-RU" sz="3600" dirty="0">
                <a:solidFill>
                  <a:srgbClr val="FDF6F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03221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везда: 6 точек 1">
            <a:extLst>
              <a:ext uri="{FF2B5EF4-FFF2-40B4-BE49-F238E27FC236}">
                <a16:creationId xmlns:a16="http://schemas.microsoft.com/office/drawing/2014/main" id="{8893522F-E4B1-44E4-B8EC-04CBB274D9BE}"/>
              </a:ext>
            </a:extLst>
          </p:cNvPr>
          <p:cNvSpPr/>
          <p:nvPr/>
        </p:nvSpPr>
        <p:spPr>
          <a:xfrm>
            <a:off x="355600" y="2191502"/>
            <a:ext cx="2103120" cy="2474996"/>
          </a:xfrm>
          <a:prstGeom prst="star6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9457BE4-228E-4699-A17C-42D4E548999C}"/>
              </a:ext>
            </a:extLst>
          </p:cNvPr>
          <p:cNvSpPr/>
          <p:nvPr/>
        </p:nvSpPr>
        <p:spPr>
          <a:xfrm>
            <a:off x="380365" y="0"/>
            <a:ext cx="2053590" cy="1828800"/>
          </a:xfrm>
          <a:prstGeom prst="rect">
            <a:avLst/>
          </a:prstGeom>
          <a:solidFill>
            <a:srgbClr val="071A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5ED60CB1-9043-478D-99F8-06C915789C46}"/>
              </a:ext>
            </a:extLst>
          </p:cNvPr>
          <p:cNvSpPr/>
          <p:nvPr/>
        </p:nvSpPr>
        <p:spPr>
          <a:xfrm>
            <a:off x="264160" y="5029200"/>
            <a:ext cx="2287270" cy="2287270"/>
          </a:xfrm>
          <a:prstGeom prst="ellipse">
            <a:avLst/>
          </a:prstGeom>
          <a:solidFill>
            <a:srgbClr val="071A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FB7232-2D6A-442A-9B45-6B9C6D06374D}"/>
              </a:ext>
            </a:extLst>
          </p:cNvPr>
          <p:cNvSpPr txBox="1"/>
          <p:nvPr/>
        </p:nvSpPr>
        <p:spPr>
          <a:xfrm>
            <a:off x="3145155" y="424934"/>
            <a:ext cx="10160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ПРИНЦИПЫ АКТИВНОГО СЛУШАНИЯ И «Я‑СООБЩЕНИЙ»</a:t>
            </a:r>
            <a:endParaRPr lang="ru-RU" sz="2000" b="1" dirty="0"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3C7D42-A672-411F-9C46-0DF1E8531A19}"/>
              </a:ext>
            </a:extLst>
          </p:cNvPr>
          <p:cNvSpPr txBox="1"/>
          <p:nvPr/>
        </p:nvSpPr>
        <p:spPr>
          <a:xfrm>
            <a:off x="3145155" y="1090607"/>
            <a:ext cx="8371840" cy="5345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Теперь — о двух мощных инструментах эффективной коммуникации.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Активное слушание — это не просто молчание, пока говорит другой. Это вовлечённость в разговор. Как это выглядит на практике: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кивок или короткое «да», «понятно» — сигнал, что вы слышите собеседника;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перефразирование: «Если я правильно понял, ты предлагаешь усилить крепление в точках А и Б?»;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уточняющие вопросы: «Какой материал ты планируешь использовать для этого узла?»;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невербальные сигналы: зрительный контакт, открытая поза;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err="1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резюмирование</a:t>
            </a: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«Итак, основные идеи такие: 1) изменить угол, 2) усилить крепление, 3) проверить нагрузку».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Практический эффект:</a:t>
            </a:r>
            <a:r>
              <a:rPr lang="ru-RU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собеседник чувствует, что его услышали, идеи уточняются, снижается вероятность недопонимания.</a:t>
            </a:r>
          </a:p>
        </p:txBody>
      </p:sp>
    </p:spTree>
    <p:extLst>
      <p:ext uri="{BB962C8B-B14F-4D97-AF65-F5344CB8AC3E}">
        <p14:creationId xmlns:p14="http://schemas.microsoft.com/office/powerpoint/2010/main" val="2418198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везда: 6 точек 1">
            <a:extLst>
              <a:ext uri="{FF2B5EF4-FFF2-40B4-BE49-F238E27FC236}">
                <a16:creationId xmlns:a16="http://schemas.microsoft.com/office/drawing/2014/main" id="{8893522F-E4B1-44E4-B8EC-04CBB274D9BE}"/>
              </a:ext>
            </a:extLst>
          </p:cNvPr>
          <p:cNvSpPr/>
          <p:nvPr/>
        </p:nvSpPr>
        <p:spPr>
          <a:xfrm>
            <a:off x="355600" y="2191502"/>
            <a:ext cx="2103120" cy="2474996"/>
          </a:xfrm>
          <a:prstGeom prst="star6">
            <a:avLst/>
          </a:prstGeom>
          <a:solidFill>
            <a:srgbClr val="071A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9457BE4-228E-4699-A17C-42D4E548999C}"/>
              </a:ext>
            </a:extLst>
          </p:cNvPr>
          <p:cNvSpPr/>
          <p:nvPr/>
        </p:nvSpPr>
        <p:spPr>
          <a:xfrm>
            <a:off x="380365" y="0"/>
            <a:ext cx="2053590" cy="1828800"/>
          </a:xfrm>
          <a:prstGeom prst="rect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5ED60CB1-9043-478D-99F8-06C915789C46}"/>
              </a:ext>
            </a:extLst>
          </p:cNvPr>
          <p:cNvSpPr/>
          <p:nvPr/>
        </p:nvSpPr>
        <p:spPr>
          <a:xfrm>
            <a:off x="264160" y="5029200"/>
            <a:ext cx="2287270" cy="2287270"/>
          </a:xfrm>
          <a:prstGeom prst="ellipse">
            <a:avLst/>
          </a:prstGeom>
          <a:solidFill>
            <a:srgbClr val="FFB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FB7232-2D6A-442A-9B45-6B9C6D06374D}"/>
              </a:ext>
            </a:extLst>
          </p:cNvPr>
          <p:cNvSpPr txBox="1"/>
          <p:nvPr/>
        </p:nvSpPr>
        <p:spPr>
          <a:xfrm>
            <a:off x="3145155" y="514290"/>
            <a:ext cx="10160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effectLst/>
                <a:latin typeface="Constantia" panose="02030602050306030303" pitchFamily="18" charset="0"/>
                <a:ea typeface="Calibri" panose="020F0502020204030204" pitchFamily="34" charset="0"/>
              </a:rPr>
              <a:t>ПРИНЦИПЫ АКТИВНОГО СЛУШАНИЯ И «Я‑СООБЩЕНИЙ»</a:t>
            </a:r>
            <a:endParaRPr lang="ru-RU" sz="2000" b="1" dirty="0"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3C7D42-A672-411F-9C46-0DF1E8531A19}"/>
              </a:ext>
            </a:extLst>
          </p:cNvPr>
          <p:cNvSpPr txBox="1"/>
          <p:nvPr/>
        </p:nvSpPr>
        <p:spPr>
          <a:xfrm>
            <a:off x="3145155" y="1507167"/>
            <a:ext cx="8371840" cy="44433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«Я‑сообщения» — способ выражать своё мнение так, чтобы не провоцировать конфликт. Формула: «Я чувствую/думаю [описание эмоции или мысли], когда [конкретная ситуация], потому что [причина], и я бы хотел(а) [конкретное предложение]».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Примеры:</a:t>
            </a:r>
            <a:r>
              <a:rPr lang="ru-RU" sz="1800" i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Вместо «Ты опять опоздал с чертежами!» → «Я волнуюсь, когда сроки сдвигаются, потому что это влияет на весь проект. Давай договоримся, что ты будешь сообщать заранее, если возникают задержки?»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Вместо</a:t>
            </a:r>
            <a:r>
              <a:rPr lang="ru-RU" sz="18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«Это решение никуда не годится!» </a:t>
            </a:r>
            <a:r>
              <a:rPr lang="ru-RU" sz="1800" b="1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→ </a:t>
            </a:r>
            <a:r>
              <a:rPr lang="ru-RU" sz="1800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«Я сомневаюсь в надёжности этого варианта, потому что он не учитывает температурные расширения. Может, рассмотрим альтернативный материал?»</a:t>
            </a:r>
          </a:p>
        </p:txBody>
      </p:sp>
    </p:spTree>
    <p:extLst>
      <p:ext uri="{BB962C8B-B14F-4D97-AF65-F5344CB8AC3E}">
        <p14:creationId xmlns:p14="http://schemas.microsoft.com/office/powerpoint/2010/main" val="9108696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682</Words>
  <Application>Microsoft Office PowerPoint</Application>
  <PresentationFormat>Широкоэкранный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Constantia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 Цупикова</dc:creator>
  <cp:lastModifiedBy>Оля Цупикова</cp:lastModifiedBy>
  <cp:revision>14</cp:revision>
  <dcterms:created xsi:type="dcterms:W3CDTF">2026-03-20T14:21:35Z</dcterms:created>
  <dcterms:modified xsi:type="dcterms:W3CDTF">2026-03-20T15:10:31Z</dcterms:modified>
</cp:coreProperties>
</file>