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71" r:id="rId6"/>
    <p:sldId id="262" r:id="rId7"/>
    <p:sldId id="264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C38"/>
    <a:srgbClr val="856E8A"/>
    <a:srgbClr val="C1CD7F"/>
    <a:srgbClr val="A1AA69"/>
    <a:srgbClr val="E8E1E8"/>
    <a:srgbClr val="AF98B4"/>
    <a:srgbClr val="695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01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4AEFF-73B0-458D-A485-A2A95D0E4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92DF37-414D-43AC-B19D-6FB2A1334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EE44B3-7288-44A3-9A2E-B1904126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65AE9E-A24E-4DDC-832F-942755CA8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7112F1-B373-41B3-9ADB-84C03F72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9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85C8A-A47E-404A-9EE9-D009A0F4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6C2D2B-C0B7-4208-BBC0-A6D187276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B5F6EE-855C-454E-9EF6-ACDF9A8B7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93D78-66BE-41CA-8D39-7D329225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12B1EB-9068-4164-AC4E-A3BCE998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58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8B07F9-4E48-4665-B981-94C6F929F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0EB586-72E8-43A8-B9E6-950742B99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6562D8-D4B4-4EB7-A87A-99A0C5EB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768DEC-F565-4AD2-B13D-26C92B91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66B558-6CB9-46EE-B229-DE7EE2A1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32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52545-46C2-41B7-A371-541E1B025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D0B2B2-F8C6-462B-BD44-C7680425E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867F13-CD18-468A-9BA3-8A3BA2798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39CA87-E8E3-4C95-A4D9-D5982CCD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3633C5-3F19-4667-AFA1-62A69571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01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B74-BA70-42F4-A30A-5C30C0F1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FF84BB-AE60-4120-BE24-51E85B7A6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EF5140-8705-4359-81D2-C54569510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99D0BF-04E4-4526-AC85-625C130C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5626B-6D97-426F-9FC3-09E74A97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3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4E575-CA71-4531-BE68-BC7844E6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4899BE-91CE-4824-BDEC-FE4678599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87997A-6A76-4EDF-B2AE-2CDCDC2C8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2F005A-14C5-4DC2-B5C1-5717C2B2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8AA96-67F7-44E7-A978-7A634DC5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2DB692-D1F8-42BF-BD6C-7056ADF5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3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B3BB1-C22F-4C61-83AE-8A071A690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AB6D2E-5BB3-4839-840B-4F12255B3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91B988-2FBC-4002-B02D-0EB125BCF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2ADDDF-9831-4A9C-8F50-21E2B6058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5D82CB-3434-43ED-9C9B-2C554D7D4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6F39A2-0682-4654-9439-54577ED5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427429-FB62-4CD1-97C1-D3C4E90F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CB58FB-BA34-4B86-9B83-B234F3A0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4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F4931-107C-4EF0-AE6B-9A15C227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54CFE3-F98D-445B-97CD-3B2C3646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0D65C4-43ED-4741-9AB9-B6B5EC4BB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DDD20E-ACDA-453D-AA8B-3DB84F2F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4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EBB1C0-47A6-4E74-9AE1-C71BD1652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344DF1-9462-44A5-A264-E125EF9E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E4E0C8-02F4-4434-B4BE-8410C05D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0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F4A44-765A-4A30-AAF5-D93D79D7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91877F-6ACD-416F-BBF8-C933EB9D2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E9D410-6F39-4A79-950D-9154F904D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C82DF3-7D02-47C1-8F80-78BCAD45B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7E3C4-BCF0-4985-8171-77D725C0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F3ED36-5C00-46D6-BF0F-B9CE341B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9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6C19D-A543-4B3E-BF51-5AA43430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6C6503-B0F7-43AA-B5D0-5AD093A43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696B2C-3FC2-4A83-B91F-F06183A19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934E3-13F1-4B44-900E-51FEBADC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D8A543-2A2C-4DAD-A150-23FF0E02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95A49B-0C4B-4D52-8028-66CD914A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4CCB8-DE07-4953-BFDC-461516696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1C8663-10B3-4C33-BDB4-169E2205A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EBCB7B-6E25-4AA2-88E4-7689507E2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EBF7-6666-4C63-88BD-94E63A697327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585A3-8C84-44C7-8A17-874E0A185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5CDF5F-0026-4651-B880-ADB702341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1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FAFE9BC4-854C-4C64-927D-27B4CE0B7253}"/>
              </a:ext>
            </a:extLst>
          </p:cNvPr>
          <p:cNvSpPr/>
          <p:nvPr/>
        </p:nvSpPr>
        <p:spPr>
          <a:xfrm>
            <a:off x="2381250" y="742950"/>
            <a:ext cx="4000500" cy="4000500"/>
          </a:xfrm>
          <a:prstGeom prst="ellipse">
            <a:avLst/>
          </a:prstGeom>
          <a:gradFill flip="none" rotWithShape="1">
            <a:gsLst>
              <a:gs pos="67687">
                <a:srgbClr val="CFD4A4"/>
              </a:gs>
              <a:gs pos="3830">
                <a:srgbClr val="E8E1E8"/>
              </a:gs>
              <a:gs pos="100000">
                <a:srgbClr val="C1CD7F">
                  <a:lumMod val="98000"/>
                  <a:lumOff val="2000"/>
                  <a:alpha val="81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2F89522-F17D-4225-B19D-D49DFF09CA2C}"/>
              </a:ext>
            </a:extLst>
          </p:cNvPr>
          <p:cNvSpPr/>
          <p:nvPr/>
        </p:nvSpPr>
        <p:spPr>
          <a:xfrm rot="10800000">
            <a:off x="5467350" y="742950"/>
            <a:ext cx="4000500" cy="4000500"/>
          </a:xfrm>
          <a:prstGeom prst="ellipse">
            <a:avLst/>
          </a:prstGeom>
          <a:gradFill flip="none" rotWithShape="1">
            <a:gsLst>
              <a:gs pos="100000">
                <a:srgbClr val="AF98B4">
                  <a:alpha val="49000"/>
                </a:srgbClr>
              </a:gs>
              <a:gs pos="20000">
                <a:srgbClr val="E8E1E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F33026-92FC-4FA1-8687-280D04ED7484}"/>
              </a:ext>
            </a:extLst>
          </p:cNvPr>
          <p:cNvSpPr txBox="1"/>
          <p:nvPr/>
        </p:nvSpPr>
        <p:spPr>
          <a:xfrm>
            <a:off x="2876550" y="1524982"/>
            <a:ext cx="6096000" cy="2436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362C38"/>
                </a:solidFill>
                <a:effectLst/>
                <a:latin typeface="Sitka Text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воспитания уникальности будущего специалиста через формирование «сцепок» личностных профессионально‑значимых качеств (ЛПЗК) студентов</a:t>
            </a:r>
            <a:endParaRPr lang="ru-RU" b="1" dirty="0">
              <a:solidFill>
                <a:srgbClr val="362C38"/>
              </a:solidFill>
              <a:effectLst/>
              <a:latin typeface="Sitka Text Semibol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F43CF-0824-460C-9286-C20334FFFBF0}"/>
              </a:ext>
            </a:extLst>
          </p:cNvPr>
          <p:cNvSpPr txBox="1"/>
          <p:nvPr/>
        </p:nvSpPr>
        <p:spPr>
          <a:xfrm>
            <a:off x="1309687" y="5250261"/>
            <a:ext cx="9572625" cy="864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условиях цифровой экономики и быстро меняющихся технологических вызовов критически важно готовить не просто носителей компетенций, а специалистов, способных к саморазвитию, креативному решению проблем и эффективной командной работе.</a:t>
            </a:r>
            <a:endParaRPr lang="ru-RU" sz="12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DEC2EA-15BE-4AD8-83F5-55A3A086AD4A}"/>
              </a:ext>
            </a:extLst>
          </p:cNvPr>
          <p:cNvSpPr txBox="1"/>
          <p:nvPr/>
        </p:nvSpPr>
        <p:spPr>
          <a:xfrm>
            <a:off x="1670130" y="1751521"/>
            <a:ext cx="8851739" cy="3354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362C38"/>
                </a:solidFill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литературы:</a:t>
            </a:r>
            <a:endParaRPr lang="ru-RU" sz="1400" b="1" dirty="0">
              <a:solidFill>
                <a:srgbClr val="362C38"/>
              </a:solidFill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 err="1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Зеер</a:t>
            </a: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Э. Ф. Психология профессий. — М.: Академический Проект, 2003.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Климов Е. А. Психология профессионального самоопределения. — М.: Академия, 2004.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Леонтьев А. Н. Деятельность. Сознание. Личность. — М.: Смысл, 2005.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 err="1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Берталанфи</a:t>
            </a: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Л. Общая теория систем. — М.: Прогресс, 1969.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государственный образовательный стандарт высшего образования по направлению подготовки 15.03.05. — М., 2023.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0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00AADD-EB94-4F7E-9D3E-052C52DE7D64}"/>
              </a:ext>
            </a:extLst>
          </p:cNvPr>
          <p:cNvSpPr txBox="1"/>
          <p:nvPr/>
        </p:nvSpPr>
        <p:spPr>
          <a:xfrm>
            <a:off x="622606" y="1848567"/>
            <a:ext cx="7981950" cy="5150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возникают в процессе профессиональной деятельности;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усиливают проявление каждого качества в связке;</a:t>
            </a:r>
            <a:endParaRPr lang="ru-RU" sz="1400" dirty="0"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формируют уникальный профессиональный профиль, не сводимый к простой сумме отдельных качеств.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Такие сцепки выступают </a:t>
            </a:r>
            <a:r>
              <a:rPr lang="ru-RU" sz="1800" b="1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интегративным механизмом</a:t>
            </a: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объединяющим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когнитивные способности (аналитическое мышление, системность);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 err="1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операциональные</a:t>
            </a: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навыки (техническая грамотность, точность исполнения);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 характеристики (ответственность, инициативность);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коммуникативные компетенции (командная работа, эмпатия).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02FA8D0-D5E8-4FF2-BD02-B66DE357BCD5}"/>
              </a:ext>
            </a:extLst>
          </p:cNvPr>
          <p:cNvSpPr/>
          <p:nvPr/>
        </p:nvSpPr>
        <p:spPr>
          <a:xfrm>
            <a:off x="500686" y="431799"/>
            <a:ext cx="7058354" cy="1264920"/>
          </a:xfrm>
          <a:prstGeom prst="roundRect">
            <a:avLst/>
          </a:prstGeom>
          <a:gradFill flip="none" rotWithShape="1">
            <a:gsLst>
              <a:gs pos="100000">
                <a:srgbClr val="C1CD7F"/>
              </a:gs>
              <a:gs pos="50600">
                <a:srgbClr val="E8E1E8"/>
              </a:gs>
              <a:gs pos="0">
                <a:srgbClr val="AF98B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0B7D1-1D94-430D-9052-6CEB1DFAE6CF}"/>
              </a:ext>
            </a:extLst>
          </p:cNvPr>
          <p:cNvSpPr txBox="1"/>
          <p:nvPr/>
        </p:nvSpPr>
        <p:spPr>
          <a:xfrm>
            <a:off x="622606" y="583647"/>
            <a:ext cx="7219951" cy="96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«Сцепки» ЛПЗК</a:t>
            </a: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устойчивые взаимообусловленные связи между личностными качествами специалиста, которые: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A79B76F-FE0F-407D-9301-24730CDC9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8" b="95127" l="9918" r="89946">
                        <a14:foregroundMark x1="41033" y1="90254" x2="37228" y2="95127"/>
                        <a14:foregroundMark x1="41033" y1="40042" x2="42527" y2="4226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10" y="-259080"/>
            <a:ext cx="5658376" cy="72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2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B271987-1CAE-41F5-A460-DDF441B07F1D}"/>
              </a:ext>
            </a:extLst>
          </p:cNvPr>
          <p:cNvSpPr/>
          <p:nvPr/>
        </p:nvSpPr>
        <p:spPr>
          <a:xfrm>
            <a:off x="1986280" y="1757680"/>
            <a:ext cx="8219440" cy="3342640"/>
          </a:xfrm>
          <a:prstGeom prst="roundRect">
            <a:avLst/>
          </a:prstGeom>
          <a:noFill/>
          <a:ln w="53975">
            <a:solidFill>
              <a:srgbClr val="C1CD7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507E9-A427-42F2-A75B-989445641627}"/>
              </a:ext>
            </a:extLst>
          </p:cNvPr>
          <p:cNvSpPr txBox="1"/>
          <p:nvPr/>
        </p:nvSpPr>
        <p:spPr>
          <a:xfrm>
            <a:off x="2575560" y="2185294"/>
            <a:ext cx="7040880" cy="2487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856E8A"/>
                </a:solidFill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Теоретическими основаниями концепции служат: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теория деятельности А. Н. Леонтьева (единство сознания и деятельности);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теория систем Л. фон </a:t>
            </a:r>
            <a:r>
              <a:rPr lang="ru-RU" sz="1800" dirty="0" err="1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Берталанфи</a:t>
            </a: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(целостность системы);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идеи А. С. Макаренко о сплочённости коллектива через созидательный труд.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47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151C70-CC25-4346-A1D5-7416B779E5A2}"/>
              </a:ext>
            </a:extLst>
          </p:cNvPr>
          <p:cNvSpPr txBox="1"/>
          <p:nvPr/>
        </p:nvSpPr>
        <p:spPr>
          <a:xfrm>
            <a:off x="1198879" y="2594523"/>
            <a:ext cx="4285841" cy="3047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Аналитико‑конструкторская (адаптивность + инициативность + наблюдательность):</a:t>
            </a:r>
            <a:endParaRPr lang="ru-RU" sz="1400" b="1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оперативно реагировать на изменения;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самостоятельное инициирование улучшений;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неочевидных деталей и скрытых проблем.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58B1DDA-2806-484B-985F-52F2ACA3F132}"/>
              </a:ext>
            </a:extLst>
          </p:cNvPr>
          <p:cNvSpPr/>
          <p:nvPr/>
        </p:nvSpPr>
        <p:spPr>
          <a:xfrm>
            <a:off x="2428240" y="493576"/>
            <a:ext cx="7721600" cy="1264920"/>
          </a:xfrm>
          <a:prstGeom prst="roundRect">
            <a:avLst/>
          </a:prstGeom>
          <a:gradFill flip="none" rotWithShape="1">
            <a:gsLst>
              <a:gs pos="100000">
                <a:srgbClr val="C1CD7F"/>
              </a:gs>
              <a:gs pos="50600">
                <a:srgbClr val="E8E1E8"/>
              </a:gs>
              <a:gs pos="0">
                <a:srgbClr val="AF98B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E3ADB-85DB-4535-9E66-730CA14456F8}"/>
              </a:ext>
            </a:extLst>
          </p:cNvPr>
          <p:cNvSpPr txBox="1"/>
          <p:nvPr/>
        </p:nvSpPr>
        <p:spPr>
          <a:xfrm>
            <a:off x="2428240" y="594128"/>
            <a:ext cx="7630160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Типология «сцепок» для технических специалистов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анализа профессиональных стандартов и экспертных опросов выделены </a:t>
            </a:r>
            <a:r>
              <a:rPr lang="ru-RU" sz="1800" b="1" dirty="0">
                <a:solidFill>
                  <a:srgbClr val="856E8A"/>
                </a:solidFill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четыре</a:t>
            </a: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базовые сцепки: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6E5D7-A57C-422C-A4B2-212E071E9C97}"/>
              </a:ext>
            </a:extLst>
          </p:cNvPr>
          <p:cNvSpPr txBox="1"/>
          <p:nvPr/>
        </p:nvSpPr>
        <p:spPr>
          <a:xfrm>
            <a:off x="6747922" y="2594523"/>
            <a:ext cx="4358640" cy="3047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Операционно‑технологическая (ответственность + стрессоустойчивость + техническая грамотность):</a:t>
            </a:r>
            <a:endParaRPr lang="ru-RU" sz="1400" b="1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соблюдение сроков и стандартов;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продуктивность в условиях дефицита ресурсов;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готовность нести личную ответственность за результат.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B54E941-505F-43FC-A739-73C8DBC79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59" y="594128"/>
            <a:ext cx="1085439" cy="176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0021977-91AB-4F55-81CA-66EF859C9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25" y="-985183"/>
            <a:ext cx="1327155" cy="216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ABC3CC3-020B-46ED-9C6A-A866EBB80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256">
            <a:off x="-783474" y="4154985"/>
            <a:ext cx="1566949" cy="255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512C4BB-03D6-4832-92DD-C6B5E1955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256">
            <a:off x="11596496" y="3035612"/>
            <a:ext cx="1191009" cy="19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B66BBFF-D75E-4A48-BA14-E46386308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256">
            <a:off x="6001308" y="5140624"/>
            <a:ext cx="995570" cy="162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6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B6E7B50-BEF5-4724-8E39-18C90B96B1B8}"/>
              </a:ext>
            </a:extLst>
          </p:cNvPr>
          <p:cNvSpPr txBox="1"/>
          <p:nvPr/>
        </p:nvSpPr>
        <p:spPr>
          <a:xfrm>
            <a:off x="894081" y="2198983"/>
            <a:ext cx="4673600" cy="3047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Инновационно‑проектная (аналитическое мышление + креативность + прагматизм):</a:t>
            </a:r>
            <a:endParaRPr lang="ru-RU" sz="1400" b="1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генерация альтернативных решений;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преодоление когнитивных стереотипов;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баланс новизны и реализуемости идей. 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CCB49E-138A-439B-A1C3-40E185E40AC1}"/>
              </a:ext>
            </a:extLst>
          </p:cNvPr>
          <p:cNvSpPr txBox="1"/>
          <p:nvPr/>
        </p:nvSpPr>
        <p:spPr>
          <a:xfrm>
            <a:off x="6624320" y="2198984"/>
            <a:ext cx="4673600" cy="3047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Коммуникативно‑организационная (коммуникативность + техническая грамотность + лидерство):</a:t>
            </a:r>
            <a:endParaRPr lang="ru-RU" sz="1400" b="1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чёткая передача технической информации;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эффективное взаимодействие в междисциплинарных командах;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координация проектов и мотивация коллег.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71D2EB5-98BE-4C71-8665-7D695FA9D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256">
            <a:off x="4644948" y="4515785"/>
            <a:ext cx="995570" cy="162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05A8CD9-7FFD-4C1C-9F9E-95939E508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378" y="-1742059"/>
            <a:ext cx="2329019" cy="37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9E1CE84-69ED-4185-9A9B-F10933F8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256">
            <a:off x="1856957" y="336301"/>
            <a:ext cx="1234960" cy="201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A3054A0-FEEC-46EA-8C7A-E568B5F53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256">
            <a:off x="11734854" y="2542816"/>
            <a:ext cx="995570" cy="162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55DD992-65B4-4155-81AF-C777EF7EE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256">
            <a:off x="9203142" y="4932318"/>
            <a:ext cx="1360511" cy="221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321D88F-C438-4E64-BD8E-25F5A81CD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256">
            <a:off x="464596" y="5421675"/>
            <a:ext cx="995570" cy="162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9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A06A0B-9C40-4100-892A-2A76BDB9321C}"/>
              </a:ext>
            </a:extLst>
          </p:cNvPr>
          <p:cNvSpPr txBox="1"/>
          <p:nvPr/>
        </p:nvSpPr>
        <p:spPr>
          <a:xfrm>
            <a:off x="5381647" y="1503665"/>
            <a:ext cx="6096000" cy="3850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362C38"/>
                </a:solidFill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устойчивости «сцепок»</a:t>
            </a:r>
            <a:endParaRPr lang="ru-RU" sz="1600" dirty="0">
              <a:solidFill>
                <a:srgbClr val="362C38"/>
              </a:solidFill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оценки сформированности сцепок используются следующие критерии: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800" dirty="0" err="1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Консистентность</a:t>
            </a: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— согласованность проявлений качеств в разных ситуациях.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800" dirty="0" err="1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Рефлексивность</a:t>
            </a: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— осознанность специалистом взаимосвязи качеств.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Адаптивность — способность связки модифицироваться при изменении задач.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Продуктивность — повышение эффективности деятельности за счёт синергии качеств.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733F77D-DE37-4E59-B0E7-D134C468D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473" y="0"/>
            <a:ext cx="5281334" cy="67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01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663929A-D945-4EAF-811A-0B9B9A6687D2}"/>
              </a:ext>
            </a:extLst>
          </p:cNvPr>
          <p:cNvSpPr/>
          <p:nvPr/>
        </p:nvSpPr>
        <p:spPr>
          <a:xfrm>
            <a:off x="541567" y="559403"/>
            <a:ext cx="7556885" cy="1264920"/>
          </a:xfrm>
          <a:prstGeom prst="roundRect">
            <a:avLst/>
          </a:prstGeom>
          <a:gradFill flip="none" rotWithShape="1">
            <a:gsLst>
              <a:gs pos="100000">
                <a:srgbClr val="C1CD7F"/>
              </a:gs>
              <a:gs pos="50600">
                <a:srgbClr val="E8E1E8"/>
              </a:gs>
              <a:gs pos="0">
                <a:srgbClr val="AF98B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01F80-B9A3-4129-831C-E3BCDBFACE93}"/>
              </a:ext>
            </a:extLst>
          </p:cNvPr>
          <p:cNvSpPr txBox="1"/>
          <p:nvPr/>
        </p:nvSpPr>
        <p:spPr>
          <a:xfrm>
            <a:off x="541567" y="2248321"/>
            <a:ext cx="7167172" cy="4050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362C38"/>
                </a:solidFill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 дисциплин в междисциплинарных проектах:</a:t>
            </a:r>
            <a:endParaRPr lang="ru-RU" sz="1400" b="1" dirty="0">
              <a:solidFill>
                <a:srgbClr val="362C38"/>
              </a:solidFill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«Разработка </a:t>
            </a:r>
            <a:r>
              <a:rPr lang="ru-RU" sz="1800" dirty="0" err="1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экоавтомобиля</a:t>
            </a: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 (физика + экология + экономика);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«Умный город» (IT + энергетика + градостроительство).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Проблемные методы обучения: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открытые инженерные задачи без единственного решения;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реальных производственных кейсов;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 кризисных ситуаций («Кризисный инженер»).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D8BDC1-9DAE-47F3-9B23-298257268446}"/>
              </a:ext>
            </a:extLst>
          </p:cNvPr>
          <p:cNvSpPr txBox="1"/>
          <p:nvPr/>
        </p:nvSpPr>
        <p:spPr>
          <a:xfrm>
            <a:off x="706281" y="659954"/>
            <a:ext cx="739217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Педагогические условия формирования «сцепок»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Эффективное развитие сцепок требует создания специальных условий в образовательном процессе.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81CDC5A-2A6A-49C0-8328-07B0DE535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3" b="98640" l="9783" r="89946">
                        <a14:foregroundMark x1="83560" y1="31369" x2="83560" y2="31369"/>
                        <a14:foregroundMark x1="79755" y1="22937" x2="79755" y2="22937"/>
                        <a14:foregroundMark x1="70380" y1="25023" x2="70380" y2="25023"/>
                        <a14:foregroundMark x1="73641" y1="23119" x2="73641" y2="23119"/>
                        <a14:foregroundMark x1="68207" y1="25023" x2="68207" y2="25023"/>
                        <a14:foregroundMark x1="58288" y1="62103" x2="58288" y2="62103"/>
                        <a14:foregroundMark x1="62772" y1="66908" x2="66848" y2="69175"/>
                        <a14:foregroundMark x1="47418" y1="63191" x2="41033" y2="64461"/>
                        <a14:foregroundMark x1="40353" y1="59202" x2="40353" y2="59202"/>
                        <a14:foregroundMark x1="40558" y1="58195" x2="40897" y2="58296"/>
                        <a14:foregroundMark x1="37228" y1="57208" x2="39768" y2="57961"/>
                        <a14:foregroundMark x1="77174" y1="56845" x2="77174" y2="56845"/>
                        <a14:foregroundMark x1="29620" y1="74252" x2="29620" y2="74252"/>
                        <a14:foregroundMark x1="53940" y1="88486" x2="53940" y2="88486"/>
                        <a14:foregroundMark x1="47826" y1="88486" x2="47826" y2="88486"/>
                        <a14:foregroundMark x1="45516" y1="87217" x2="45516" y2="87217"/>
                        <a14:foregroundMark x1="42391" y1="86491" x2="42391" y2="86491"/>
                        <a14:foregroundMark x1="58152" y1="94198" x2="58152" y2="94198"/>
                        <a14:foregroundMark x1="65489" y1="94288" x2="65489" y2="94288"/>
                        <a14:foregroundMark x1="69158" y1="96555" x2="69158" y2="96736"/>
                        <a14:foregroundMark x1="69158" y1="97371" x2="69158" y2="97371"/>
                        <a14:foregroundMark x1="79212" y1="98005" x2="79212" y2="98005"/>
                        <a14:foregroundMark x1="81658" y1="97733" x2="81658" y2="97733"/>
                        <a14:foregroundMark x1="83832" y1="97099" x2="83832" y2="97099"/>
                        <a14:foregroundMark x1="80163" y1="97189" x2="80571" y2="97733"/>
                        <a14:foregroundMark x1="81929" y1="97189" x2="82880" y2="97189"/>
                        <a14:foregroundMark x1="63859" y1="97733" x2="65217" y2="98640"/>
                        <a14:foregroundMark x1="57337" y1="97008" x2="57337" y2="97008"/>
                        <a14:foregroundMark x1="65489" y1="43064" x2="65489" y2="43064"/>
                        <a14:foregroundMark x1="71467" y1="42067" x2="71467" y2="42067"/>
                        <a14:foregroundMark x1="70109" y1="42067" x2="70109" y2="42067"/>
                        <a14:foregroundMark x1="67527" y1="24660" x2="65761" y2="24116"/>
                        <a14:foregroundMark x1="73777" y1="24025" x2="73777" y2="24025"/>
                        <a14:foregroundMark x1="45516" y1="60018" x2="45516" y2="60018"/>
                        <a14:backgroundMark x1="69022" y1="77335" x2="70245" y2="77516"/>
                        <a14:backgroundMark x1="39130" y1="58296" x2="39674" y2="58658"/>
                        <a14:backgroundMark x1="40217" y1="58749" x2="40217" y2="58749"/>
                        <a14:backgroundMark x1="40489" y1="58749" x2="40489" y2="58749"/>
                        <a14:backgroundMark x1="40217" y1="65277" x2="40217" y2="65277"/>
                        <a14:backgroundMark x1="40489" y1="65005" x2="39810" y2="65005"/>
                        <a14:backgroundMark x1="56929" y1="66455" x2="56929" y2="66455"/>
                        <a14:backgroundMark x1="61277" y1="63826" x2="61277" y2="6382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56" y="-624431"/>
            <a:ext cx="4993484" cy="748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20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57B99F-3449-4CED-9931-B6BF56F9FEDE}"/>
              </a:ext>
            </a:extLst>
          </p:cNvPr>
          <p:cNvSpPr txBox="1"/>
          <p:nvPr/>
        </p:nvSpPr>
        <p:spPr>
          <a:xfrm>
            <a:off x="5442997" y="1056203"/>
            <a:ext cx="6259010" cy="4745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362C38"/>
                </a:solidFill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Рефлексивные практики:</a:t>
            </a:r>
            <a:endParaRPr lang="ru-RU" sz="1400" b="1" dirty="0">
              <a:solidFill>
                <a:srgbClr val="362C38"/>
              </a:solidFill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разбор ошибок с акцентом на связь когнитивных и эмоциональных процессов;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самооценка уровня развития сцепок;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групповые дискуссии о профессиональных ценностях.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362C38"/>
                </a:solidFill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rgbClr val="362C38"/>
              </a:solidFill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362C38"/>
                </a:solidFill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Наставничество:</a:t>
            </a:r>
            <a:endParaRPr lang="ru-RU" sz="1400" b="1" dirty="0">
              <a:solidFill>
                <a:srgbClr val="362C38"/>
              </a:solidFill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практикующими специалистами;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«живые» примеры профессионального поведения;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связь по развитию сцепок.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0B2FEFD-7E70-40B7-8084-938F835C3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0" b="99500" l="9910" r="89940">
                        <a14:foregroundMark x1="87237" y1="53600" x2="87237" y2="53600"/>
                        <a14:foregroundMark x1="55706" y1="9400" x2="55706" y2="9400"/>
                        <a14:foregroundMark x1="60060" y1="9700" x2="60060" y2="9700"/>
                        <a14:foregroundMark x1="60811" y1="9400" x2="60811" y2="9400"/>
                        <a14:foregroundMark x1="47748" y1="7800" x2="47748" y2="7800"/>
                        <a14:foregroundMark x1="42492" y1="5300" x2="42492" y2="5300"/>
                        <a14:foregroundMark x1="49700" y1="4900" x2="49249" y2="5300"/>
                        <a14:foregroundMark x1="41742" y1="3800" x2="42793" y2="4600"/>
                        <a14:foregroundMark x1="47598" y1="90900" x2="47598" y2="90900"/>
                        <a14:foregroundMark x1="54204" y1="89600" x2="54204" y2="89600"/>
                        <a14:foregroundMark x1="59760" y1="79000" x2="59760" y2="79000"/>
                        <a14:foregroundMark x1="59789" y1="98683" x2="59309" y2="99500"/>
                        <a14:foregroundMark x1="61249" y1="96200" x2="59835" y2="98605"/>
                        <a14:foregroundMark x1="69069" y1="82900" x2="61249" y2="96200"/>
                        <a14:foregroundMark x1="59760" y1="89100" x2="59009" y2="92200"/>
                        <a14:foregroundMark x1="57800" y1="96500" x2="57508" y2="98000"/>
                        <a14:foregroundMark x1="58248" y1="94200" x2="57800" y2="96500"/>
                        <a14:foregroundMark x1="58559" y1="92600" x2="58248" y2="94200"/>
                        <a14:foregroundMark x1="58108" y1="83100" x2="58108" y2="83100"/>
                        <a14:foregroundMark x1="59910" y1="76200" x2="59760" y2="78000"/>
                        <a14:foregroundMark x1="57357" y1="85400" x2="57357" y2="85400"/>
                        <a14:foregroundMark x1="57508" y1="84500" x2="57207" y2="85400"/>
                        <a14:foregroundMark x1="57508" y1="98300" x2="57357" y2="98900"/>
                        <a14:backgroundMark x1="59131" y1="83100" x2="59964" y2="78008"/>
                        <a14:backgroundMark x1="58870" y1="84698" x2="59131" y2="83100"/>
                        <a14:backgroundMark x1="58559" y1="86600" x2="58719" y2="85620"/>
                        <a14:backgroundMark x1="56006" y1="83600" x2="56093" y2="84294"/>
                        <a14:backgroundMark x1="56649" y1="97926" x2="56629" y2="98203"/>
                        <a14:backgroundMark x1="56306" y1="94200" x2="56306" y2="94200"/>
                        <a14:backgroundMark x1="55856" y1="96500" x2="55856" y2="9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3" y="497109"/>
            <a:ext cx="4310605" cy="647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10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26F8BA-8966-423E-9E11-BDFC44DE5050}"/>
              </a:ext>
            </a:extLst>
          </p:cNvPr>
          <p:cNvSpPr txBox="1"/>
          <p:nvPr/>
        </p:nvSpPr>
        <p:spPr>
          <a:xfrm>
            <a:off x="998318" y="647435"/>
            <a:ext cx="6094070" cy="3149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362C38"/>
                </a:solidFill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«сцепок» ЛПЗК </a:t>
            </a: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предлагает системный подход к воспитанию специалиста нового типа. Её реализация в образовательном процессе позволяет: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повысить адаптивность выпускников к нестандартным задачам;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сократить время профессиональной адаптации;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стимулировать инновационную активность;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снизить риск профессионального выгорания.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75D2B-C34A-4E5D-B737-FFBD4575B83B}"/>
              </a:ext>
            </a:extLst>
          </p:cNvPr>
          <p:cNvSpPr txBox="1"/>
          <p:nvPr/>
        </p:nvSpPr>
        <p:spPr>
          <a:xfrm>
            <a:off x="1140284" y="4311773"/>
            <a:ext cx="6094070" cy="1850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воспитание уникальности будущего специалиста через формирование «сцепок» ЛПЗК – это инвестиция в конкурентоспособность и устойчивость профессионалов в условиях быстро меняющегося мира.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F879DE1-C71F-4466-A18B-98F2172C3423}"/>
              </a:ext>
            </a:extLst>
          </p:cNvPr>
          <p:cNvSpPr/>
          <p:nvPr/>
        </p:nvSpPr>
        <p:spPr>
          <a:xfrm>
            <a:off x="913436" y="4180843"/>
            <a:ext cx="6547767" cy="2112176"/>
          </a:xfrm>
          <a:prstGeom prst="roundRect">
            <a:avLst/>
          </a:prstGeom>
          <a:noFill/>
          <a:ln w="53975">
            <a:solidFill>
              <a:srgbClr val="C1CD7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7F0429E-3B07-4489-8548-85B5F4DC2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9837" l="10000" r="90000">
                        <a14:foregroundMark x1="39268" y1="6209" x2="39268" y2="6209"/>
                        <a14:foregroundMark x1="38537" y1="3105" x2="38293" y2="2778"/>
                        <a14:foregroundMark x1="60488" y1="65196" x2="55366" y2="91667"/>
                        <a14:foregroundMark x1="48537" y1="91993" x2="51463" y2="99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02" y="229095"/>
            <a:ext cx="4502967" cy="672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4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622</Words>
  <Application>Microsoft Office PowerPoint</Application>
  <PresentationFormat>Широкоэкранный</PresentationFormat>
  <Paragraphs>73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Sitka Text</vt:lpstr>
      <vt:lpstr>Sitka Text Semibold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 Цупикова</dc:creator>
  <cp:lastModifiedBy>Оля Цупикова</cp:lastModifiedBy>
  <cp:revision>21</cp:revision>
  <dcterms:created xsi:type="dcterms:W3CDTF">2026-03-21T08:12:54Z</dcterms:created>
  <dcterms:modified xsi:type="dcterms:W3CDTF">2026-03-21T14:06:34Z</dcterms:modified>
</cp:coreProperties>
</file>