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4" r:id="rId4"/>
    <p:sldId id="259" r:id="rId5"/>
    <p:sldId id="261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C38"/>
    <a:srgbClr val="856E8A"/>
    <a:srgbClr val="C1CD7F"/>
    <a:srgbClr val="A1AA69"/>
    <a:srgbClr val="E8E1E8"/>
    <a:srgbClr val="AF98B4"/>
    <a:srgbClr val="695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224" y="-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4AEFF-73B0-458D-A485-A2A95D0E4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92DF37-414D-43AC-B19D-6FB2A1334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EE44B3-7288-44A3-9A2E-B1904126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10.05.2026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65AE9E-A24E-4DDC-832F-942755CA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7112F1-B373-41B3-9ADB-84C03F72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9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385C8A-A47E-404A-9EE9-D009A0F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56C2D2B-C0B7-4208-BBC0-A6D187276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B5F6EE-855C-454E-9EF6-ACDF9A8B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10.05.2026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F93D78-66BE-41CA-8D39-7D32922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12B1EB-9068-4164-AC4E-A3BCE998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8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48B07F9-4E48-4665-B981-94C6F929F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0EB586-72E8-43A8-B9E6-950742B99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6562D8-D4B4-4EB7-A87A-99A0C5EB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10.05.2026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768DEC-F565-4AD2-B13D-26C92B91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66B558-6CB9-46EE-B229-DE7EE2A1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2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4AEFF-73B0-458D-A485-A2A95D0E4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92DF37-414D-43AC-B19D-6FB2A1334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EE44B3-7288-44A3-9A2E-B1904126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65AE9E-A24E-4DDC-832F-942755CA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7112F1-B373-41B3-9ADB-84C03F72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70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152545-46C2-41B7-A371-541E1B025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D0B2B2-F8C6-462B-BD44-C7680425E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867F13-CD18-468A-9BA3-8A3BA279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39CA87-E8E3-4C95-A4D9-D5982CCD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3633C5-3F19-4667-AFA1-62A69571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4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F52B74-BA70-42F4-A30A-5C30C0F1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FF84BB-AE60-4120-BE24-51E85B7A6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EF5140-8705-4359-81D2-C5456951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99D0BF-04E4-4526-AC85-625C130C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35626B-6D97-426F-9FC3-09E74A97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3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A4E575-CA71-4531-BE68-BC7844E6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4899BE-91CE-4824-BDEC-FE4678599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87997A-6A76-4EDF-B2AE-2CDCDC2C8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2F005A-14C5-4DC2-B5C1-5717C2B2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D8AA96-67F7-44E7-A978-7A634DC5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2DB692-D1F8-42BF-BD6C-7056ADF5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4B3BB1-C22F-4C61-83AE-8A071A69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AB6D2E-5BB3-4839-840B-4F12255B3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891B988-2FBC-4002-B02D-0EB125BCF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D2ADDDF-9831-4A9C-8F50-21E2B6058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B5D82CB-3434-43ED-9C9B-2C554D7D4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F6F39A2-0682-4654-9439-54577ED5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2427429-FB62-4CD1-97C1-D3C4E90F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ECB58FB-BA34-4B86-9B83-B234F3A0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6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1F4931-107C-4EF0-AE6B-9A15C227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D54CFE3-F98D-445B-97CD-3B2C3646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60D65C4-43ED-4741-9AB9-B6B5EC4B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CDDD20E-ACDA-453D-AA8B-3DB84F2F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26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8EBB1C0-47A6-4E74-9AE1-C71BD165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2344DF1-9462-44A5-A264-E125EF9E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E4E0C8-02F4-4434-B4BE-8410C05D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47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EF4A44-765A-4A30-AAF5-D93D79D7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91877F-6ACD-416F-BBF8-C933EB9D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E9D410-6F39-4A79-950D-9154F904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C82DF3-7D02-47C1-8F80-78BCAD45B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E7E3C4-BCF0-4985-8171-77D725C0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F3ED36-5C00-46D6-BF0F-B9CE341B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9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152545-46C2-41B7-A371-541E1B025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D0B2B2-F8C6-462B-BD44-C7680425E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867F13-CD18-468A-9BA3-8A3BA279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10.05.2026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39CA87-E8E3-4C95-A4D9-D5982CCD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3633C5-3F19-4667-AFA1-62A69571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1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16C19D-A543-4B3E-BF51-5AA43430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A6C6503-B0F7-43AA-B5D0-5AD093A43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696B2C-3FC2-4A83-B91F-F06183A19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6934E3-13F1-4B44-900E-51FEBADC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5D8A543-2A2C-4DAD-A150-23FF0E02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95A49B-0C4B-4D52-8028-66CD914A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93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385C8A-A47E-404A-9EE9-D009A0F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56C2D2B-C0B7-4208-BBC0-A6D187276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B5F6EE-855C-454E-9EF6-ACDF9A8B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F93D78-66BE-41CA-8D39-7D32922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12B1EB-9068-4164-AC4E-A3BCE998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03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48B07F9-4E48-4665-B981-94C6F929F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0EB586-72E8-43A8-B9E6-950742B99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6562D8-D4B4-4EB7-A87A-99A0C5EB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768DEC-F565-4AD2-B13D-26C92B91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66B558-6CB9-46EE-B229-DE7EE2A1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F52B74-BA70-42F4-A30A-5C30C0F1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FF84BB-AE60-4120-BE24-51E85B7A6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EF5140-8705-4359-81D2-C5456951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10.05.2026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99D0BF-04E4-4526-AC85-625C130C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35626B-6D97-426F-9FC3-09E74A97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3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A4E575-CA71-4531-BE68-BC7844E6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4899BE-91CE-4824-BDEC-FE4678599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87997A-6A76-4EDF-B2AE-2CDCDC2C8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2F005A-14C5-4DC2-B5C1-5717C2B2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10.05.2026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D8AA96-67F7-44E7-A978-7A634DC5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2DB692-D1F8-42BF-BD6C-7056ADF5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3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4B3BB1-C22F-4C61-83AE-8A071A69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AB6D2E-5BB3-4839-840B-4F12255B3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891B988-2FBC-4002-B02D-0EB125BCF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D2ADDDF-9831-4A9C-8F50-21E2B6058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B5D82CB-3434-43ED-9C9B-2C554D7D4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F6F39A2-0682-4654-9439-54577ED5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10.05.2026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2427429-FB62-4CD1-97C1-D3C4E90F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ECB58FB-BA34-4B86-9B83-B234F3A0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4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1F4931-107C-4EF0-AE6B-9A15C227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D54CFE3-F98D-445B-97CD-3B2C3646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10.05.2026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60D65C4-43ED-4741-9AB9-B6B5EC4B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CDDD20E-ACDA-453D-AA8B-3DB84F2F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4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8EBB1C0-47A6-4E74-9AE1-C71BD165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10.05.2026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2344DF1-9462-44A5-A264-E125EF9E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E4E0C8-02F4-4434-B4BE-8410C05D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0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EF4A44-765A-4A30-AAF5-D93D79D7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91877F-6ACD-416F-BBF8-C933EB9D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E9D410-6F39-4A79-950D-9154F904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C82DF3-7D02-47C1-8F80-78BCAD45B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10.05.2026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E7E3C4-BCF0-4985-8171-77D725C0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F3ED36-5C00-46D6-BF0F-B9CE341B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9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16C19D-A543-4B3E-BF51-5AA43430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A6C6503-B0F7-43AA-B5D0-5AD093A43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696B2C-3FC2-4A83-B91F-F06183A19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6934E3-13F1-4B44-900E-51FEBADC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BF7-6666-4C63-88BD-94E63A697327}" type="datetimeFigureOut">
              <a:rPr lang="ru-RU" smtClean="0"/>
              <a:t>10.05.2026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5D8A543-2A2C-4DAD-A150-23FF0E02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95A49B-0C4B-4D52-8028-66CD914A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44CCB8-DE07-4953-BFDC-46151669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1C8663-10B3-4C33-BDB4-169E2205A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EBCB7B-6E25-4AA2-88E4-7689507E2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EBF7-6666-4C63-88BD-94E63A697327}" type="datetimeFigureOut">
              <a:rPr lang="ru-RU" smtClean="0"/>
              <a:t>10.05.2026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7585A3-8C84-44C7-8A17-874E0A185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5CDF5F-0026-4651-B880-ADB702341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27AB-2C9B-408D-AA70-39DF531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1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44CCB8-DE07-4953-BFDC-46151669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1C8663-10B3-4C33-BDB4-169E2205A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EBCB7B-6E25-4AA2-88E4-7689507E2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EBF7-6666-4C63-88BD-94E63A6973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7585A3-8C84-44C7-8A17-874E0A185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5CDF5F-0026-4651-B880-ADB702341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27AB-2C9B-408D-AA70-39DF531450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4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FAFE9BC4-854C-4C64-927D-27B4CE0B7253}"/>
              </a:ext>
            </a:extLst>
          </p:cNvPr>
          <p:cNvSpPr/>
          <p:nvPr/>
        </p:nvSpPr>
        <p:spPr>
          <a:xfrm>
            <a:off x="2381250" y="742950"/>
            <a:ext cx="4000500" cy="4000500"/>
          </a:xfrm>
          <a:prstGeom prst="ellipse">
            <a:avLst/>
          </a:prstGeom>
          <a:gradFill flip="none" rotWithShape="1">
            <a:gsLst>
              <a:gs pos="67687">
                <a:srgbClr val="CFD4A4"/>
              </a:gs>
              <a:gs pos="3830">
                <a:srgbClr val="E8E1E8"/>
              </a:gs>
              <a:gs pos="100000">
                <a:srgbClr val="C1CD7F">
                  <a:lumMod val="98000"/>
                  <a:lumOff val="2000"/>
                  <a:alpha val="81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12F89522-F17D-4225-B19D-D49DFF09CA2C}"/>
              </a:ext>
            </a:extLst>
          </p:cNvPr>
          <p:cNvSpPr/>
          <p:nvPr/>
        </p:nvSpPr>
        <p:spPr>
          <a:xfrm rot="10800000">
            <a:off x="5467350" y="742950"/>
            <a:ext cx="4000500" cy="4000500"/>
          </a:xfrm>
          <a:prstGeom prst="ellipse">
            <a:avLst/>
          </a:prstGeom>
          <a:gradFill flip="none" rotWithShape="1">
            <a:gsLst>
              <a:gs pos="100000">
                <a:srgbClr val="AF98B4">
                  <a:alpha val="49000"/>
                </a:srgbClr>
              </a:gs>
              <a:gs pos="20000">
                <a:srgbClr val="E8E1E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F33026-92FC-4FA1-8687-280D04ED7484}"/>
              </a:ext>
            </a:extLst>
          </p:cNvPr>
          <p:cNvSpPr txBox="1"/>
          <p:nvPr/>
        </p:nvSpPr>
        <p:spPr>
          <a:xfrm>
            <a:off x="2876550" y="1524982"/>
            <a:ext cx="6096000" cy="2436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62C38"/>
                </a:solidFill>
                <a:effectLst/>
                <a:latin typeface="Sitka Text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воспитания уникальности будущего специалиста через формирование «сцепок» личностных профессионально‑значимых качеств (ЛПЗК) студентов</a:t>
            </a:r>
            <a:endParaRPr lang="ru-RU" b="1" dirty="0">
              <a:solidFill>
                <a:srgbClr val="362C38"/>
              </a:solidFill>
              <a:effectLst/>
              <a:latin typeface="Sitka Text Semibol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8F43CF-0824-460C-9286-C20334FFFBF0}"/>
              </a:ext>
            </a:extLst>
          </p:cNvPr>
          <p:cNvSpPr txBox="1"/>
          <p:nvPr/>
        </p:nvSpPr>
        <p:spPr>
          <a:xfrm>
            <a:off x="1309687" y="5250261"/>
            <a:ext cx="9572625" cy="86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цифровой экономики и быстро меняющихся технологических вызовов критически важно готовить не просто носителей компетенций, а специалистов, способных к саморазвитию, креативному решению проблем и эффективной командной работе.</a:t>
            </a:r>
            <a:endParaRPr lang="ru-RU" sz="12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B271987-1CAE-41F5-A460-DDF441B07F1D}"/>
              </a:ext>
            </a:extLst>
          </p:cNvPr>
          <p:cNvSpPr/>
          <p:nvPr/>
        </p:nvSpPr>
        <p:spPr>
          <a:xfrm>
            <a:off x="1986280" y="1757680"/>
            <a:ext cx="8219440" cy="3342640"/>
          </a:xfrm>
          <a:prstGeom prst="roundRect">
            <a:avLst/>
          </a:prstGeom>
          <a:noFill/>
          <a:ln w="53975">
            <a:solidFill>
              <a:srgbClr val="C1CD7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B507E9-A427-42F2-A75B-989445641627}"/>
              </a:ext>
            </a:extLst>
          </p:cNvPr>
          <p:cNvSpPr txBox="1"/>
          <p:nvPr/>
        </p:nvSpPr>
        <p:spPr>
          <a:xfrm>
            <a:off x="2575560" y="2185294"/>
            <a:ext cx="7040880" cy="2487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856E8A"/>
                </a:solidFill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Теоретическими основаниями концепции служат: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теория деятельности А. Н. Леонтьева (единство сознания и деятельности);</a:t>
            </a:r>
            <a:endParaRPr lang="ru-RU" sz="1400" dirty="0">
              <a:solidFill>
                <a:prstClr val="black"/>
              </a:solidFill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теория систем Л. фон </a:t>
            </a:r>
            <a:r>
              <a:rPr lang="ru-RU" dirty="0" err="1">
                <a:solidFill>
                  <a:prstClr val="black"/>
                </a:solidFill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Берталанфи</a:t>
            </a:r>
            <a:r>
              <a:rPr lang="ru-RU" dirty="0">
                <a:solidFill>
                  <a:prstClr val="black"/>
                </a:solidFill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(целостность системы);</a:t>
            </a:r>
            <a:endParaRPr lang="ru-RU" sz="1400" dirty="0">
              <a:solidFill>
                <a:prstClr val="black"/>
              </a:solidFill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идеи А. С. Макаренко о сплочённости коллектива через созидательный труд.</a:t>
            </a:r>
            <a:endParaRPr lang="ru-RU" sz="1400" dirty="0">
              <a:solidFill>
                <a:prstClr val="black"/>
              </a:solidFill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5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00AADD-EB94-4F7E-9D3E-052C52DE7D64}"/>
              </a:ext>
            </a:extLst>
          </p:cNvPr>
          <p:cNvSpPr txBox="1"/>
          <p:nvPr/>
        </p:nvSpPr>
        <p:spPr>
          <a:xfrm>
            <a:off x="622606" y="1848567"/>
            <a:ext cx="7981950" cy="5150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возникают в процессе профессиональной деятельности;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усиливают проявление каждого качества в связке;</a:t>
            </a:r>
            <a:endParaRPr lang="ru-RU" sz="1400" dirty="0"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формируют уникальный профессиональный профиль, не сводимый к простой сумме отдельных качеств.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сцепки выступают </a:t>
            </a: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интегративным механизмом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объединяющим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когнитивные способности (аналитическое мышление, системность);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 err="1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операциональные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навыки (техническая грамотность, точность исполнения);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характеристики (ответственность, инициативность);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коммуникативные компетенции (командная работа, эмпатия).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902FA8D0-D5E8-4FF2-BD02-B66DE357BCD5}"/>
              </a:ext>
            </a:extLst>
          </p:cNvPr>
          <p:cNvSpPr/>
          <p:nvPr/>
        </p:nvSpPr>
        <p:spPr>
          <a:xfrm>
            <a:off x="500686" y="431799"/>
            <a:ext cx="7058354" cy="1264920"/>
          </a:xfrm>
          <a:prstGeom prst="roundRect">
            <a:avLst/>
          </a:prstGeom>
          <a:gradFill flip="none" rotWithShape="1">
            <a:gsLst>
              <a:gs pos="100000">
                <a:srgbClr val="C1CD7F"/>
              </a:gs>
              <a:gs pos="50600">
                <a:srgbClr val="E8E1E8"/>
              </a:gs>
              <a:gs pos="0">
                <a:srgbClr val="AF98B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50B7D1-1D94-430D-9052-6CEB1DFAE6CF}"/>
              </a:ext>
            </a:extLst>
          </p:cNvPr>
          <p:cNvSpPr txBox="1"/>
          <p:nvPr/>
        </p:nvSpPr>
        <p:spPr>
          <a:xfrm>
            <a:off x="622606" y="583647"/>
            <a:ext cx="7219951" cy="9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«Сцепки» ЛПЗК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устойчивые взаимообусловленные связи между личностными качествами специалиста, которые: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A79B76F-FE0F-407D-9301-24730CDC9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5127" l="9918" r="89946">
                        <a14:foregroundMark x1="41033" y1="90254" x2="37228" y2="95127"/>
                        <a14:foregroundMark x1="41033" y1="40042" x2="42527" y2="4226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10" y="-259080"/>
            <a:ext cx="5658376" cy="72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151C70-CC25-4346-A1D5-7416B779E5A2}"/>
              </a:ext>
            </a:extLst>
          </p:cNvPr>
          <p:cNvSpPr txBox="1"/>
          <p:nvPr/>
        </p:nvSpPr>
        <p:spPr>
          <a:xfrm>
            <a:off x="1198879" y="2594523"/>
            <a:ext cx="4285841" cy="3047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Аналитико‑конструкторская (адаптивность + инициативность + наблюдательность):</a:t>
            </a:r>
            <a:endParaRPr lang="ru-RU" sz="1400" b="1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оперативно реагировать на изменения;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самостоятельное инициирование улучшений;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неочевидных деталей и скрытых проблем.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F58B1DDA-2806-484B-985F-52F2ACA3F132}"/>
              </a:ext>
            </a:extLst>
          </p:cNvPr>
          <p:cNvSpPr/>
          <p:nvPr/>
        </p:nvSpPr>
        <p:spPr>
          <a:xfrm>
            <a:off x="2428240" y="493576"/>
            <a:ext cx="7721600" cy="1264920"/>
          </a:xfrm>
          <a:prstGeom prst="roundRect">
            <a:avLst/>
          </a:prstGeom>
          <a:gradFill flip="none" rotWithShape="1">
            <a:gsLst>
              <a:gs pos="100000">
                <a:srgbClr val="C1CD7F"/>
              </a:gs>
              <a:gs pos="50600">
                <a:srgbClr val="E8E1E8"/>
              </a:gs>
              <a:gs pos="0">
                <a:srgbClr val="AF98B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DE3ADB-85DB-4535-9E66-730CA14456F8}"/>
              </a:ext>
            </a:extLst>
          </p:cNvPr>
          <p:cNvSpPr txBox="1"/>
          <p:nvPr/>
        </p:nvSpPr>
        <p:spPr>
          <a:xfrm>
            <a:off x="2428240" y="594128"/>
            <a:ext cx="7630160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Типология «сцепок» для технических специалистов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анализа профессиональных стандартов и экспертных опросов выделены </a:t>
            </a:r>
            <a:r>
              <a:rPr lang="ru-RU" sz="1800" b="1" dirty="0">
                <a:solidFill>
                  <a:srgbClr val="856E8A"/>
                </a:solidFill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четыре</a:t>
            </a: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базовые сцепки: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D6E5D7-A57C-422C-A4B2-212E071E9C97}"/>
              </a:ext>
            </a:extLst>
          </p:cNvPr>
          <p:cNvSpPr txBox="1"/>
          <p:nvPr/>
        </p:nvSpPr>
        <p:spPr>
          <a:xfrm>
            <a:off x="6747922" y="2594523"/>
            <a:ext cx="4358640" cy="3047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Операционно‑технологическая (ответственность + стрессоустойчивость + техническая грамотность):</a:t>
            </a:r>
            <a:endParaRPr lang="ru-RU" sz="1400" b="1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сроков и стандартов;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продуктивность в условиях дефицита ресурсов;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нести личную ответственность за результат.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B54E941-505F-43FC-A739-73C8DBC79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9" y="594128"/>
            <a:ext cx="1085439" cy="17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40021977-91AB-4F55-81CA-66EF859C9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25" y="-985183"/>
            <a:ext cx="1327155" cy="21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7ABC3CC3-020B-46ED-9C6A-A866EBB80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-783474" y="4154985"/>
            <a:ext cx="1566949" cy="25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512C4BB-03D6-4832-92DD-C6B5E1955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11596496" y="3035612"/>
            <a:ext cx="1191009" cy="19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B66BBFF-D75E-4A48-BA14-E46386308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6001308" y="5140624"/>
            <a:ext cx="995570" cy="16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6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6E7B50-BEF5-4724-8E39-18C90B96B1B8}"/>
              </a:ext>
            </a:extLst>
          </p:cNvPr>
          <p:cNvSpPr txBox="1"/>
          <p:nvPr/>
        </p:nvSpPr>
        <p:spPr>
          <a:xfrm>
            <a:off x="894081" y="2198983"/>
            <a:ext cx="4673600" cy="3047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Инновационно‑проектная (аналитическое мышление + креативность + прагматизм):</a:t>
            </a:r>
            <a:endParaRPr lang="ru-RU" sz="1400" b="1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генерация альтернативных решений;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преодоление когнитивных стереотипов;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баланс новизны и реализуемости идей. 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CCB49E-138A-439B-A1C3-40E185E40AC1}"/>
              </a:ext>
            </a:extLst>
          </p:cNvPr>
          <p:cNvSpPr txBox="1"/>
          <p:nvPr/>
        </p:nvSpPr>
        <p:spPr>
          <a:xfrm>
            <a:off x="6624320" y="2198984"/>
            <a:ext cx="4673600" cy="3047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Коммуникативно‑организационная (коммуникативность + техническая грамотность + лидерство):</a:t>
            </a:r>
            <a:endParaRPr lang="ru-RU" sz="1400" b="1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чёткая передача технической информации;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эффективное взаимодействие в междисциплинарных командах;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Sitka Tex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координация проектов и мотивация коллег.</a:t>
            </a:r>
            <a:endParaRPr lang="ru-RU" sz="1400" dirty="0">
              <a:effectLst/>
              <a:latin typeface="Sitka Tex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B71D2EB5-98BE-4C71-8665-7D695FA9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4644948" y="4515785"/>
            <a:ext cx="995570" cy="16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905A8CD9-7FFD-4C1C-9F9E-95939E50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78" y="-1742059"/>
            <a:ext cx="2329019" cy="37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A9E1CE84-69ED-4185-9A9B-F10933F8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1856957" y="336301"/>
            <a:ext cx="1234960" cy="201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AA3054A0-FEEC-46EA-8C7A-E568B5F5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11734854" y="2542816"/>
            <a:ext cx="995570" cy="16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55DD992-65B4-4155-81AF-C777EF7EE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9203142" y="4932318"/>
            <a:ext cx="1360511" cy="22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8321D88F-C438-4E64-BD8E-25F5A81CD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256">
            <a:off x="464596" y="5421675"/>
            <a:ext cx="995570" cy="16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9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8089" y="2480026"/>
            <a:ext cx="7796514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«сцепок» формирует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T-образный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специалиста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эксперта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области с компетенциями в смежных дисциплинах. Это позволяет выполнять узкоспециализированные задачи, быть «мостом» между командами, ускорять инновации и повышать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 проектов.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778" y="-487805"/>
            <a:ext cx="5657850" cy="726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16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0309"/>
            <a:ext cx="10515600" cy="2427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ownloads\0060fa0c-bd1b-4b5f-a419-f1361ed92f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0" y="472271"/>
            <a:ext cx="6053559" cy="42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wnloads\08c6a1ce-17a7-4024-a18e-63bd6e1e46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86" y="787078"/>
            <a:ext cx="5145590" cy="47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755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261</Words>
  <Application>Microsoft Office PowerPoint</Application>
  <PresentationFormat>Произвольный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Сочетание этих «сцепок» формирует  T-образный профиль специалиста – эксперта в своей области с компетенциями в смежных дисциплинах. Это позволяет выполнять узкоспециализированные задачи, быть «мостом» между командами, ускорять инновации и повышать надежность проектов. Сравните: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 Цупикова</dc:creator>
  <cp:lastModifiedBy>Пользователь</cp:lastModifiedBy>
  <cp:revision>24</cp:revision>
  <dcterms:created xsi:type="dcterms:W3CDTF">2026-03-21T08:12:54Z</dcterms:created>
  <dcterms:modified xsi:type="dcterms:W3CDTF">2026-05-10T04:05:32Z</dcterms:modified>
</cp:coreProperties>
</file>