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58" r:id="rId6"/>
    <p:sldId id="269" r:id="rId7"/>
    <p:sldId id="259" r:id="rId8"/>
    <p:sldId id="270" r:id="rId9"/>
    <p:sldId id="260" r:id="rId10"/>
    <p:sldId id="263" r:id="rId11"/>
    <p:sldId id="261" r:id="rId12"/>
    <p:sldId id="262" r:id="rId13"/>
    <p:sldId id="264" r:id="rId14"/>
    <p:sldId id="265" r:id="rId15"/>
    <p:sldId id="266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01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ogle.com/search?q=%D0%B4%D0%B8%D0%B0%D0%B3%D1%80%D0%B0%D0%BC%D0%BC%D0%B0+%D0%98%D1%81%D0%B8%D0%BA%D0%B0%D0%B2%D1%8B&amp;oq=%D0%BC%D0%B5%D1%82%D0%BE%D0%B4+%D1%80%D1%8B%D0%B1%D1%8C%D1%8F+%D0%BA%D0%BE%D1%81%D1%82%D1%8C&amp;gs_lcrp=EgZjaHJvbWUyCQgAEEUYORiABDIICAEQABgWGB4yCAgCEAAYFhgeMggIAxAAGBYYHjIKCAQQABiABBiiBDIKCAUQABiABBiiBNIBCDY0NzlqMGo3qAIAsAIA&amp;sourceid=chrome&amp;ie=UTF-8&amp;ved=2ahUKEwiLzufstYOUAxVCJBAIHbWKHj0QgK4QegYIAQgAEA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055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945" y="457200"/>
            <a:ext cx="5332014" cy="563602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Инновационные формы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В данной презентации мы рассмотрим современные подходы к обучению, включая инновационные формы и технологии. Основное внимание будет уделено проектному обучению, интерактивным и игровым методам, кейс-методу, коучингу и менторству. Также обсудим развитие soft skills и роль обратной связи в образовательном процессе, а также методы оценки эффективности обучения.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4542905"/>
            <a:ext cx="4821382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891" y="415636"/>
            <a:ext cx="3305445" cy="601858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soft skills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soft skills включает в себя формирование у студентов коммуникативных и командных навыков, умения работать в условиях неопределённости и адаптироваться к изменениям.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Инновационные формы обучения, такие как проектная деятельность и кейс-методы, способствуют развитию этих качеств, позволяя студентам применять теоретические знания на практике и взаимодействовать в междисциплинарных командах.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22702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создаёт условия для формирования гибких и универсальных специалистов, способных эффективно решать сложные задачи в профессиональной среде.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831273" y="5606935"/>
            <a:ext cx="5818909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523702"/>
            <a:ext cx="4651277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Кейс-метод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Кейс-метод представляет собой интерактивную технологию обучения, основанную на анализе реальных ситуаций. Студенты получают возможность применить теоретические знания на практике, развивая навыки критического мышления и решения сложных задач в условиях, приближённых к реальным.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метод способствует формированию у студентов компетенций, необходимых для успешной профессиональной деятельности и адаптации в быстроменяющемся мире.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5606935"/>
            <a:ext cx="5818909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Коучинг и менторство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Коучинг и менторство представляют собой инновационные формы взаимодействия, направленные на развитие личностных и профессиональных качеств студентов.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Они способствуют формированию критического мышления, навыков решения сложных задач и адаптации к изменяющимся условиям профессиональной среды.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этих подходов наставники помогают учащимся раскрывать свой потенциал и осваивать новые компетенции.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обратной связи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Обратная связь играет ключевую роль в образовательном процессе, позволяя оперативно корректировать методы обучения и адаптировать их под индивидуальные потребности студентов.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Она способствует развитию критического мышления и рефлексивных навыков, что является важным условием для формирования уникальных качеств студентов и их подготовки к инновационным вызовам будущего. Регулярное получение обратной связи помогает создать более эффективную и динамичную образовательную среду.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891" y="415636"/>
            <a:ext cx="3308465" cy="580863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Оценка эффективности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Оценка эффективности инновационных форм и приёмов осуществляется через анализ динамики развития ключевых компетенций студентов, включая креативность и критическое мышление.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Для этого применяются как количественные (тестирование, опросы), так и качественные (экспертные оценки, кейс-стади) методы, позволяющие всесторонне оценить достигнутые результаты.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22702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Регулярный мониторинг и корректировка подходов обеспечивают адаптацию образовательных стратегий к изменяющимся условиям и потребностям обучающихся.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831273" y="5606935"/>
            <a:ext cx="5818909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рассмотрели разнообразные инновационные подходы в образовании, включая проектное обучение, интерактивные методы и игровые технологии. </a:t>
            </a:r>
            <a:r>
              <a:rPr lang="ru-RU" sz="1400" dirty="0">
                <a:solidFill>
                  <a:srgbClr val="000000"/>
                </a:solidFill>
              </a:rPr>
              <a:t>Хочется надеяться</a:t>
            </a:r>
            <a:r>
              <a:rPr lang="en-US" sz="1400" dirty="0">
                <a:solidFill>
                  <a:srgbClr val="000000"/>
                </a:solidFill>
              </a:rPr>
              <a:t>, что представленная информация будет полезна для внедрения новых практик в  образовательную деятельность.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9" y="-4572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Современные образовательные технологии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образовательные технологии включают в себя использование интерактивных методов обучения, таких как проектная деятельность и кейс-методы, которые способствуют активному вовлечению студентов в учебный процесс и развитию их критического мышления.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Внедрение цифровых инструментов и платформ для дистанционного обучения открывает новые горизонты для индивидуализации образовательного процесса и адаптации под уникальные потребности каждого студента.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Применение игровых технологий и симуляций помогает создать мотивирующую образовательную среду, стимулирующую творческое мышление и развитие профессиональных навыков.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831273" y="5606935"/>
            <a:ext cx="6650182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F37EC6-B83D-2C33-1A0A-6358F700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73" y="1724025"/>
            <a:ext cx="4206104" cy="2576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A39DF-D848-0E6D-B684-08139B7D2D41}"/>
              </a:ext>
            </a:extLst>
          </p:cNvPr>
          <p:cNvSpPr txBox="1"/>
          <p:nvPr/>
        </p:nvSpPr>
        <p:spPr>
          <a:xfrm>
            <a:off x="163898" y="4666511"/>
            <a:ext cx="590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i="1" dirty="0">
                <a:solidFill>
                  <a:srgbClr val="FF0000"/>
                </a:solidFill>
                <a:cs typeface="Arial" panose="020B0604020202020204" pitchFamily="34" charset="0"/>
              </a:rPr>
              <a:t>Вращающееся колесо качеств личности «Педагога</a:t>
            </a:r>
            <a:r>
              <a:rPr lang="ru-RU" sz="1400" i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kk-KZ" sz="1400" i="1" dirty="0">
                <a:solidFill>
                  <a:srgbClr val="FF0000"/>
                </a:solidFill>
                <a:cs typeface="Arial" panose="020B0604020202020204" pitchFamily="34" charset="0"/>
              </a:rPr>
              <a:t>новатора» (По Д.Абдулхакимовой)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4FFE7-581D-7EB1-A6C7-DE55306695CA}"/>
              </a:ext>
            </a:extLst>
          </p:cNvPr>
          <p:cNvSpPr txBox="1"/>
          <p:nvPr/>
        </p:nvSpPr>
        <p:spPr>
          <a:xfrm>
            <a:off x="714375" y="106581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i="1" dirty="0">
                <a:solidFill>
                  <a:srgbClr val="FF0000"/>
                </a:solidFill>
                <a:cs typeface="Arial" panose="020B0604020202020204" pitchFamily="34" charset="0"/>
              </a:rPr>
              <a:t>Для чего нужны инновационные методы обучения?</a:t>
            </a:r>
            <a:br>
              <a:rPr lang="kk-KZ" sz="1400" i="1" dirty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475CD-6F60-86C4-840F-88298197D62A}"/>
              </a:ext>
            </a:extLst>
          </p:cNvPr>
          <p:cNvSpPr txBox="1"/>
          <p:nvPr/>
        </p:nvSpPr>
        <p:spPr>
          <a:xfrm>
            <a:off x="6525611" y="1823043"/>
            <a:ext cx="4617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</a:rPr>
              <a:t>Методы обучения в подготовке специалистов: </a:t>
            </a:r>
            <a:r>
              <a:rPr lang="ru-RU" sz="1200" i="1" dirty="0"/>
              <a:t>метод мозгового штурма (мозговой атаки), </a:t>
            </a:r>
            <a:r>
              <a:rPr lang="ru-RU" sz="1200" i="1" dirty="0" err="1"/>
              <a:t>фундаменталистический</a:t>
            </a:r>
            <a:r>
              <a:rPr lang="ru-RU" sz="1200" i="1" dirty="0"/>
              <a:t> метод, метод «Сократический диалог», метод «дерево решений», метод «грозди», метод «635», метод «515», кейс-стади, метод проекта, метод кубика (кубизм), метод «Цепочка», метод «SWOT-анализа»,  метод «Хокку», метод «И.Д.Е.А.Л», метод «Займите позицию», метод ПРИЗМА, метод ККИ, метод </a:t>
            </a:r>
            <a:r>
              <a:rPr lang="ru-RU" sz="1200" i="1" dirty="0" err="1"/>
              <a:t>Дельфи</a:t>
            </a:r>
            <a:r>
              <a:rPr lang="ru-RU" sz="1200" i="1" dirty="0"/>
              <a:t> 1, метод </a:t>
            </a:r>
            <a:r>
              <a:rPr lang="ru-RU" sz="1200" i="1" dirty="0" err="1"/>
              <a:t>Дельфи</a:t>
            </a:r>
            <a:r>
              <a:rPr lang="ru-RU" sz="1200" i="1" dirty="0"/>
              <a:t> 2 и т.д.</a:t>
            </a:r>
            <a:br>
              <a:rPr lang="ru-RU" sz="1200" i="1" dirty="0"/>
            </a:br>
            <a:endParaRPr lang="ru-RU" sz="12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C9AB5-BF83-5C01-34C4-E81C813E3EEA}"/>
              </a:ext>
            </a:extLst>
          </p:cNvPr>
          <p:cNvSpPr txBox="1"/>
          <p:nvPr/>
        </p:nvSpPr>
        <p:spPr>
          <a:xfrm>
            <a:off x="6581775" y="1409700"/>
            <a:ext cx="450532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Портфель инновационных форм и методов</a:t>
            </a:r>
            <a:br>
              <a:rPr lang="ru-RU" dirty="0"/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35028-A944-E7AC-2CCC-7C03C21D3A7D}"/>
              </a:ext>
            </a:extLst>
          </p:cNvPr>
          <p:cNvSpPr txBox="1"/>
          <p:nvPr/>
        </p:nvSpPr>
        <p:spPr>
          <a:xfrm>
            <a:off x="6525611" y="3741929"/>
            <a:ext cx="4495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</a:rPr>
              <a:t>Инновационные методы обучения:</a:t>
            </a:r>
            <a:r>
              <a:rPr lang="ru-RU" sz="1200" i="1" dirty="0"/>
              <a:t>  метод «Рыбья кость», метод мозаики, метод эмпатии, метод </a:t>
            </a:r>
            <a:r>
              <a:rPr lang="ru-RU" sz="1200" i="1" dirty="0" err="1"/>
              <a:t>синектики</a:t>
            </a:r>
            <a:r>
              <a:rPr lang="ru-RU" sz="1200" i="1" dirty="0"/>
              <a:t> (</a:t>
            </a:r>
            <a:r>
              <a:rPr lang="ru-RU" sz="1200" i="1" dirty="0" err="1"/>
              <a:t>Дж.Гордон</a:t>
            </a:r>
            <a:r>
              <a:rPr lang="ru-RU" sz="1200" i="1" dirty="0"/>
              <a:t>), метод «Мнимый больной», метод «Творческая идея», метод «Список идей», SPAN-метод, </a:t>
            </a:r>
            <a:r>
              <a:rPr lang="ru-RU" sz="1200" i="1" dirty="0" err="1"/>
              <a:t>филлипс</a:t>
            </a:r>
            <a:r>
              <a:rPr lang="ru-RU" sz="1200" i="1" dirty="0"/>
              <a:t> 6*6, светофор, жетонный метод, метод «Если бы...», метод гипотезы, метод автомобиля, метод радуги, метод Дартс, метод Газета, метод уголков, метод «Знаки препинания» и т.д.</a:t>
            </a:r>
          </a:p>
        </p:txBody>
      </p:sp>
    </p:spTree>
    <p:extLst>
      <p:ext uri="{BB962C8B-B14F-4D97-AF65-F5344CB8AC3E}">
        <p14:creationId xmlns:p14="http://schemas.microsoft.com/office/powerpoint/2010/main" val="314521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6FA7F8-7B5C-3A0F-2CA5-877B4DDC3F9C}"/>
              </a:ext>
            </a:extLst>
          </p:cNvPr>
          <p:cNvSpPr txBox="1"/>
          <p:nvPr/>
        </p:nvSpPr>
        <p:spPr>
          <a:xfrm>
            <a:off x="581025" y="942886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cap="all" dirty="0">
                <a:solidFill>
                  <a:srgbClr val="FF0000"/>
                </a:solidFill>
              </a:rPr>
              <a:t>Метод кубика (кубизм)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kk-KZ" sz="1400" dirty="0"/>
              <a:t>это обучающая стратегия, которая содействует взгляду на тему с различных точек зрения.</a:t>
            </a:r>
          </a:p>
          <a:p>
            <a:r>
              <a:rPr lang="kk-KZ" sz="1400" dirty="0"/>
              <a:t>     </a:t>
            </a:r>
            <a:r>
              <a:rPr lang="kk-KZ" sz="1400" b="1" dirty="0"/>
              <a:t>Умение</a:t>
            </a:r>
            <a:r>
              <a:rPr lang="kk-KZ" sz="1400" dirty="0"/>
              <a:t> анализировать материал, искать ассоциации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47912-E649-1C8E-19E4-C8BCCDA8F228}"/>
              </a:ext>
            </a:extLst>
          </p:cNvPr>
          <p:cNvSpPr txBox="1"/>
          <p:nvPr/>
        </p:nvSpPr>
        <p:spPr>
          <a:xfrm>
            <a:off x="7137639" y="1312218"/>
            <a:ext cx="418758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FF0000"/>
                </a:solidFill>
              </a:rPr>
              <a:t>Метод «Рыбья кость»</a:t>
            </a:r>
          </a:p>
          <a:p>
            <a:r>
              <a:rPr lang="ru-RU" sz="1200" dirty="0"/>
              <a:t>Метод «рыбья кость» (или </a:t>
            </a:r>
            <a:r>
              <a:rPr lang="ru-RU" sz="1200" dirty="0">
                <a:hlinkClick r:id="rId2"/>
              </a:rPr>
              <a:t>диаграмма Исикавы</a:t>
            </a:r>
            <a:r>
              <a:rPr lang="ru-RU" sz="1200" dirty="0"/>
              <a:t>) — это </a:t>
            </a:r>
            <a:r>
              <a:rPr lang="ru-RU" sz="1100" dirty="0"/>
              <a:t>инструмент визуализации, используемый для выявления причинно-следственных связей, поиска первопричин проблем и их эффективного решения</a:t>
            </a:r>
            <a:r>
              <a:rPr lang="ru-RU" sz="1200" dirty="0"/>
              <a:t>. Схема напоминает скелет рыбы: в «голове» формулируется проблема, на крупных «костях» — основные группы причин, а на мелких — конкретные факторы.</a:t>
            </a:r>
            <a:endParaRPr lang="ru-RU" sz="11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4D49F-4FB7-0677-266C-C56AB278B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1" y="3472388"/>
            <a:ext cx="5030134" cy="26172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6470A5-73C5-4DFF-A9A6-F42BF222C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1875884"/>
            <a:ext cx="46482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Проектное обучение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Проектное обучение — это метод, который активно включает студентов в решение практических задач и способствует развитию их критического мышления и креативности.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проектного обучения студенты работают над реальными проектами, что помогает им приобрести не только теоретические знания, но и практические навыки, необходимые для будущей профессиональной деятельности.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подход стимулирует командную работу и лидерские качества, а также способствует формированию у студентов умения самостоятельно ставить и достигать цели.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14BBBC-4249-183B-2852-F9C34AE7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70" y="1023141"/>
            <a:ext cx="10043460" cy="50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415636"/>
            <a:ext cx="3308465" cy="582503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Интерактивные методы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Интерактивные методы обучения способствуют активному вовлечению студентов в образовательный процесс, стимулируя их критическое мышление и креативность. Они включают в себя групповые дискуссии, ролевые игры и проектную деятельность, что позволяет студентам не только усваивать информацию, но и развивать навыки командной работы и решения комплексных задач.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79476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Применение таких методов помогает формировать у студентов уникальные качества, необходимые для успешной профессиональной деятельности в условиях современного рынка труда.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 flipV="1">
            <a:off x="4696691" y="6039197"/>
            <a:ext cx="4224025" cy="201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62679B-05D1-EAAA-E7E4-3004E94E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97" y="1443035"/>
            <a:ext cx="5143477" cy="33480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B85330-004A-514B-8A36-3727A42CC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1" y="266437"/>
            <a:ext cx="5755789" cy="4981575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4399C41-6983-5760-E3D3-981037082A34}"/>
              </a:ext>
            </a:extLst>
          </p:cNvPr>
          <p:cNvSpPr/>
          <p:nvPr/>
        </p:nvSpPr>
        <p:spPr>
          <a:xfrm>
            <a:off x="5874863" y="27663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9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79962"/>
            <a:ext cx="11172825" cy="51016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Игровые технологии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6" y="235717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Игровые </a:t>
            </a:r>
            <a:r>
              <a:rPr lang="en-US" sz="1400" dirty="0" err="1">
                <a:solidFill>
                  <a:srgbClr val="000000"/>
                </a:solidFill>
              </a:rPr>
              <a:t>технологии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способствуют</a:t>
            </a:r>
            <a:r>
              <a:rPr lang="en-US" sz="1400" dirty="0">
                <a:solidFill>
                  <a:srgbClr val="000000"/>
                </a:solidFill>
              </a:rPr>
              <a:t> развитию креативности и критического мышления у студентов, позволяя им применять полученные знания в нестандартных ситуациях.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5" y="342646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Интерактивные игры и симуляторы создают условия для формирования командных навыков и умения работать в условиях ограниченного времени. Применение игровых технологий в образовательном процессе повышает мотивацию студентов и делает обучение более увлекательным и эффективным.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D2311-F2D1-C75E-DF3C-1C5CC298FDBB}"/>
              </a:ext>
            </a:extLst>
          </p:cNvPr>
          <p:cNvSpPr txBox="1"/>
          <p:nvPr/>
        </p:nvSpPr>
        <p:spPr>
          <a:xfrm>
            <a:off x="4710113" y="584537"/>
            <a:ext cx="61626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0A0A0A"/>
                </a:solidFill>
                <a:effectLst/>
              </a:rPr>
              <a:t>это </a:t>
            </a:r>
            <a:r>
              <a:rPr lang="ru-RU" sz="1400" dirty="0"/>
              <a:t>методы обучения, моделирующие профессиональную деятельность для формирования компетенций через игру</a:t>
            </a:r>
            <a:r>
              <a:rPr lang="ru-RU" sz="1400" b="0" i="0" dirty="0">
                <a:solidFill>
                  <a:srgbClr val="0A0A0A"/>
                </a:solidFill>
                <a:effectLst/>
              </a:rPr>
              <a:t>. Они включают деловые игры, ролевые симуляции и кейс-методы, повышая мотивацию студентов и способствуя развитию мягких навыков (</a:t>
            </a:r>
            <a:r>
              <a:rPr lang="ru-RU" sz="1400" b="0" i="0" dirty="0" err="1">
                <a:solidFill>
                  <a:srgbClr val="0A0A0A"/>
                </a:solidFill>
                <a:effectLst/>
              </a:rPr>
              <a:t>soft</a:t>
            </a:r>
            <a:r>
              <a:rPr lang="ru-RU" sz="1400" b="0" i="0" dirty="0">
                <a:solidFill>
                  <a:srgbClr val="0A0A0A"/>
                </a:solidFill>
                <a:effectLst/>
              </a:rPr>
              <a:t> </a:t>
            </a:r>
            <a:r>
              <a:rPr lang="ru-RU" sz="1400" b="0" i="0" dirty="0" err="1">
                <a:solidFill>
                  <a:srgbClr val="0A0A0A"/>
                </a:solidFill>
                <a:effectLst/>
              </a:rPr>
              <a:t>skills</a:t>
            </a:r>
            <a:r>
              <a:rPr lang="ru-RU" sz="1400" b="0" i="0" dirty="0">
                <a:solidFill>
                  <a:srgbClr val="0A0A0A"/>
                </a:solidFill>
                <a:effectLst/>
              </a:rPr>
              <a:t>). Применение игровых технологий особенно актуально для интерактивного освоения сложных профессиональных ситуаций. 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1050</Words>
  <Application>Microsoft Office PowerPoint</Application>
  <PresentationFormat>Широкоэкранный</PresentationFormat>
  <Paragraphs>57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Евгения Чащина</cp:lastModifiedBy>
  <cp:revision>6</cp:revision>
  <dcterms:created xsi:type="dcterms:W3CDTF">2026-04-15T15:18:48Z</dcterms:created>
  <dcterms:modified xsi:type="dcterms:W3CDTF">2026-04-28T16:14:58Z</dcterms:modified>
</cp:coreProperties>
</file>