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5" r:id="rId5"/>
    <p:sldId id="336" r:id="rId6"/>
    <p:sldId id="341" r:id="rId7"/>
    <p:sldId id="337" r:id="rId8"/>
    <p:sldId id="338" r:id="rId9"/>
    <p:sldId id="339" r:id="rId10"/>
    <p:sldId id="340" r:id="rId11"/>
    <p:sldId id="343" r:id="rId12"/>
    <p:sldId id="348" r:id="rId13"/>
    <p:sldId id="349" r:id="rId14"/>
    <p:sldId id="347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67" autoAdjust="0"/>
    <p:restoredTop sz="95394" autoAdjust="0"/>
  </p:normalViewPr>
  <p:slideViewPr>
    <p:cSldViewPr snapToGrid="0">
      <p:cViewPr varScale="1">
        <p:scale>
          <a:sx n="106" d="100"/>
          <a:sy n="106" d="100"/>
        </p:scale>
        <p:origin x="-372" y="-84"/>
      </p:cViewPr>
      <p:guideLst>
        <p:guide orient="horz" pos="3696"/>
        <p:guide orient="horz" pos="1968"/>
        <p:guide pos="6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B00CE8A5-6908-4003-9F98-7D9F57EE0289}" type="datetime1">
              <a:rPr lang="ru-RU" smtClean="0"/>
              <a:pPr rtl="0"/>
              <a:t>07.05.2026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E9D563E-BCB2-465B-8A3C-AC86CE64F69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D8E2460F-8863-4866-AB24-6B37E929B72C}" type="datetime1">
              <a:rPr lang="ru-RU" smtClean="0"/>
              <a:pPr/>
              <a:t>07.05.2026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8B990660-4B7D-4C11-96DB-B19FFA8CA93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40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82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14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290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121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00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420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7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89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82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8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ru-RU" sz="4000" b="1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="" xmlns:a16="http://schemas.microsoft.com/office/drawing/2014/main" id="{E46E52ED-0545-03BB-5AB6-4552E92B99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D06404F0-C6D6-98DF-5397-EF0F68B0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25F4A3D2-0CBC-CF43-C14A-141B19AE67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 </a:t>
            </a:r>
          </a:p>
          <a:p>
            <a:pPr lvl="3" rtl="0"/>
            <a:r>
              <a:rPr lang="ru-RU"/>
              <a:t>Четвертый уровень </a:t>
            </a:r>
          </a:p>
          <a:p>
            <a:pPr lvl="4" rtl="0"/>
            <a:r>
              <a:rPr lang="ru-RU"/>
              <a:t>Пятый уровень </a:t>
            </a:r>
          </a:p>
          <a:p>
            <a:pPr lvl="0"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815" name="Группа 814">
            <a:extLst>
              <a:ext uri="{FF2B5EF4-FFF2-40B4-BE49-F238E27FC236}">
                <a16:creationId xmlns="" xmlns:a16="http://schemas.microsoft.com/office/drawing/2014/main" id="{98F70650-8E48-1844-382B-91FBA9C8DD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=""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=""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=""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=""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=""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=""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=""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=""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=""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=""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=""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=""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=""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=""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=""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=""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=""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=""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=""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=""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=""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=""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=""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=""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=""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=""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=""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=""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=""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=""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=""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=""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=""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=""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=""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=""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=""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=""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=""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=""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=""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=""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=""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=""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=""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=""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=""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=""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=""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=""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=""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=""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=""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=""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=""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=""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=""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=""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=""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=""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=""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=""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=""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=""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=""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=""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=""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=""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=""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=""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=""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=""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=""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=""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=""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=""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=""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=""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=""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=""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=""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=""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=""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=""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=""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=""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=""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=""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=""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=""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=""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=""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=""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=""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=""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=""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=""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=""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=""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=""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=""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=""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=""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=""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=""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=""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=""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=""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=""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=""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=""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=""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=""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=""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=""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=""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=""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=""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=""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=""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=""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=""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=""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=""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=""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=""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=""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=""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=""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=""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=""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=""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=""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=""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=""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=""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=""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=""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=""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=""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=""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=""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=""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=""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=""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=""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=""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=""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=""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=""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=""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=""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=""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=""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=""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=""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=""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=""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=""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=""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=""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=""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=""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=""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=""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=""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=""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=""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=""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=""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=""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=""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=""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=""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=""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=""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=""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=""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=""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=""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=""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=""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=""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=""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=""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=""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=""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=""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=""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=""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=""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=""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=""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=""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=""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=""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=""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=""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=""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=""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=""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=""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=""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=""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=""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=""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=""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=""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=""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=""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=""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=""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=""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=""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=""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=""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=""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=""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=""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=""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=""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=""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=""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=""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=""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=""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=""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=""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=""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=""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=""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=""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=""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=""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=""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=""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=""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=""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=""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=""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=""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=""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=""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=""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=""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=""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=""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=""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=""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=""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=""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=""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=""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 </a:t>
            </a:r>
          </a:p>
          <a:p>
            <a:pPr lvl="3" rtl="0"/>
            <a:r>
              <a:rPr lang="ru-RU"/>
              <a:t>Четвертый уровень </a:t>
            </a:r>
          </a:p>
          <a:p>
            <a:pPr lvl="4" rtl="0"/>
            <a:r>
              <a:rPr lang="ru-RU"/>
              <a:t>Пятый уровень </a:t>
            </a:r>
          </a:p>
          <a:p>
            <a:pPr lvl="0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900D319D-67F8-5830-99A3-7EB562C28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EF559BF-05B9-49D7-5976-7CD930A65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800"/>
            </a:lvl1pPr>
            <a:lvl2pPr marL="457200" indent="0">
              <a:buNone/>
              <a:defRPr lang="ru-RU" sz="2400"/>
            </a:lvl2pPr>
            <a:lvl3pPr marL="914400" indent="0">
              <a:buNone/>
              <a:defRPr lang="ru-RU" sz="20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DE537B4-8186-9628-C273-28B8EA981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75" name="Текст 7">
            <a:extLst>
              <a:ext uri="{FF2B5EF4-FFF2-40B4-BE49-F238E27FC236}">
                <a16:creationId xmlns=""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2800"/>
            </a:lvl1pPr>
            <a:lvl2pPr marL="457200" indent="0">
              <a:lnSpc>
                <a:spcPts val="2400"/>
              </a:lnSpc>
              <a:buNone/>
              <a:defRPr lang="ru-RU" sz="2000"/>
            </a:lvl2pPr>
            <a:lvl3pPr marL="914400" indent="0">
              <a:lnSpc>
                <a:spcPts val="2400"/>
              </a:lnSpc>
              <a:buNone/>
              <a:defRPr lang="ru-RU" sz="2000"/>
            </a:lvl3pPr>
            <a:lvl4pPr marL="1371600" indent="0">
              <a:lnSpc>
                <a:spcPts val="2400"/>
              </a:lnSpc>
              <a:buNone/>
              <a:defRPr lang="ru-RU" sz="2000"/>
            </a:lvl4pPr>
            <a:lvl5pPr marL="1828800" indent="0">
              <a:lnSpc>
                <a:spcPts val="2400"/>
              </a:lnSpc>
              <a:buNone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CD18796B-7A45-F026-1306-A9ADE06D8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  <a:lvl6pPr marL="1600200">
              <a:defRPr lang="ru-RU">
                <a:latin typeface="Calibri Light" panose="020F0302020204030204" pitchFamily="34" charset="0"/>
              </a:defRPr>
            </a:lvl6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4" rtl="0"/>
            <a:r>
              <a:rPr lang="ru-RU" dirty="0"/>
              <a:t>Четвертый уровень</a:t>
            </a:r>
          </a:p>
          <a:p>
            <a:pPr lvl="5" rtl="0"/>
            <a:r>
              <a:rPr lang="ru-RU" dirty="0"/>
              <a:t>Пятый уровень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ru-RU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ru-RU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ru-RU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ru-RU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5815B7-4DEA-0E4D-6E8B-EDAD6559A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D1046054-0FA9-558E-22C0-007C8D3DA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ru-RU"/>
            </a:lvl1pPr>
            <a:lvl2pPr>
              <a:spcBef>
                <a:spcPts val="0"/>
              </a:spcBef>
              <a:spcAft>
                <a:spcPts val="600"/>
              </a:spcAft>
              <a:defRPr lang="ru-RU"/>
            </a:lvl2pPr>
            <a:lvl3pPr>
              <a:spcBef>
                <a:spcPts val="0"/>
              </a:spcBef>
              <a:spcAft>
                <a:spcPts val="600"/>
              </a:spcAft>
              <a:defRPr lang="ru-RU"/>
            </a:lvl3pPr>
            <a:lvl4pPr>
              <a:spcBef>
                <a:spcPts val="0"/>
              </a:spcBef>
              <a:spcAft>
                <a:spcPts val="600"/>
              </a:spcAft>
              <a:defRPr lang="ru-RU" sz="2000"/>
            </a:lvl4pPr>
            <a:lvl5pPr>
              <a:spcBef>
                <a:spcPts val="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УНИКАЛЬНОСТЬ ПРЕПОДАВАТЕЛЯ ВУЗА	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44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75" y="137160"/>
            <a:ext cx="6574660" cy="124968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КАК НАЙТИ СВОЮ </a:t>
            </a:r>
            <a:r>
              <a:rPr smtClean="0"/>
              <a:t>УНИКАЛЬНОСТЬ</a:t>
            </a:r>
            <a:r>
              <a:rPr smtClean="0"/>
              <a:t>? </a:t>
            </a:r>
            <a:r>
              <a:rPr lang="ru-RU" cap="none" dirty="0" smtClean="0"/>
              <a:t>Упражнение </a:t>
            </a:r>
            <a:r>
              <a:rPr smtClean="0"/>
              <a:t>3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605" y="1511559"/>
            <a:ext cx="7817771" cy="396587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spcAft>
                <a:spcPts val="0"/>
              </a:spcAft>
            </a:pPr>
            <a:r>
              <a:rPr lang="ru-RU" sz="1400" dirty="0" smtClean="0"/>
              <a:t>З</a:t>
            </a:r>
            <a:r>
              <a:rPr sz="1400" smtClean="0"/>
              <a:t>адания на ближайший</a:t>
            </a:r>
            <a:r>
              <a:rPr sz="1400" smtClean="0"/>
              <a:t> </a:t>
            </a:r>
            <a:r>
              <a:rPr sz="1400" smtClean="0"/>
              <a:t>семестр:</a:t>
            </a:r>
            <a:endParaRPr sz="1400" smtClean="0"/>
          </a:p>
          <a:p>
            <a:endParaRPr sz="1400" smtClean="0"/>
          </a:p>
          <a:p>
            <a:pPr indent="269875">
              <a:buFont typeface="Arial" pitchFamily="34" charset="0"/>
              <a:buChar char="•"/>
            </a:pPr>
            <a:r>
              <a:rPr sz="1400" smtClean="0"/>
              <a:t>Запланируйте</a:t>
            </a:r>
            <a:r>
              <a:rPr sz="1400" smtClean="0"/>
              <a:t> </a:t>
            </a:r>
            <a:r>
              <a:rPr sz="1400" b="1" smtClean="0"/>
              <a:t>обновление 20–30 % контента курса</a:t>
            </a:r>
            <a:r>
              <a:rPr sz="1400" smtClean="0"/>
              <a:t> к новому учебному году.</a:t>
            </a:r>
          </a:p>
          <a:p>
            <a:pPr indent="269875">
              <a:buFont typeface="Arial" pitchFamily="34" charset="0"/>
              <a:buChar char="•"/>
            </a:pPr>
            <a:r>
              <a:rPr sz="1400" smtClean="0"/>
              <a:t>Разработайте </a:t>
            </a:r>
            <a:r>
              <a:rPr sz="1400" b="1" smtClean="0"/>
              <a:t>3–5 авторских кейсов или задач</a:t>
            </a:r>
            <a:r>
              <a:rPr sz="1400" smtClean="0"/>
              <a:t> на основе вашего опыта.</a:t>
            </a:r>
          </a:p>
          <a:p>
            <a:pPr indent="269875">
              <a:buFont typeface="Arial" pitchFamily="34" charset="0"/>
              <a:buChar char="•"/>
            </a:pPr>
            <a:r>
              <a:rPr sz="1400" smtClean="0"/>
              <a:t>Попробуйте </a:t>
            </a:r>
            <a:r>
              <a:rPr sz="1400" b="1" smtClean="0"/>
              <a:t>один новый цифровой инструмент</a:t>
            </a:r>
            <a:r>
              <a:rPr sz="1400" smtClean="0"/>
              <a:t> </a:t>
            </a:r>
            <a:endParaRPr sz="1400" smtClean="0"/>
          </a:p>
          <a:p>
            <a:r>
              <a:rPr sz="1400" smtClean="0"/>
              <a:t>для</a:t>
            </a:r>
            <a:r>
              <a:rPr sz="1400" smtClean="0"/>
              <a:t> взаимодействия со студентами.</a:t>
            </a:r>
          </a:p>
          <a:p>
            <a:pPr indent="269875">
              <a:buFont typeface="Arial" pitchFamily="34" charset="0"/>
              <a:buChar char="•"/>
            </a:pPr>
            <a:r>
              <a:rPr sz="1400" smtClean="0"/>
              <a:t>Проведите </a:t>
            </a:r>
            <a:r>
              <a:rPr sz="1400" b="1" smtClean="0"/>
              <a:t>одно занятие</a:t>
            </a:r>
            <a:r>
              <a:rPr sz="1400" smtClean="0"/>
              <a:t> в нестандартном</a:t>
            </a:r>
            <a:r>
              <a:rPr sz="1400" smtClean="0"/>
              <a:t> </a:t>
            </a:r>
            <a:endParaRPr sz="1400" smtClean="0"/>
          </a:p>
          <a:p>
            <a:r>
              <a:rPr sz="1400" smtClean="0"/>
              <a:t>формате</a:t>
            </a:r>
            <a:r>
              <a:rPr sz="1400" smtClean="0"/>
              <a:t> (дебаты, игра, </a:t>
            </a:r>
            <a:r>
              <a:rPr sz="1400" smtClean="0"/>
              <a:t>мастер‑класс</a:t>
            </a:r>
            <a:r>
              <a:rPr sz="1400" smtClean="0"/>
              <a:t>).</a:t>
            </a:r>
          </a:p>
          <a:p>
            <a:endParaRPr sz="1400" smtClean="0"/>
          </a:p>
          <a:p>
            <a:r>
              <a:rPr sz="1400" smtClean="0"/>
              <a:t>Соберите</a:t>
            </a:r>
            <a:r>
              <a:rPr sz="1400" smtClean="0"/>
              <a:t> обратную связь после эксперимента</a:t>
            </a:r>
            <a:r>
              <a:rPr sz="1400" smtClean="0"/>
              <a:t> </a:t>
            </a:r>
            <a:r>
              <a:rPr sz="1400" smtClean="0"/>
              <a:t>и</a:t>
            </a:r>
          </a:p>
          <a:p>
            <a:r>
              <a:rPr sz="1400" smtClean="0"/>
              <a:t>проанализируйте</a:t>
            </a:r>
            <a:r>
              <a:rPr sz="1400" smtClean="0"/>
              <a:t> результаты.</a:t>
            </a:r>
            <a:endParaRPr sz="140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8" name="Рисунок 7" descr="590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321" b="12321"/>
          <a:stretch>
            <a:fillRect/>
          </a:stretch>
        </p:blipFill>
        <p:spPr>
          <a:xfrm>
            <a:off x="5038725" y="2827108"/>
            <a:ext cx="7169150" cy="3671888"/>
          </a:xfrm>
        </p:spPr>
      </p:pic>
    </p:spTree>
    <p:extLst>
      <p:ext uri="{BB962C8B-B14F-4D97-AF65-F5344CB8AC3E}">
        <p14:creationId xmlns="" xmlns:p14="http://schemas.microsoft.com/office/powerpoint/2010/main" val="38139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424" y="3217130"/>
            <a:ext cx="5794248" cy="312988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i="1" smtClean="0"/>
              <a:t>"</a:t>
            </a:r>
            <a:r>
              <a:rPr b="1" i="1" smtClean="0"/>
              <a:t>Единственность</a:t>
            </a:r>
            <a:r>
              <a:rPr b="1" i="1" smtClean="0"/>
              <a:t>, уникальность, </a:t>
            </a:r>
            <a:r>
              <a:rPr b="1" i="1" u="sng" smtClean="0"/>
              <a:t>присущие каждому человеку</a:t>
            </a:r>
            <a:r>
              <a:rPr b="1" i="1" smtClean="0"/>
              <a:t>, определяют и смысл каждой отдельной жизни. Неповторим он сам, неповторимо то, что </a:t>
            </a:r>
            <a:r>
              <a:rPr b="1" i="1" u="sng" smtClean="0"/>
              <a:t>именно он может и должен </a:t>
            </a:r>
            <a:r>
              <a:rPr b="1" i="1" smtClean="0"/>
              <a:t>сделать — в своем труде, в творчестве, </a:t>
            </a:r>
            <a:r>
              <a:rPr b="1" i="1" smtClean="0"/>
              <a:t>в </a:t>
            </a:r>
            <a:r>
              <a:rPr b="1" i="1" smtClean="0"/>
              <a:t>любви</a:t>
            </a:r>
            <a:r>
              <a:rPr i="1" smtClean="0"/>
              <a:t>".</a:t>
            </a:r>
          </a:p>
          <a:p>
            <a:r>
              <a:rPr i="1" smtClean="0"/>
              <a:t>Виктор Франкл </a:t>
            </a:r>
            <a:r>
              <a:rPr smtClean="0"/>
              <a:t>«Сказать жизни «Да!»</a:t>
            </a:r>
            <a:endParaRPr i="1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30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264694"/>
            <a:ext cx="4821936" cy="96589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smtClean="0"/>
              <a:t>Профессиональная </a:t>
            </a:r>
            <a:br>
              <a:rPr smtClean="0"/>
            </a:br>
            <a:r>
              <a:rPr smtClean="0"/>
              <a:t>компетентность            </a:t>
            </a:r>
            <a:endParaRPr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738" y="1407695"/>
            <a:ext cx="5221704" cy="4860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Предметная компетентность: </a:t>
            </a:r>
            <a:r>
              <a:rPr sz="1600" smtClean="0"/>
              <a:t>глубокие знания в своей научной области, владение методологией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дисциплины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Методическая компетентность</a:t>
            </a:r>
            <a:r>
              <a:rPr sz="1600" smtClean="0"/>
              <a:t>: владение педагоги-ческими технологиями, умение структурировать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материал, подбирать формы и методы обучения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Психолого‑педагогическая компетентность</a:t>
            </a:r>
            <a:r>
              <a:rPr sz="1600" smtClean="0"/>
              <a:t>: понима-ние возрастных особенностей студентов, умение мотивировать, вдохновлять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Коммуникативная компетентность</a:t>
            </a:r>
            <a:r>
              <a:rPr sz="1600" smtClean="0"/>
              <a:t>: умение ясно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излагать мысли, вести диалог, разрешать конфликты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Научно‑исследовательская компетентность</a:t>
            </a:r>
            <a:r>
              <a:rPr sz="1600" smtClean="0"/>
              <a:t>: опыт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научной работы, публикации, участие в конференциях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Цифровая компетентность</a:t>
            </a:r>
            <a:r>
              <a:rPr sz="1600" smtClean="0"/>
              <a:t>: навыки использования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электронных образовательных ресурсов и платформ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b="1" smtClean="0"/>
              <a:t>Рефлексивная компетентность</a:t>
            </a:r>
            <a:r>
              <a:rPr sz="1600" smtClean="0"/>
              <a:t>: способность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sz="1600" smtClean="0"/>
              <a:t>анализировать свою работу, видеть зоны роста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6410643" y="1395663"/>
            <a:ext cx="5055451" cy="49690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Авторский стиль преподавания:</a:t>
            </a:r>
            <a:r>
              <a:rPr sz="1700" smtClean="0"/>
              <a:t> уникальная манера подачи материала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"Фирменные "методики:</a:t>
            </a:r>
            <a:r>
              <a:rPr sz="1700" smtClean="0"/>
              <a:t> авторские методки и приемы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Личностные качества:</a:t>
            </a:r>
            <a:r>
              <a:rPr sz="1700" smtClean="0"/>
              <a:t> харизма, чувство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юмора, эмпатия, нестандартное мышление,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увлечённость предметом и т.п.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Индивидуальный подход:</a:t>
            </a:r>
            <a:r>
              <a:rPr sz="1700" smtClean="0"/>
              <a:t> способность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видеть  и раскрывать потенциал каждого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студента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Миссия и ценности:</a:t>
            </a:r>
            <a:r>
              <a:rPr sz="1700" smtClean="0"/>
              <a:t> четкое понимание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своей роли в образовании и науке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b="1" smtClean="0"/>
              <a:t>Творческий подход:</a:t>
            </a:r>
            <a:r>
              <a:rPr sz="1700" smtClean="0"/>
              <a:t> умение превращать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стандартные темы в увлекательные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sz="1700" smtClean="0"/>
              <a:t>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08F0870A-EBCD-13FC-D1A2-49C555C48170}"/>
              </a:ext>
            </a:extLst>
          </p:cNvPr>
          <p:cNvSpPr txBox="1">
            <a:spLocks/>
          </p:cNvSpPr>
          <p:nvPr/>
        </p:nvSpPr>
        <p:spPr>
          <a:xfrm>
            <a:off x="6447643" y="384998"/>
            <a:ext cx="4821936" cy="604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Уникальность 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7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4"/>
          </p:nvPr>
        </p:nvGraphicFramePr>
        <p:xfrm>
          <a:off x="911225" y="794086"/>
          <a:ext cx="10406064" cy="54258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9491"/>
                <a:gridCol w="3862137"/>
                <a:gridCol w="4134436"/>
              </a:tblGrid>
              <a:tr h="6975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YS Geo"/>
                        </a:rPr>
                        <a:t>Критерий</a:t>
                      </a:r>
                      <a:endParaRPr lang="ru-RU" sz="1600" b="1" dirty="0">
                        <a:latin typeface="YS Geo"/>
                      </a:endParaRPr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YS Geo"/>
                        </a:rPr>
                        <a:t>Профессиональная </a:t>
                      </a:r>
                      <a:endParaRPr lang="ru-RU" sz="1500" b="1" dirty="0" smtClean="0">
                        <a:latin typeface="YS Geo"/>
                      </a:endParaRPr>
                    </a:p>
                    <a:p>
                      <a:pPr algn="ctr"/>
                      <a:r>
                        <a:rPr lang="ru-RU" sz="1500" b="1" dirty="0" smtClean="0">
                          <a:latin typeface="YS Geo"/>
                        </a:rPr>
                        <a:t>компетентность</a:t>
                      </a:r>
                      <a:endParaRPr lang="ru-RU" sz="1500" b="1" dirty="0">
                        <a:latin typeface="YS Geo"/>
                      </a:endParaRP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YS Geo"/>
                        </a:rPr>
                        <a:t>Уникальность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27">
                <a:tc>
                  <a:txBody>
                    <a:bodyPr/>
                    <a:lstStyle/>
                    <a:p>
                      <a:r>
                        <a:rPr lang="ru-RU" sz="1600" b="1"/>
                        <a:t>Суть</a:t>
                      </a:r>
                      <a:endParaRPr lang="ru-RU" sz="160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Соответствие </a:t>
                      </a:r>
                      <a:r>
                        <a:rPr lang="ru-RU" sz="1500" dirty="0" smtClean="0"/>
                        <a:t>профессиональному стандарту</a:t>
                      </a:r>
                      <a:endParaRPr lang="ru-RU" sz="1500" dirty="0"/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Индивидуальное своеобразие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80"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Измеряемость</a:t>
                      </a:r>
                      <a:endParaRPr lang="ru-RU" sz="1600" dirty="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Объективно (дипломы, </a:t>
                      </a:r>
                      <a:r>
                        <a:rPr lang="ru-RU" sz="1500" dirty="0" smtClean="0"/>
                        <a:t>публикации,</a:t>
                      </a:r>
                      <a:r>
                        <a:rPr lang="ru-RU" sz="1500" dirty="0"/>
                        <a:t>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результаты</a:t>
                      </a:r>
                      <a:r>
                        <a:rPr lang="ru-RU" sz="1500" dirty="0"/>
                        <a:t> студентов)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Субъективно (впечатления, влияние,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стиль</a:t>
                      </a:r>
                      <a:r>
                        <a:rPr lang="ru-RU" sz="1500" dirty="0"/>
                        <a:t>)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80"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Воспроизводимость</a:t>
                      </a:r>
                      <a:endParaRPr lang="ru-RU" sz="1600" dirty="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Можно обучить других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методики, курсы)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Трудно скопировать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зависит от личности)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27">
                <a:tc>
                  <a:txBody>
                    <a:bodyPr/>
                    <a:lstStyle/>
                    <a:p>
                      <a:r>
                        <a:rPr lang="ru-RU" sz="1600" b="1"/>
                        <a:t>Основа</a:t>
                      </a:r>
                      <a:endParaRPr lang="ru-RU" sz="160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Знания, </a:t>
                      </a:r>
                      <a:r>
                        <a:rPr lang="ru-RU" sz="1500" dirty="0" smtClean="0"/>
                        <a:t>умения, навыки</a:t>
                      </a:r>
                      <a:r>
                        <a:rPr lang="ru-RU" sz="1500" dirty="0"/>
                        <a:t> </a:t>
                      </a:r>
                      <a:r>
                        <a:rPr lang="ru-RU" sz="1500" dirty="0" smtClean="0"/>
                        <a:t> + профессионально-личностные качества + опыт</a:t>
                      </a:r>
                      <a:endParaRPr lang="ru-RU" sz="1500" dirty="0"/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Личность (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социально значимые черты человека</a:t>
                      </a:r>
                      <a:r>
                        <a:rPr lang="ru-RU" sz="1500" dirty="0" smtClean="0"/>
                        <a:t>) +</a:t>
                      </a:r>
                      <a:r>
                        <a:rPr lang="ru-RU" sz="1500" baseline="0" dirty="0" smtClean="0"/>
                        <a:t> з</a:t>
                      </a:r>
                      <a:r>
                        <a:rPr lang="ru-RU" sz="1500" dirty="0" smtClean="0"/>
                        <a:t>нания, умения, навыки</a:t>
                      </a:r>
                      <a:r>
                        <a:rPr lang="ru-RU" sz="1500" baseline="0" dirty="0" smtClean="0"/>
                        <a:t> + </a:t>
                      </a:r>
                      <a:r>
                        <a:rPr lang="ru-RU" sz="1500" dirty="0" smtClean="0"/>
                        <a:t>опыт + профессионально-личностные качества </a:t>
                      </a:r>
                      <a:endParaRPr lang="ru-RU" sz="1500" dirty="0"/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80">
                <a:tc>
                  <a:txBody>
                    <a:bodyPr/>
                    <a:lstStyle/>
                    <a:p>
                      <a:r>
                        <a:rPr lang="ru-RU" sz="1600" b="1"/>
                        <a:t>Цель</a:t>
                      </a:r>
                      <a:endParaRPr lang="ru-RU" sz="160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Качественное выполнение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обязанностей</a:t>
                      </a:r>
                      <a:endParaRPr lang="ru-RU" sz="1500" dirty="0"/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Создание особой образовательной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среды</a:t>
                      </a:r>
                      <a:endParaRPr lang="ru-RU" sz="1500" dirty="0"/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173">
                <a:tc>
                  <a:txBody>
                    <a:bodyPr/>
                    <a:lstStyle/>
                    <a:p>
                      <a:r>
                        <a:rPr lang="ru-RU" sz="1600" b="1"/>
                        <a:t>Пример</a:t>
                      </a:r>
                      <a:endParaRPr lang="ru-RU" sz="1600"/>
                    </a:p>
                  </a:txBody>
                  <a:tcPr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Преподаватель владеет лекторскими навыками и знает предмет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Преподаватель читает лекции в </a:t>
                      </a:r>
                      <a:endParaRPr lang="ru-RU" sz="1500" dirty="0" smtClean="0"/>
                    </a:p>
                    <a:p>
                      <a:r>
                        <a:rPr lang="ru-RU" sz="1500" dirty="0" smtClean="0"/>
                        <a:t>формате</a:t>
                      </a:r>
                      <a:r>
                        <a:rPr lang="ru-RU" sz="1500" dirty="0"/>
                        <a:t> ток‑шоу, который запоминается на годы</a:t>
                      </a:r>
                    </a:p>
                  </a:txBody>
                  <a:tcPr marL="228600" marR="2286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14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228600"/>
            <a:ext cx="7170820" cy="581029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sz="2000" b="0" cap="none" dirty="0" smtClean="0">
                <a:latin typeface="+mn-lt"/>
              </a:rPr>
              <a:t>Без профессиональной компетентности </a:t>
            </a:r>
            <a:br>
              <a:rPr lang="ru-RU" sz="2000" b="0" cap="none" dirty="0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>уникальность превращается в эксцентричность </a:t>
            </a:r>
            <a:br>
              <a:rPr lang="ru-RU" sz="2000" b="0" cap="none" dirty="0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>без результата.</a:t>
            </a:r>
            <a:br>
              <a:rPr lang="ru-RU" sz="2000" b="0" cap="none" dirty="0" smtClean="0">
                <a:latin typeface="+mn-lt"/>
              </a:rPr>
            </a:br>
            <a:r>
              <a:rPr sz="2000" b="0" cap="none" smtClean="0">
                <a:latin typeface="+mn-lt"/>
              </a:rPr>
              <a:t/>
            </a:r>
            <a:br>
              <a:rPr sz="2000" b="0" cap="none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/>
            </a:r>
            <a:br>
              <a:rPr lang="ru-RU" sz="2000" b="0" cap="none" dirty="0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>Без уникальности профессиональная компетентность дает «стандартного» преподавателя, </a:t>
            </a:r>
            <a:br>
              <a:rPr lang="ru-RU" sz="2000" b="0" cap="none" dirty="0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>которого легко заменить.</a:t>
            </a:r>
            <a:br>
              <a:rPr lang="ru-RU" sz="2000" b="0" cap="none" dirty="0" smtClean="0">
                <a:latin typeface="+mn-lt"/>
              </a:rPr>
            </a:br>
            <a:r>
              <a:rPr sz="2000" b="0" cap="none" smtClean="0">
                <a:latin typeface="+mn-lt"/>
              </a:rPr>
              <a:t/>
            </a:r>
            <a:br>
              <a:rPr sz="2000" b="0" cap="none" smtClean="0">
                <a:latin typeface="+mn-lt"/>
              </a:rPr>
            </a:br>
            <a:r>
              <a:rPr sz="2000" b="0" cap="none" smtClean="0">
                <a:latin typeface="+mn-lt"/>
              </a:rPr>
              <a:t/>
            </a:r>
            <a:br>
              <a:rPr sz="2000" b="0" cap="none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/>
            </a:r>
            <a:br>
              <a:rPr lang="ru-RU" sz="2000" b="0" cap="none" dirty="0" smtClean="0">
                <a:latin typeface="+mn-lt"/>
              </a:rPr>
            </a:br>
            <a:r>
              <a:rPr lang="ru-RU" sz="2000" b="0" cap="none" dirty="0" smtClean="0">
                <a:latin typeface="+mn-lt"/>
              </a:rPr>
              <a:t>Оптимальный вариант</a:t>
            </a:r>
            <a:r>
              <a:rPr sz="2000" b="0" cap="none" smtClean="0">
                <a:latin typeface="+mn-lt"/>
              </a:rPr>
              <a:t> </a:t>
            </a:r>
            <a:r>
              <a:rPr lang="ru-RU" sz="2000" b="0" cap="none" dirty="0" smtClean="0">
                <a:latin typeface="+mn-lt"/>
              </a:rPr>
              <a:t>–</a:t>
            </a:r>
            <a:r>
              <a:rPr sz="2000" b="0" cap="none" smtClean="0">
                <a:latin typeface="+mn-lt"/>
              </a:rPr>
              <a:t> сочетание.</a:t>
            </a:r>
            <a:endParaRPr lang="ru-RU" b="0" cap="none" dirty="0">
              <a:latin typeface="+mn-lt"/>
            </a:endParaRPr>
          </a:p>
        </p:txBody>
      </p:sp>
      <p:pic>
        <p:nvPicPr>
          <p:cNvPr id="11" name="Рисунок 10" descr="cced314e29931a3e7e7ef54272da592bb290e90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315" r="2831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7869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790" y="152721"/>
            <a:ext cx="7026442" cy="144747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sz="3600" smtClean="0"/>
              <a:t>Факторы формирования УНИКАЛЬНОСТИ</a:t>
            </a:r>
          </a:p>
        </p:txBody>
      </p:sp>
      <p:pic>
        <p:nvPicPr>
          <p:cNvPr id="12" name="Рисунок 11" descr="Человек в желтой футболке">
            <a:extLst>
              <a:ext uri="{FF2B5EF4-FFF2-40B4-BE49-F238E27FC236}">
                <a16:creationId xmlns=""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1074" y="1612232"/>
            <a:ext cx="6979151" cy="4834923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smtClean="0">
                <a:latin typeface="+mn-lt"/>
              </a:rPr>
              <a:t>Природные данные:</a:t>
            </a:r>
            <a:r>
              <a:rPr sz="2000" smtClean="0">
                <a:latin typeface="+mn-lt"/>
              </a:rPr>
              <a:t> темперамент, тип нервной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системы, когнитивные способности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 b="1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smtClean="0">
                <a:latin typeface="+mn-lt"/>
              </a:rPr>
              <a:t>Жизненный опыт:</a:t>
            </a:r>
            <a:r>
              <a:rPr sz="2000" smtClean="0">
                <a:latin typeface="+mn-lt"/>
              </a:rPr>
              <a:t> личные интересы, увлечения,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профессиональные и непрофессиональные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достижения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 b="1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smtClean="0">
                <a:latin typeface="+mn-lt"/>
              </a:rPr>
              <a:t>Образование и самообразование:</a:t>
            </a:r>
            <a:r>
              <a:rPr sz="2000" smtClean="0">
                <a:latin typeface="+mn-lt"/>
              </a:rPr>
              <a:t> полученные знания, курсы повышения квалификации,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изучение новых методик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 b="1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smtClean="0">
                <a:latin typeface="+mn-lt"/>
              </a:rPr>
              <a:t>Профессиональная среда:</a:t>
            </a:r>
            <a:r>
              <a:rPr sz="2000" smtClean="0">
                <a:latin typeface="+mn-lt"/>
              </a:rPr>
              <a:t> традиции вуза, коллеги,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студенты, административные требования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000" b="1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b="1" smtClean="0">
                <a:latin typeface="+mn-lt"/>
              </a:rPr>
              <a:t>Культурный контекст:</a:t>
            </a:r>
            <a:r>
              <a:rPr sz="2000" smtClean="0">
                <a:latin typeface="+mn-lt"/>
              </a:rPr>
              <a:t> ценности общества, тренды в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000" smtClean="0">
                <a:latin typeface="+mn-lt"/>
              </a:rPr>
              <a:t>образовании, технологические изменения</a:t>
            </a:r>
            <a:endParaRPr sz="20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9501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КАК СТАТЬ уникальным преподавателем?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022668"/>
            <a:ext cx="8928074" cy="537811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Анализируйте свои сильные стороны</a:t>
            </a:r>
            <a:r>
              <a:rPr smtClean="0"/>
              <a:t>: что получается лучше всего (объяснять, 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smtClean="0"/>
              <a:t>мотивировать, организовывать)?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Экспериментируйте с методами</a:t>
            </a:r>
            <a:r>
              <a:rPr smtClean="0"/>
              <a:t>: пробуйте новые форматы занятий, даже если они кажутся непривычными.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Получайте обратную связь</a:t>
            </a:r>
            <a:r>
              <a:rPr smtClean="0"/>
              <a:t>: спрашивайте студентов, что им запомнилось, что 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smtClean="0"/>
              <a:t>было полезно.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Изучайте опыт коллег</a:t>
            </a:r>
            <a:r>
              <a:rPr smtClean="0"/>
              <a:t>: посещайте открытые лекции, обменивайтесь идеями.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Будьте аутентичны</a:t>
            </a:r>
            <a:r>
              <a:rPr smtClean="0"/>
              <a:t>: не копируйте чужие приемы механически </a:t>
            </a:r>
            <a:r>
              <a:rPr lang="ru-RU" dirty="0" smtClean="0"/>
              <a:t>–</a:t>
            </a:r>
            <a:r>
              <a:rPr smtClean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smtClean="0"/>
              <a:t>адаптируйте их под себя.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b="1" smtClean="0"/>
              <a:t>Фиксируйте успехи</a:t>
            </a:r>
            <a:r>
              <a:rPr smtClean="0"/>
              <a:t>: ведите дневник педагогических находок.</a:t>
            </a:r>
          </a:p>
          <a:p>
            <a:pPr>
              <a:buNone/>
            </a:pPr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411" y="441961"/>
            <a:ext cx="7009485" cy="80932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Стили преподавания</a:t>
            </a:r>
            <a:endParaRPr lang="ru-RU" dirty="0"/>
          </a:p>
        </p:txBody>
      </p:sp>
      <p:pic>
        <p:nvPicPr>
          <p:cNvPr id="2050" name="Picture 2" descr="C:\Users\User\Desktop\сти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74" y="1781425"/>
            <a:ext cx="7131161" cy="39294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53584" y="1211507"/>
            <a:ext cx="699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/>
              <a:t>п</a:t>
            </a:r>
            <a:r>
              <a:rPr sz="1600" smtClean="0"/>
              <a:t>о Ильину Е.П</a:t>
            </a:r>
            <a:r>
              <a:rPr sz="1600" smtClean="0"/>
              <a:t>. </a:t>
            </a:r>
            <a:r>
              <a:rPr sz="1600" smtClean="0"/>
              <a:t>"Психология </a:t>
            </a:r>
            <a:r>
              <a:rPr sz="1600" smtClean="0"/>
              <a:t>общения и </a:t>
            </a:r>
            <a:r>
              <a:rPr sz="1600" smtClean="0"/>
              <a:t>межличностных </a:t>
            </a:r>
            <a:r>
              <a:rPr sz="1600" smtClean="0"/>
              <a:t>отношений"</a:t>
            </a:r>
          </a:p>
        </p:txBody>
      </p:sp>
    </p:spTree>
    <p:extLst>
      <p:ext uri="{BB962C8B-B14F-4D97-AF65-F5344CB8AC3E}">
        <p14:creationId xmlns="" xmlns:p14="http://schemas.microsoft.com/office/powerpoint/2010/main" val="40433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84" y="137160"/>
            <a:ext cx="6611983" cy="12496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КАК НАЙТИ СВОЮ УНИКАЛЬНОСТЬ? </a:t>
            </a:r>
            <a:r>
              <a:rPr lang="ru-RU" cap="none" dirty="0" smtClean="0"/>
              <a:t>Упражнение</a:t>
            </a:r>
            <a:r>
              <a:rPr lang="ru-RU" dirty="0" smtClean="0"/>
              <a:t> 1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059" y="1371599"/>
            <a:ext cx="7451054" cy="392654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spcAft>
                <a:spcPts val="0"/>
              </a:spcAft>
            </a:pPr>
            <a:r>
              <a:rPr sz="1600" smtClean="0"/>
              <a:t>Опросите </a:t>
            </a:r>
            <a:r>
              <a:rPr sz="1600" smtClean="0"/>
              <a:t>ваших </a:t>
            </a:r>
            <a:r>
              <a:rPr sz="1600" smtClean="0"/>
              <a:t>коллег и студентов: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sz="1600" b="1" smtClean="0"/>
              <a:t>Что </a:t>
            </a:r>
            <a:r>
              <a:rPr sz="1600" b="1" smtClean="0"/>
              <a:t>вас отличает от других людей</a:t>
            </a:r>
            <a:r>
              <a:rPr sz="1600" b="1" smtClean="0"/>
              <a:t>? </a:t>
            </a:r>
            <a:endParaRPr sz="1600" b="1" smtClean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sz="1600" b="1" smtClean="0"/>
              <a:t>Что </a:t>
            </a:r>
            <a:r>
              <a:rPr sz="1600" b="1" smtClean="0"/>
              <a:t>они в вас </a:t>
            </a:r>
            <a:r>
              <a:rPr sz="1600" b="1" smtClean="0"/>
              <a:t>ценят</a:t>
            </a:r>
            <a:r>
              <a:rPr sz="1600" b="1" smtClean="0"/>
              <a:t>?</a:t>
            </a:r>
          </a:p>
          <a:p>
            <a:pPr fontAlgn="base"/>
            <a:endParaRPr sz="1600" smtClean="0"/>
          </a:p>
          <a:p>
            <a:pPr fontAlgn="base"/>
            <a:r>
              <a:rPr sz="1600" smtClean="0"/>
              <a:t>Чем </a:t>
            </a:r>
            <a:r>
              <a:rPr sz="1600" smtClean="0"/>
              <a:t>больше ответов вы соберете и запишите, тем больше пищи для размышления </a:t>
            </a:r>
            <a:r>
              <a:rPr sz="1600" smtClean="0"/>
              <a:t>вы </a:t>
            </a:r>
            <a:r>
              <a:rPr sz="1600" smtClean="0"/>
              <a:t>получите.</a:t>
            </a:r>
          </a:p>
          <a:p>
            <a:pPr fontAlgn="base"/>
            <a:r>
              <a:rPr sz="1600" smtClean="0"/>
              <a:t>Важно записывать </a:t>
            </a:r>
            <a:r>
              <a:rPr sz="1600" b="1" smtClean="0"/>
              <a:t>ВСЕ </a:t>
            </a:r>
            <a:r>
              <a:rPr sz="1600" b="1" smtClean="0"/>
              <a:t>ответы</a:t>
            </a:r>
            <a:r>
              <a:rPr sz="1600" smtClean="0"/>
              <a:t>!</a:t>
            </a:r>
            <a:endParaRPr sz="1600" smtClean="0"/>
          </a:p>
          <a:p>
            <a:pPr fontAlgn="base">
              <a:spcAft>
                <a:spcPts val="0"/>
              </a:spcAft>
            </a:pPr>
            <a:r>
              <a:rPr sz="1600" smtClean="0"/>
              <a:t>Большинство людей </a:t>
            </a:r>
            <a:r>
              <a:rPr sz="1600" b="1" smtClean="0"/>
              <a:t>НЕ видят </a:t>
            </a:r>
            <a:r>
              <a:rPr sz="1600" smtClean="0"/>
              <a:t>свою </a:t>
            </a:r>
            <a:r>
              <a:rPr sz="1600" smtClean="0"/>
              <a:t>уникальность </a:t>
            </a:r>
            <a:endParaRPr sz="1600" smtClean="0"/>
          </a:p>
          <a:p>
            <a:pPr fontAlgn="base">
              <a:spcAft>
                <a:spcPts val="0"/>
              </a:spcAft>
            </a:pPr>
            <a:r>
              <a:rPr sz="1600" smtClean="0"/>
              <a:t>только </a:t>
            </a:r>
            <a:r>
              <a:rPr sz="1600" smtClean="0"/>
              <a:t>потому, что считают это естественным и</a:t>
            </a:r>
            <a:r>
              <a:rPr sz="1600" smtClean="0"/>
              <a:t> </a:t>
            </a:r>
            <a:endParaRPr sz="1600" smtClean="0"/>
          </a:p>
          <a:p>
            <a:pPr fontAlgn="base">
              <a:spcAft>
                <a:spcPts val="0"/>
              </a:spcAft>
            </a:pPr>
            <a:r>
              <a:rPr sz="1600" smtClean="0"/>
              <a:t>привычным </a:t>
            </a:r>
            <a:r>
              <a:rPr sz="1600" smtClean="0"/>
              <a:t>для себя. А значит, </a:t>
            </a:r>
            <a:r>
              <a:rPr sz="1600" b="1" smtClean="0"/>
              <a:t>НЕ ценят</a:t>
            </a:r>
            <a:r>
              <a:rPr sz="1600" smtClean="0"/>
              <a:t>.</a:t>
            </a:r>
          </a:p>
          <a:p>
            <a:pPr fontAlgn="base">
              <a:spcAft>
                <a:spcPts val="0"/>
              </a:spcAft>
            </a:pPr>
            <a:endParaRPr sz="1600" smtClean="0"/>
          </a:p>
          <a:p>
            <a:pPr fontAlgn="base">
              <a:spcAft>
                <a:spcPts val="0"/>
              </a:spcAft>
            </a:pPr>
            <a:r>
              <a:rPr sz="1600" smtClean="0"/>
              <a:t>Задача </a:t>
            </a:r>
            <a:r>
              <a:rPr sz="1600" smtClean="0"/>
              <a:t>этого упражнения </a:t>
            </a:r>
            <a:r>
              <a:rPr sz="1600" b="1" smtClean="0"/>
              <a:t>УВИДЕТЬ </a:t>
            </a:r>
            <a:r>
              <a:rPr sz="1600" b="1" smtClean="0"/>
              <a:t>себя</a:t>
            </a:r>
            <a:r>
              <a:rPr sz="1600" smtClean="0"/>
              <a:t> </a:t>
            </a:r>
            <a:endParaRPr sz="1600" smtClean="0"/>
          </a:p>
          <a:p>
            <a:pPr fontAlgn="base">
              <a:spcAft>
                <a:spcPts val="0"/>
              </a:spcAft>
            </a:pPr>
            <a:r>
              <a:rPr sz="1600" smtClean="0"/>
              <a:t>глазами </a:t>
            </a:r>
            <a:r>
              <a:rPr sz="1600" smtClean="0"/>
              <a:t>других людей.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2" name="Рисунок 11" descr="Kak-ocenivayut-prepodavateli-studentov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0" b="20"/>
          <a:stretch>
            <a:fillRect/>
          </a:stretch>
        </p:blipFill>
        <p:spPr>
          <a:xfrm>
            <a:off x="5005388" y="2906713"/>
            <a:ext cx="7167562" cy="3671887"/>
          </a:xfrm>
        </p:spPr>
      </p:pic>
    </p:spTree>
    <p:extLst>
      <p:ext uri="{BB962C8B-B14F-4D97-AF65-F5344CB8AC3E}">
        <p14:creationId xmlns="" xmlns:p14="http://schemas.microsoft.com/office/powerpoint/2010/main" val="38139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5" y="137160"/>
            <a:ext cx="6574660" cy="124968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КАК НАЙТИ СВОЮ </a:t>
            </a:r>
            <a:r>
              <a:rPr smtClean="0"/>
              <a:t>УНИКАЛЬНОСТЬ</a:t>
            </a:r>
            <a:r>
              <a:rPr smtClean="0"/>
              <a:t>? </a:t>
            </a:r>
            <a:r>
              <a:rPr lang="ru-RU" cap="none" dirty="0" smtClean="0"/>
              <a:t>Упражнение </a:t>
            </a:r>
            <a:r>
              <a:rPr smtClean="0"/>
              <a:t>2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605" y="1511559"/>
            <a:ext cx="7817771" cy="396587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spcAft>
                <a:spcPts val="0"/>
              </a:spcAft>
            </a:pPr>
            <a:r>
              <a:rPr b="1" smtClean="0"/>
              <a:t>«Интервью с собой»</a:t>
            </a:r>
            <a:r>
              <a:rPr smtClean="0"/>
              <a:t>.</a:t>
            </a:r>
            <a:r>
              <a:rPr smtClean="0"/>
              <a:t> </a:t>
            </a:r>
            <a:endParaRPr smtClean="0"/>
          </a:p>
          <a:p>
            <a:r>
              <a:rPr smtClean="0"/>
              <a:t>Ответьте</a:t>
            </a:r>
            <a:r>
              <a:rPr smtClean="0"/>
              <a:t> </a:t>
            </a:r>
            <a:r>
              <a:rPr smtClean="0"/>
              <a:t>честно на</a:t>
            </a:r>
            <a:r>
              <a:rPr smtClean="0"/>
              <a:t> вопросы:</a:t>
            </a:r>
          </a:p>
          <a:p>
            <a:pPr marL="538163" lvl="1" indent="-269875">
              <a:buFont typeface="+mj-lt"/>
              <a:buAutoNum type="arabicPeriod"/>
            </a:pPr>
            <a:r>
              <a:rPr smtClean="0"/>
              <a:t>Что студенты запомнят через 5 лет после моего курса?</a:t>
            </a:r>
          </a:p>
          <a:p>
            <a:pPr marL="538163" lvl="1" indent="-269875">
              <a:buFont typeface="+mj-lt"/>
              <a:buAutoNum type="arabicPeriod"/>
            </a:pPr>
            <a:r>
              <a:rPr smtClean="0"/>
              <a:t>Какой один навык я точно им даю?</a:t>
            </a:r>
          </a:p>
          <a:p>
            <a:pPr marL="538163" lvl="1" indent="-269875">
              <a:buFont typeface="+mj-lt"/>
              <a:buAutoNum type="arabicPeriod"/>
            </a:pPr>
            <a:r>
              <a:rPr smtClean="0"/>
              <a:t>Чем мои занятия отличаются от других?</a:t>
            </a:r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10" name="Рисунок 9" descr="istockphoto-497509859-612x61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678" b="24678"/>
          <a:stretch>
            <a:fillRect/>
          </a:stretch>
        </p:blipFill>
        <p:spPr>
          <a:xfrm>
            <a:off x="5011738" y="2824163"/>
            <a:ext cx="7167562" cy="3671887"/>
          </a:xfrm>
        </p:spPr>
      </p:pic>
    </p:spTree>
    <p:extLst>
      <p:ext uri="{BB962C8B-B14F-4D97-AF65-F5344CB8AC3E}">
        <p14:creationId xmlns="" xmlns:p14="http://schemas.microsoft.com/office/powerpoint/2010/main" val="38139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ое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F812E-DDE9-40A9-A0BA-64D56AFBFEB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1540B-037D-4E23-AFCA-FDDA3CCE1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PresentationFormat>Произвольный</PresentationFormat>
  <Paragraphs>142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Пользовательское</vt:lpstr>
      <vt:lpstr>УНИКАЛЬНОСТЬ ПРЕПОДАВАТЕЛЯ ВУЗА  </vt:lpstr>
      <vt:lpstr>Профессиональная  компетентность            </vt:lpstr>
      <vt:lpstr>Слайд 3</vt:lpstr>
      <vt:lpstr>Без профессиональной компетентности  уникальность превращается в эксцентричность  без результата.   Без уникальности профессиональная компетентность дает «стандартного» преподавателя,  которого легко заменить.    Оптимальный вариант – сочетание.</vt:lpstr>
      <vt:lpstr>Факторы формирования УНИКАЛЬНОСТИ</vt:lpstr>
      <vt:lpstr>КАК СТАТЬ уникальным преподавателем?</vt:lpstr>
      <vt:lpstr>Стили преподавания</vt:lpstr>
      <vt:lpstr>КАК НАЙТИ СВОЮ УНИКАЛЬНОСТЬ? Упражнение 1</vt:lpstr>
      <vt:lpstr>КАК НАЙТИ СВОЮ УНИКАЛЬНОСТЬ? Упражнение 2</vt:lpstr>
      <vt:lpstr>КАК НАЙТИ СВОЮ УНИКАЛЬНОСТЬ? Упражнение 3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2023-12-19T17:34:13Z</dcterms:created>
  <dcterms:modified xsi:type="dcterms:W3CDTF">2026-05-07T09:35:25Z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