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57" r:id="rId6"/>
    <p:sldId id="258" r:id="rId7"/>
    <p:sldId id="260" r:id="rId8"/>
    <p:sldId id="272" r:id="rId9"/>
    <p:sldId id="259" r:id="rId10"/>
    <p:sldId id="274" r:id="rId11"/>
    <p:sldId id="273" r:id="rId12"/>
    <p:sldId id="261" r:id="rId13"/>
    <p:sldId id="275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я Цупикова" initials="ОЦ" lastIdx="1" clrIdx="0">
    <p:extLst>
      <p:ext uri="{19B8F6BF-5375-455C-9EA6-DF929625EA0E}">
        <p15:presenceInfo xmlns:p15="http://schemas.microsoft.com/office/powerpoint/2012/main" userId="666e76b05a2e42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B19"/>
    <a:srgbClr val="8C2E3E"/>
    <a:srgbClr val="EDE6D4"/>
    <a:srgbClr val="C5B625"/>
    <a:srgbClr val="D37786"/>
    <a:srgbClr val="C1A8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946" y="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33C0C-C114-4B9C-9061-B25F2ACC1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00786A-45B5-4B4B-A5FB-296A992E2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6101B7-E9AC-4AAB-8289-1C50E4E04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68E07-77BD-4C93-BBFC-09DD5F80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284E6E-8641-40B7-B6CB-3E9C98F4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9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0FCC7-D71B-4F31-9540-D2B8E8A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ED71D6-AFB5-484C-92E3-038B4EE5C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0C4C1-7314-4074-AF5F-A5F73273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16238-9CC3-47F8-AEF0-B46FF33C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B344B0-6248-47EB-B12A-0D3E5C3C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1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0F6529-4611-44F9-A02E-33802C9CC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7393B7-0255-4E02-B7CB-51446B0E9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14EFD-EECA-43E7-8EF3-9574354C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D31BF-9DA1-485F-8B39-16B138CD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A21CC9-C053-423F-B466-3EDCC536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2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193BD-7708-4907-9BE8-CD252D84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E6FB8-65EE-4573-AB7A-A00AA4911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C950BF-FCB3-427D-8D0D-00607BC2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32697-ECE3-418F-A706-A5D33747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1D9D7E-F302-40B8-9A57-C814DEAF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8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CED37-B500-423A-8D53-5B7D7C2F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2C1FE-DA17-4F20-9B42-1510EB1F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CB80F-CB74-4798-BCE7-CAF8137A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65A42-8F90-45D9-8E2C-F9171C5E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ACA52-506A-4990-9E2D-71681C65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87D53-8E5E-4231-B45E-7962F75A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671B6-631D-43A5-971F-CA09A3693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31D83F-8EF1-4AEB-A5E6-5A58D6F03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68D064-93A9-4F50-A8CF-26B3AF80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AAB7E1-4621-4789-BCE7-FD4CCC04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195B99-A97C-4C3F-9A54-ED35C007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3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01078-B053-4880-8F05-42256FD7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F37FD-E013-4D72-B35E-6E95BFE8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5727A7-5CA2-445A-82FA-1BB0D8007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61044D-8AC6-40DE-94A9-4F957D071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1CAB9A-DDAA-4943-90B7-D69B3DDC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7E2D83-85D2-4BDA-8E9D-62A17CE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913FDA-DA6F-42BB-91EA-A9455368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40779-1F82-4C87-B319-BE299D13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0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2F065-7B46-44CB-B448-28EF9C54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5DAD14-B518-48F4-9B64-8853FC51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3C4C80-098A-476D-8DCC-0AE53333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D0D673-7B0F-4916-AF22-D7B9A688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92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0C5D90-1AD2-4B6C-872E-763AEF03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A6033B-C589-45C9-AF69-26B14D97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FF8A74-1C51-43DC-A1AD-BFD2A65B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17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E0074-4DFF-4D4B-BF57-DC25CB44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475858-B33D-4B09-BAFF-D1A1FA4F0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1BA36E-C054-43F7-9F71-D3289D3C2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FC765E-56F1-4F5A-942E-751910A5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FB9789-2D1F-48C3-BA70-E5F04C61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0B8E08-AD75-4419-9A92-A53BFE5E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6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2880E-C802-45D7-AB50-18411451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728234-72E7-42BC-B047-7D71FD403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A134DF-31EA-4009-B250-65728A363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5D8E1A-7036-4016-B6E3-62D33A2C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FFE488-1F1C-4ADE-B4A0-896CF1DB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3FC0D8-C569-4B3A-BD07-EBF4AABF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40D2F-4245-47F6-BBDA-59D43DB8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E7458C-7B9A-4F4C-B24F-BCEC17A17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D2844-5678-4922-BC6E-8AC5E7153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6E7CC-B2F4-4E98-858A-006ED7E4152C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743A36-0F8D-47BD-8C99-9E17B5769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03EEE-3441-48C4-971A-8C48EBB4B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FD59F-ED00-4C92-A275-65933C836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3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microsoft.com/office/2007/relationships/hdphoto" Target="../media/hdphoto16.wdp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C25376B3-2E0C-4100-8992-7C331F22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826" y1="88655" x2="46875" y2="88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57" y="1767501"/>
            <a:ext cx="976945" cy="13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923235-AC0F-4909-9F9A-E1F1CBDA8D14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857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20BCA-9A05-430F-9E41-6E54DD3A0961}"/>
              </a:ext>
            </a:extLst>
          </p:cNvPr>
          <p:cNvSpPr txBox="1"/>
          <p:nvPr/>
        </p:nvSpPr>
        <p:spPr>
          <a:xfrm>
            <a:off x="291295" y="1859340"/>
            <a:ext cx="120588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ГОТОВНОСТЬ </a:t>
            </a:r>
          </a:p>
          <a:p>
            <a:r>
              <a:rPr lang="ru-RU" sz="4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К НЕСТАНДАРТНЫМ СИТУАЦИЯМ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C65F0-ED52-4ED1-852E-D25CE404DADA}"/>
              </a:ext>
            </a:extLst>
          </p:cNvPr>
          <p:cNvSpPr txBox="1"/>
          <p:nvPr/>
        </p:nvSpPr>
        <p:spPr>
          <a:xfrm>
            <a:off x="291295" y="3429000"/>
            <a:ext cx="6886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EDE6D4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В УЧЁБЕ И РАБОТЕ</a:t>
            </a:r>
            <a:endParaRPr lang="ru-RU" sz="4800" dirty="0">
              <a:solidFill>
                <a:srgbClr val="EDE6D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888D0FA-088C-453F-B583-437A6D71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73" b="92391" l="9783" r="89946">
                        <a14:foregroundMark x1="28804" y1="59511" x2="33832" y2="54212"/>
                        <a14:foregroundMark x1="27174" y1="58152" x2="36277" y2="49864"/>
                        <a14:foregroundMark x1="36277" y1="49864" x2="27446" y2="55435"/>
                        <a14:foregroundMark x1="50679" y1="88859" x2="36277" y2="92527"/>
                        <a14:foregroundMark x1="36277" y1="92527" x2="22011" y2="88859"/>
                        <a14:foregroundMark x1="22011" y1="88859" x2="19701" y2="82201"/>
                        <a14:foregroundMark x1="57609" y1="10462" x2="61957" y2="7473"/>
                        <a14:foregroundMark x1="37364" y1="36005" x2="34103" y2="41033"/>
                        <a14:foregroundMark x1="19973" y1="68614" x2="18614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30" y="3159888"/>
            <a:ext cx="3867875" cy="386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9542E54-9EE0-439B-B1A1-B00BC6FA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826" y1="88655" x2="46875" y2="88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22" y="197201"/>
            <a:ext cx="1034841" cy="14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9A497-C621-42B7-86C8-46DF36C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826" y1="88655" x2="46875" y2="88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14" y="1255121"/>
            <a:ext cx="683008" cy="9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7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1"/>
            </a:gs>
            <a:gs pos="0">
              <a:schemeClr val="bg1"/>
            </a:gs>
            <a:gs pos="100000">
              <a:srgbClr val="857B1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161529-D7A1-4530-A627-AA59EA55B4FA}"/>
              </a:ext>
            </a:extLst>
          </p:cNvPr>
          <p:cNvSpPr txBox="1"/>
          <p:nvPr/>
        </p:nvSpPr>
        <p:spPr>
          <a:xfrm>
            <a:off x="3840480" y="1698750"/>
            <a:ext cx="7477760" cy="346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5. Действие и рефлексия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Начните с первого шага плана.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ходу выполнения корректируйте стратегию при необходимости.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завершения ситуации задайте себе вопросы: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сработало хорошо?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можно было сделать иначе?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навыки помогли мне справиться?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я могу использовать этот опыт в будущем?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Изображение пина-истории">
            <a:extLst>
              <a:ext uri="{FF2B5EF4-FFF2-40B4-BE49-F238E27FC236}">
                <a16:creationId xmlns:a16="http://schemas.microsoft.com/office/drawing/2014/main" id="{A1AD7A94-386E-4DB1-BE0D-22DB8E43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73" b="91848" l="9783" r="89946">
                        <a14:foregroundMark x1="40353" y1="10190" x2="49321" y2="7473"/>
                        <a14:foregroundMark x1="49321" y1="7473" x2="51223" y2="10462"/>
                        <a14:foregroundMark x1="28668" y1="41576" x2="28668" y2="41576"/>
                        <a14:foregroundMark x1="21196" y1="55707" x2="21196" y2="55707"/>
                        <a14:foregroundMark x1="69293" y1="45380" x2="69293" y2="45380"/>
                        <a14:foregroundMark x1="73234" y1="73505" x2="73234" y2="73505"/>
                        <a14:foregroundMark x1="75679" y1="72011" x2="75679" y2="72011"/>
                        <a14:foregroundMark x1="75543" y1="70788" x2="75543" y2="70788"/>
                        <a14:foregroundMark x1="71060" y1="73913" x2="71060" y2="73913"/>
                        <a14:foregroundMark x1="71875" y1="84647" x2="55571" y2="90897"/>
                        <a14:foregroundMark x1="55571" y1="90897" x2="35462" y2="91848"/>
                        <a14:foregroundMark x1="35462" y1="91848" x2="68207" y2="87092"/>
                        <a14:foregroundMark x1="74864" y1="70109" x2="74864" y2="70109"/>
                        <a14:foregroundMark x1="72418" y1="78125" x2="72418" y2="78125"/>
                        <a14:foregroundMark x1="74185" y1="77174" x2="74185" y2="77174"/>
                        <a14:foregroundMark x1="66712" y1="77446" x2="66712" y2="77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89">
            <a:off x="-2235200" y="13208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9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1"/>
            </a:gs>
            <a:gs pos="0">
              <a:schemeClr val="bg1"/>
            </a:gs>
            <a:gs pos="100000">
              <a:srgbClr val="D377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60A9D230-B03E-44BB-8EBB-4E3E1D82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-40045"/>
            <a:ext cx="4937760" cy="73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04B05-C3B3-4774-9E24-82A33C39A3DA}"/>
              </a:ext>
            </a:extLst>
          </p:cNvPr>
          <p:cNvSpPr txBox="1"/>
          <p:nvPr/>
        </p:nvSpPr>
        <p:spPr>
          <a:xfrm>
            <a:off x="575310" y="659846"/>
            <a:ext cx="7938769" cy="5813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Шаблон рефлексивного дневника</a:t>
            </a:r>
            <a:endParaRPr lang="ru-RU" sz="28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бумажный блокнот или цифровой документ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(Google </a:t>
            </a:r>
            <a:r>
              <a:rPr lang="ru-RU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Docs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Notion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т. п.).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заполнения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1–2 раза в неделю или после каждой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значимой нестандартной ситуации.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записи: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и ситуация</a:t>
            </a:r>
            <a:endParaRPr lang="ru-RU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 опишите событие (что произошло? где? когда? кто участвовал?).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тип ситуации (учебная / рабочая / личная).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Эмоции и мысли</a:t>
            </a:r>
            <a:endParaRPr lang="ru-RU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чувства вы испытали в момент ситуации? (страх, раздражение, азарт, растерянность и т. д.)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мысли возникали? (запишите буквально: «Я подумал(а), что…», «Мне показалось…»)</a:t>
            </a:r>
          </a:p>
        </p:txBody>
      </p:sp>
    </p:spTree>
    <p:extLst>
      <p:ext uri="{BB962C8B-B14F-4D97-AF65-F5344CB8AC3E}">
        <p14:creationId xmlns:p14="http://schemas.microsoft.com/office/powerpoint/2010/main" val="90551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B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5328FB-17A4-472C-9B3F-DE0556F0F820}"/>
              </a:ext>
            </a:extLst>
          </p:cNvPr>
          <p:cNvSpPr/>
          <p:nvPr/>
        </p:nvSpPr>
        <p:spPr>
          <a:xfrm>
            <a:off x="1000760" y="604520"/>
            <a:ext cx="10190480" cy="5648960"/>
          </a:xfrm>
          <a:prstGeom prst="rect">
            <a:avLst/>
          </a:prstGeom>
          <a:solidFill>
            <a:srgbClr val="EDE6D4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7BA93-FEEF-4BD2-92D5-E43B8ED6581C}"/>
              </a:ext>
            </a:extLst>
          </p:cNvPr>
          <p:cNvSpPr txBox="1"/>
          <p:nvPr/>
        </p:nvSpPr>
        <p:spPr>
          <a:xfrm>
            <a:off x="2311400" y="1698750"/>
            <a:ext cx="7569200" cy="346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</a:t>
            </a:r>
            <a:endParaRPr lang="ru-RU" sz="1400" dirty="0">
              <a:solidFill>
                <a:srgbClr val="8C2E3E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сделали? Опишите шаги последовательно.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ли паузы для обдумывания? Как вы стабилизировали состояние?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Использовали ли стратегии из чек‑листа? Какие?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endParaRPr lang="ru-RU" sz="1400" dirty="0">
              <a:solidFill>
                <a:srgbClr val="8C2E3E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 итог ситуации? Удалось ли решить проблему?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результат соответствует вашим ожиданиям?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Повлияли ли ваши действия на других людей? Как?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2070438-421F-4775-8087-4F705657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1" b="94671" l="5170" r="97279">
                        <a14:foregroundMark x1="5578" y1="5151" x2="5578" y2="5151"/>
                        <a14:foregroundMark x1="93333" y1="23446" x2="93333" y2="23446"/>
                        <a14:foregroundMark x1="97279" y1="23801" x2="97279" y2="23801"/>
                        <a14:foregroundMark x1="88299" y1="94671" x2="88299" y2="94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48">
            <a:off x="9142205" y="496996"/>
            <a:ext cx="2374655" cy="18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EB9227-30C4-4F17-8FB1-999F240E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1" b="94671" l="5170" r="97279">
                        <a14:foregroundMark x1="5578" y1="5151" x2="5578" y2="5151"/>
                        <a14:foregroundMark x1="93333" y1="23446" x2="93333" y2="23446"/>
                        <a14:foregroundMark x1="97279" y1="23801" x2="97279" y2="23801"/>
                        <a14:foregroundMark x1="88299" y1="94671" x2="88299" y2="94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448" flipH="1">
            <a:off x="572252" y="4115735"/>
            <a:ext cx="1487476" cy="113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3BE692-5367-421F-90FF-CD3B0F46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1" b="94671" l="5170" r="97279">
                        <a14:foregroundMark x1="5578" y1="5151" x2="5578" y2="5151"/>
                        <a14:foregroundMark x1="93333" y1="23446" x2="93333" y2="23446"/>
                        <a14:foregroundMark x1="97279" y1="23801" x2="97279" y2="23801"/>
                        <a14:foregroundMark x1="88299" y1="94671" x2="88299" y2="94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161">
            <a:off x="8243383" y="5644431"/>
            <a:ext cx="861870" cy="6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A65650B-00A8-457B-A663-D40E4727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1" b="94671" l="5170" r="97279">
                        <a14:foregroundMark x1="5578" y1="5151" x2="5578" y2="5151"/>
                        <a14:foregroundMark x1="93333" y1="23446" x2="93333" y2="23446"/>
                        <a14:foregroundMark x1="97279" y1="23801" x2="97279" y2="23801"/>
                        <a14:foregroundMark x1="88299" y1="94671" x2="88299" y2="94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924" flipH="1">
            <a:off x="4262482" y="438766"/>
            <a:ext cx="734005" cy="5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5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6D4"/>
            </a:gs>
            <a:gs pos="100000">
              <a:srgbClr val="D37786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0A4AA5-D6AA-461E-AC40-9DB70341C5CD}"/>
              </a:ext>
            </a:extLst>
          </p:cNvPr>
          <p:cNvSpPr txBox="1"/>
          <p:nvPr/>
        </p:nvSpPr>
        <p:spPr>
          <a:xfrm>
            <a:off x="4627882" y="1046976"/>
            <a:ext cx="7040880" cy="5150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и выводы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помогло вам справиться? (навыки, знания, поддержка, личные качества)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было сложно? Что помешало действовать эффективнее?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уроки вы извлекли?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будете делать иначе в следующий раз?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развития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навыки нужно прокачать? (например: стрессоустойчивость, креативность, коммуникация)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конкретные действия предпримете для этого? (курсы, упражнения, практики)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кому можно обратиться за помощью или советом?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2CA576D-3AFF-407F-BC55-AC1AFB07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7139" l="7500" r="96458">
                        <a14:foregroundMark x1="7708" y1="72590" x2="7708" y2="72590"/>
                        <a14:foregroundMark x1="56875" y1="93524" x2="56875" y2="93524"/>
                        <a14:foregroundMark x1="96250" y1="72289" x2="96250" y2="72289"/>
                        <a14:foregroundMark x1="92917" y1="56325" x2="92917" y2="56325"/>
                        <a14:foregroundMark x1="49167" y1="97139" x2="49167" y2="97139"/>
                        <a14:foregroundMark x1="96458" y1="58735" x2="96458" y2="5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0" y="121920"/>
            <a:ext cx="4185920" cy="57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6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>
            <a:extLst>
              <a:ext uri="{FF2B5EF4-FFF2-40B4-BE49-F238E27FC236}">
                <a16:creationId xmlns:a16="http://schemas.microsoft.com/office/drawing/2014/main" id="{34C64873-658A-4F18-BD7D-9F24F3D0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61839"/>
            <a:ext cx="2296160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24DE297-56B2-471B-82DF-D498AC34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803" y="-2542960"/>
            <a:ext cx="4104640" cy="121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BEE32204-47DB-41F4-8004-710C578E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7283">
            <a:off x="3341299" y="5074190"/>
            <a:ext cx="1474191" cy="1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Изображение пина-истории">
            <a:extLst>
              <a:ext uri="{FF2B5EF4-FFF2-40B4-BE49-F238E27FC236}">
                <a16:creationId xmlns:a16="http://schemas.microsoft.com/office/drawing/2014/main" id="{6B69E9CF-ED1B-4CA2-A58D-98B9B46C0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810">
            <a:off x="2978524" y="69715"/>
            <a:ext cx="1833338" cy="18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>
            <a:extLst>
              <a:ext uri="{FF2B5EF4-FFF2-40B4-BE49-F238E27FC236}">
                <a16:creationId xmlns:a16="http://schemas.microsoft.com/office/drawing/2014/main" id="{EBE77BA2-B8B4-4CD9-AD81-01C00510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443">
            <a:off x="7171567" y="206333"/>
            <a:ext cx="1480885" cy="14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3045029-8177-4381-9AB8-CB5E7EBB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400" r="93600">
                        <a14:foregroundMark x1="11400" y1="37600" x2="5600" y2="46000"/>
                        <a14:foregroundMark x1="5600" y1="46000" x2="5400" y2="56200"/>
                        <a14:foregroundMark x1="5400" y1="56200" x2="10800" y2="38200"/>
                        <a14:foregroundMark x1="95594" y1="44067" x2="96264" y2="44676"/>
                        <a14:foregroundMark x1="87600" y1="36800" x2="94446" y2="43024"/>
                        <a14:foregroundMark x1="95819" y1="47083" x2="93600" y2="55800"/>
                        <a14:foregroundMark x1="93600" y1="55800" x2="88800" y2="43200"/>
                        <a14:foregroundMark x1="88800" y1="43200" x2="88600" y2="38000"/>
                        <a14:backgroundMark x1="95800" y1="42800" x2="96000" y2="44000"/>
                        <a14:backgroundMark x1="96400" y1="44600" x2="97400" y2="46200"/>
                        <a14:backgroundMark x1="97000" y1="47200" x2="97000" y2="4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192">
            <a:off x="6497433" y="621757"/>
            <a:ext cx="2539008" cy="179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40BE510F-1A5C-4E57-8B2B-E957F502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66" y="3537988"/>
            <a:ext cx="2854633" cy="33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68AA77-B24E-47D4-A79C-40CB88A30E31}"/>
              </a:ext>
            </a:extLst>
          </p:cNvPr>
          <p:cNvSpPr txBox="1"/>
          <p:nvPr/>
        </p:nvSpPr>
        <p:spPr>
          <a:xfrm>
            <a:off x="2641600" y="1768994"/>
            <a:ext cx="6908800" cy="332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Советы по использованию:</a:t>
            </a:r>
            <a:endParaRPr lang="ru-RU" sz="2800" dirty="0">
              <a:solidFill>
                <a:srgbClr val="8C2E3E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857B19"/>
              </a:buClr>
              <a:buFont typeface="Wingdings" panose="05000000000000000000" pitchFamily="2" charset="2"/>
              <a:buChar char="q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Храните записи в одном месте — это поможет увидеть прогресс.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857B19"/>
              </a:buClr>
              <a:buFont typeface="Wingdings" panose="05000000000000000000" pitchFamily="2" charset="2"/>
              <a:buChar char="q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 в месяц просматривайте дневник: ищите повторяющиеся паттерны (какие ситуации вызывают стресс, какие стратегии работают лучше всего).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857B19"/>
              </a:buClr>
              <a:buFont typeface="Wingdings" panose="05000000000000000000" pitchFamily="2" charset="2"/>
              <a:buChar char="q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Делитесь выводами с наставником, куратором или коллегой – внешняя обратная связь усилит рефлексию.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7A27C82F-A0BA-44E5-955D-FB9089894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3" b="94775" l="9983" r="89931">
                        <a14:foregroundMark x1="46615" y1="15869" x2="46615" y2="15869"/>
                        <a14:foregroundMark x1="48177" y1="11719" x2="49219" y2="20166"/>
                        <a14:foregroundMark x1="49219" y1="20166" x2="49219" y2="20166"/>
                        <a14:foregroundMark x1="26823" y1="89795" x2="47830" y2="91846"/>
                        <a14:foregroundMark x1="47830" y1="91846" x2="62847" y2="90527"/>
                        <a14:foregroundMark x1="62847" y1="90527" x2="50434" y2="88477"/>
                        <a14:foregroundMark x1="50434" y1="88477" x2="43924" y2="88574"/>
                        <a14:foregroundMark x1="49740" y1="94824" x2="49740" y2="94824"/>
                        <a14:foregroundMark x1="49132" y1="9473" x2="49132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12" y="721360"/>
            <a:ext cx="1058249" cy="18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5AB2E8E-89D2-40BF-BB09-BC5153AE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3" b="94775" l="9983" r="89931">
                        <a14:foregroundMark x1="46615" y1="15869" x2="46615" y2="15869"/>
                        <a14:foregroundMark x1="48177" y1="11719" x2="49219" y2="20166"/>
                        <a14:foregroundMark x1="49219" y1="20166" x2="49219" y2="20166"/>
                        <a14:foregroundMark x1="26823" y1="89795" x2="47830" y2="91846"/>
                        <a14:foregroundMark x1="47830" y1="91846" x2="62847" y2="90527"/>
                        <a14:foregroundMark x1="62847" y1="90527" x2="50434" y2="88477"/>
                        <a14:foregroundMark x1="50434" y1="88477" x2="43924" y2="88574"/>
                        <a14:foregroundMark x1="49740" y1="94824" x2="49740" y2="94824"/>
                        <a14:foregroundMark x1="49132" y1="9473" x2="49132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768" y="396240"/>
            <a:ext cx="663914" cy="11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602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37786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128F10CB-BCAE-47B3-B274-4C8B3545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2" b="95828" l="8967" r="93071">
                        <a14:foregroundMark x1="36685" y1="9482" x2="44158" y2="10746"/>
                        <a14:foregroundMark x1="44158" y1="10746" x2="44429" y2="11631"/>
                        <a14:foregroundMark x1="59103" y1="9735" x2="62636" y2="8091"/>
                        <a14:foregroundMark x1="35598" y1="8217" x2="42799" y2="8091"/>
                        <a14:foregroundMark x1="39946" y1="5057" x2="40489" y2="4172"/>
                        <a14:foregroundMark x1="9239" y1="25158" x2="11413" y2="21239"/>
                        <a14:foregroundMark x1="93071" y1="62579" x2="91168" y2="63085"/>
                        <a14:foregroundMark x1="49728" y1="91656" x2="47283" y2="95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976">
            <a:off x="9113463" y="3258334"/>
            <a:ext cx="2877016" cy="30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30D37D-BA03-43BB-B8DA-612FDD368593}"/>
              </a:ext>
            </a:extLst>
          </p:cNvPr>
          <p:cNvSpPr txBox="1"/>
          <p:nvPr/>
        </p:nvSpPr>
        <p:spPr>
          <a:xfrm>
            <a:off x="614906" y="3344980"/>
            <a:ext cx="8818461" cy="2918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800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сущность и компонентный состав готовности к нестандартным ситуациям;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рассмотреть стратегии адаптации к разным типам нестандартных ситуаций, обращая особое внимание на коммуникативный аспект как ведущий в достижении целей;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на практике ряда стратегий и тактик адекватного реагирования в нестандартных ситуациях.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0F694-7F76-4C06-A7FC-C2A68A0D3C3B}"/>
              </a:ext>
            </a:extLst>
          </p:cNvPr>
          <p:cNvSpPr txBox="1"/>
          <p:nvPr/>
        </p:nvSpPr>
        <p:spPr>
          <a:xfrm>
            <a:off x="614906" y="606360"/>
            <a:ext cx="10842584" cy="1425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нестандартным ситуациям 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ключевой навык в учёбе и работе в современном мире, где события сменяют друг друга часто неожиданно и требуют немедленных реакций. Нам всё чаще приходится действовать без готовых инструкций.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A9C92-1430-4957-B611-16F5D0867D00}"/>
              </a:ext>
            </a:extLst>
          </p:cNvPr>
          <p:cNvSpPr txBox="1"/>
          <p:nvPr/>
        </p:nvSpPr>
        <p:spPr>
          <a:xfrm>
            <a:off x="614906" y="2272033"/>
            <a:ext cx="10184274" cy="83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семинара 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дать практические инструменты для развития гибкости и устойчивости. 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3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6D4"/>
            </a:gs>
            <a:gs pos="100000">
              <a:srgbClr val="857B1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F4F1AD-F9B5-40E8-B0C3-21FE441A3214}"/>
              </a:ext>
            </a:extLst>
          </p:cNvPr>
          <p:cNvSpPr txBox="1"/>
          <p:nvPr/>
        </p:nvSpPr>
        <p:spPr>
          <a:xfrm>
            <a:off x="555584" y="1201423"/>
            <a:ext cx="7164730" cy="4177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нестандартным ситуациям</a:t>
            </a:r>
            <a:r>
              <a:rPr lang="ru-RU" sz="2800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способность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 оценивать новую или кризисную ситуацию,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выделять ключевые факторы ситуаций;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генерировать и выбирать варианты решения;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действовать решительно и корректировать стратегию,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есть принятие </a:t>
            </a: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проактивной позиции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предполагающей умения предвидеть риски, прогнозировать варианты сценариев развития событий и готовиться к ним, использовать вызовы как пусковой механизм саморазвития.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347131-ADEC-4644-9526-4772979B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067">
            <a:off x="10169610" y="140628"/>
            <a:ext cx="1445200" cy="13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1F132D-3CD4-40FB-9C2D-7BED7FAE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9876">
            <a:off x="633031" y="5518556"/>
            <a:ext cx="1143292" cy="10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3DD844D-4948-4F0B-B03B-7ED01AD7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6864">
            <a:off x="1836568" y="132163"/>
            <a:ext cx="920159" cy="8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858822C-0F91-483B-91BD-2ADF1126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74" y="5018640"/>
            <a:ext cx="920159" cy="8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46460FA-43AF-446D-B085-4386D941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34" b="93021" l="9783" r="99728">
                        <a14:foregroundMark x1="37636" y1="10469" x2="42255" y2="11996"/>
                        <a14:foregroundMark x1="42663" y1="8288" x2="39810" y2="7634"/>
                        <a14:foregroundMark x1="47962" y1="23664" x2="56929" y2="22792"/>
                        <a14:foregroundMark x1="56929" y1="22792" x2="46603" y2="25845"/>
                        <a14:foregroundMark x1="46603" y1="25845" x2="43207" y2="30862"/>
                        <a14:foregroundMark x1="92799" y1="53980" x2="86277" y2="62486"/>
                        <a14:foregroundMark x1="86277" y1="62486" x2="88723" y2="71538"/>
                        <a14:foregroundMark x1="88723" y1="71538" x2="86685" y2="79062"/>
                        <a14:foregroundMark x1="86685" y1="79062" x2="99049" y2="92912"/>
                        <a14:foregroundMark x1="99049" y1="92912" x2="99728" y2="93021"/>
                        <a14:foregroundMark x1="10734" y1="33588" x2="11141" y2="34569"/>
                        <a14:foregroundMark x1="11005" y1="31952" x2="10734" y2="31952"/>
                        <a14:foregroundMark x1="10598" y1="32061" x2="10734" y2="32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38" y="833120"/>
            <a:ext cx="5185862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2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EDE6D4"/>
            </a:gs>
            <a:gs pos="100000">
              <a:schemeClr val="bg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Изображение пина-истории">
            <a:extLst>
              <a:ext uri="{FF2B5EF4-FFF2-40B4-BE49-F238E27FC236}">
                <a16:creationId xmlns:a16="http://schemas.microsoft.com/office/drawing/2014/main" id="{F7A523D6-AF93-4462-8978-EAA2A30D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4" b="90082" l="9783" r="89946">
                        <a14:foregroundMark x1="16576" y1="87908" x2="27989" y2="94293"/>
                        <a14:foregroundMark x1="27989" y1="94293" x2="33696" y2="89674"/>
                        <a14:foregroundMark x1="33696" y1="89674" x2="16984" y2="90082"/>
                        <a14:foregroundMark x1="16984" y1="90082" x2="19022" y2="89130"/>
                        <a14:foregroundMark x1="26766" y1="28804" x2="26766" y2="28804"/>
                        <a14:foregroundMark x1="27446" y1="27717" x2="26902" y2="20380"/>
                        <a14:foregroundMark x1="26902" y1="20380" x2="34239" y2="14402"/>
                        <a14:foregroundMark x1="34239" y1="14402" x2="48098" y2="8424"/>
                        <a14:foregroundMark x1="48098" y1="8424" x2="56114" y2="10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90">
            <a:off x="7363777" y="294990"/>
            <a:ext cx="3412315" cy="341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3D8D6-1E6B-4ACF-9D13-0FBE1D82A030}"/>
              </a:ext>
            </a:extLst>
          </p:cNvPr>
          <p:cNvSpPr txBox="1"/>
          <p:nvPr/>
        </p:nvSpPr>
        <p:spPr>
          <a:xfrm>
            <a:off x="751840" y="833932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C2E3E"/>
                </a:solidFill>
                <a:latin typeface="Bookman Old Style" panose="02050604050505020204" pitchFamily="18" charset="0"/>
              </a:rPr>
              <a:t>Компоненты готовности </a:t>
            </a:r>
          </a:p>
          <a:p>
            <a:r>
              <a:rPr lang="ru-RU" sz="2800" b="1" dirty="0">
                <a:solidFill>
                  <a:srgbClr val="8C2E3E"/>
                </a:solidFill>
                <a:latin typeface="Bookman Old Style" panose="02050604050505020204" pitchFamily="18" charset="0"/>
              </a:rPr>
              <a:t>к нестандартным ситуациям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89A6E406-06CC-4622-B922-70BCC71F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89946" l="6658" r="94158">
                        <a14:foregroundMark x1="9239" y1="56658" x2="6658" y2="64674"/>
                        <a14:foregroundMark x1="6658" y1="64674" x2="10462" y2="58288"/>
                        <a14:foregroundMark x1="10462" y1="58288" x2="10462" y2="56929"/>
                        <a14:foregroundMark x1="88179" y1="34918" x2="94022" y2="40625"/>
                        <a14:foregroundMark x1="94022" y1="40625" x2="94158" y2="58424"/>
                        <a14:foregroundMark x1="94158" y1="58424" x2="88587" y2="67391"/>
                        <a14:foregroundMark x1="88587" y1="67391" x2="87636" y2="67527"/>
                        <a14:foregroundMark x1="62092" y1="22690" x2="61821" y2="21196"/>
                        <a14:foregroundMark x1="89810" y1="30571" x2="90489" y2="30163"/>
                        <a14:foregroundMark x1="54484" y1="36685" x2="53533" y2="35326"/>
                        <a14:foregroundMark x1="56522" y1="36549" x2="56522" y2="36549"/>
                        <a14:foregroundMark x1="64946" y1="35870" x2="64946" y2="35870"/>
                        <a14:foregroundMark x1="64538" y1="35870" x2="64538" y2="35870"/>
                        <a14:foregroundMark x1="65217" y1="34239" x2="64538" y2="42527"/>
                        <a14:foregroundMark x1="46875" y1="37772" x2="46739" y2="36549"/>
                        <a14:foregroundMark x1="41304" y1="46875" x2="40489" y2="46603"/>
                        <a14:backgroundMark x1="54620" y1="43614" x2="55435" y2="44158"/>
                        <a14:backgroundMark x1="53940" y1="40897" x2="53533" y2="40353"/>
                        <a14:backgroundMark x1="48234" y1="46739" x2="48234" y2="46739"/>
                        <a14:backgroundMark x1="45245" y1="42391" x2="45245" y2="42391"/>
                        <a14:backgroundMark x1="44022" y1="43342" x2="44022" y2="43342"/>
                        <a14:backgroundMark x1="45380" y1="42255" x2="45380" y2="42255"/>
                        <a14:backgroundMark x1="43886" y1="43886" x2="43886" y2="43886"/>
                        <a14:backgroundMark x1="44837" y1="42255" x2="44837" y2="42255"/>
                        <a14:backgroundMark x1="82337" y1="31386" x2="81658" y2="31386"/>
                        <a14:backgroundMark x1="81386" y1="25679" x2="81386" y2="25679"/>
                        <a14:backgroundMark x1="67663" y1="27174" x2="67663" y2="27174"/>
                        <a14:backgroundMark x1="84511" y1="27989" x2="84511" y2="27989"/>
                        <a14:backgroundMark x1="74321" y1="29212" x2="74321" y2="29212"/>
                        <a14:backgroundMark x1="74728" y1="26087" x2="74728" y2="26087"/>
                        <a14:backgroundMark x1="72690" y1="30978" x2="72690" y2="30978"/>
                        <a14:backgroundMark x1="65082" y1="24864" x2="65082" y2="24864"/>
                        <a14:backgroundMark x1="85054" y1="27174" x2="85054" y2="27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91" y="2001147"/>
            <a:ext cx="5700541" cy="570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EF239-352E-48AD-B059-6363FBDD5563}"/>
              </a:ext>
            </a:extLst>
          </p:cNvPr>
          <p:cNvSpPr txBox="1"/>
          <p:nvPr/>
        </p:nvSpPr>
        <p:spPr>
          <a:xfrm>
            <a:off x="751840" y="2527537"/>
            <a:ext cx="6956899" cy="3152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Когнитивный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гибкость, анализ, креативность, критическое мышление.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Эмоциональный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стрессоустойчивость, управление тревогой, позитивный настрой.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Поведенческий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инициативность, решительность, коммуникация, готовность к экспериментам.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Мотивационный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внутренняя мотивация, ориентация на результат, установка на рост.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Ресурсный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знания, опыт, сеть поддержки.</a:t>
            </a:r>
          </a:p>
        </p:txBody>
      </p:sp>
    </p:spTree>
    <p:extLst>
      <p:ext uri="{BB962C8B-B14F-4D97-AF65-F5344CB8AC3E}">
        <p14:creationId xmlns:p14="http://schemas.microsoft.com/office/powerpoint/2010/main" val="28240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E6D4"/>
            </a:gs>
            <a:gs pos="100000">
              <a:schemeClr val="bg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744944-10CA-43B0-A6A8-5E6DDDB8D33E}"/>
              </a:ext>
            </a:extLst>
          </p:cNvPr>
          <p:cNvSpPr txBox="1"/>
          <p:nvPr/>
        </p:nvSpPr>
        <p:spPr>
          <a:xfrm>
            <a:off x="944300" y="591151"/>
            <a:ext cx="1124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Модели реагирования в нестандартных ситуациях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35538C9-F38A-4E43-BD59-9CDFBB9B7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997026"/>
              </p:ext>
            </p:extLst>
          </p:nvPr>
        </p:nvGraphicFramePr>
        <p:xfrm>
          <a:off x="944300" y="1616689"/>
          <a:ext cx="10301466" cy="438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822">
                  <a:extLst>
                    <a:ext uri="{9D8B030D-6E8A-4147-A177-3AD203B41FA5}">
                      <a16:colId xmlns:a16="http://schemas.microsoft.com/office/drawing/2014/main" val="1606090353"/>
                    </a:ext>
                  </a:extLst>
                </a:gridCol>
                <a:gridCol w="3433822">
                  <a:extLst>
                    <a:ext uri="{9D8B030D-6E8A-4147-A177-3AD203B41FA5}">
                      <a16:colId xmlns:a16="http://schemas.microsoft.com/office/drawing/2014/main" val="2616972243"/>
                    </a:ext>
                  </a:extLst>
                </a:gridCol>
                <a:gridCol w="3433822">
                  <a:extLst>
                    <a:ext uri="{9D8B030D-6E8A-4147-A177-3AD203B41FA5}">
                      <a16:colId xmlns:a16="http://schemas.microsoft.com/office/drawing/2014/main" val="3622570756"/>
                    </a:ext>
                  </a:extLst>
                </a:gridCol>
              </a:tblGrid>
              <a:tr h="1039209"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solidFill>
                            <a:srgbClr val="857B19"/>
                          </a:solidFill>
                          <a:latin typeface="Bookman Old Style" panose="02050604050505020204" pitchFamily="18" charset="0"/>
                        </a:rPr>
                        <a:t>Модель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solidFill>
                            <a:srgbClr val="857B19"/>
                          </a:solidFill>
                          <a:latin typeface="Bookman Old Style" panose="02050604050505020204" pitchFamily="18" charset="0"/>
                        </a:rPr>
                        <a:t>Характеристики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>
                          <a:solidFill>
                            <a:srgbClr val="857B19"/>
                          </a:solidFill>
                          <a:latin typeface="Bookman Old Style" panose="02050604050505020204" pitchFamily="18" charset="0"/>
                        </a:rPr>
                        <a:t>Результат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99841"/>
                  </a:ext>
                </a:extLst>
              </a:tr>
              <a:tr h="1136831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rgbClr val="8C2E3E"/>
                          </a:solidFill>
                          <a:latin typeface="Bookman Old Style" panose="02050604050505020204" pitchFamily="18" charset="0"/>
                        </a:rPr>
                        <a:t>Пассивная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Ожидание указаний, избегание ответственности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Застой, упущенные возможности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987209"/>
                  </a:ext>
                </a:extLst>
              </a:tr>
              <a:tr h="110625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rgbClr val="8C2E3E"/>
                          </a:solidFill>
                          <a:latin typeface="Bookman Old Style" panose="02050604050505020204" pitchFamily="18" charset="0"/>
                        </a:rPr>
                        <a:t>Реактивная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Хаотичное реагирование, опора </a:t>
                      </a:r>
                    </a:p>
                    <a:p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на шаблоны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Ошибки, стресс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425161"/>
                  </a:ext>
                </a:extLst>
              </a:tr>
              <a:tr h="110625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>
                          <a:solidFill>
                            <a:srgbClr val="8C2E3E"/>
                          </a:solidFill>
                          <a:latin typeface="Bookman Old Style" panose="02050604050505020204" pitchFamily="18" charset="0"/>
                        </a:rPr>
                        <a:t>Проактивная</a:t>
                      </a:r>
                      <a:endParaRPr lang="ru-RU" sz="2400" b="1" dirty="0">
                        <a:solidFill>
                          <a:srgbClr val="8C2E3E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Анализ, генерация вариантов, выбор стратегии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Bookman Old Style" panose="02050604050505020204" pitchFamily="18" charset="0"/>
                        </a:rPr>
                        <a:t>Эффективное решение, рост</a:t>
                      </a:r>
                    </a:p>
                  </a:txBody>
                  <a:tcPr>
                    <a:solidFill>
                      <a:srgbClr val="EDE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146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30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6D4"/>
            </a:gs>
            <a:gs pos="100000">
              <a:srgbClr val="D37786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A313B1-023B-4067-BA1A-E9212A7E4A02}"/>
              </a:ext>
            </a:extLst>
          </p:cNvPr>
          <p:cNvSpPr txBox="1"/>
          <p:nvPr/>
        </p:nvSpPr>
        <p:spPr>
          <a:xfrm>
            <a:off x="478419" y="5055117"/>
            <a:ext cx="11713581" cy="156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после ситуации: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сработало?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улучшить?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навыки развить?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A13DA-AD14-4EB9-913E-AA063405680E}"/>
              </a:ext>
            </a:extLst>
          </p:cNvPr>
          <p:cNvSpPr txBox="1"/>
          <p:nvPr/>
        </p:nvSpPr>
        <p:spPr>
          <a:xfrm>
            <a:off x="478419" y="368372"/>
            <a:ext cx="7555374" cy="98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стратегии формирования готовности</a:t>
            </a:r>
            <a:endParaRPr lang="ru-RU" sz="28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F8FC579-97EC-4DD2-A1E2-CB657510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245" y="-736373"/>
            <a:ext cx="3972429" cy="595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2E2B9-BD1D-46CF-9246-5D82F14253FC}"/>
              </a:ext>
            </a:extLst>
          </p:cNvPr>
          <p:cNvSpPr txBox="1"/>
          <p:nvPr/>
        </p:nvSpPr>
        <p:spPr>
          <a:xfrm>
            <a:off x="478419" y="1591839"/>
            <a:ext cx="6256116" cy="1967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быстрого анализа: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произошло?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Каковы последствия?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ресурсы есть?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вариант оптимален?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52D2E-5C8D-4532-A880-B15CD693C7F8}"/>
              </a:ext>
            </a:extLst>
          </p:cNvPr>
          <p:cNvSpPr txBox="1"/>
          <p:nvPr/>
        </p:nvSpPr>
        <p:spPr>
          <a:xfrm>
            <a:off x="478419" y="3713472"/>
            <a:ext cx="10113379" cy="116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«Что если?»: проработка сценариев заранее, чек‑листы для кризисов.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Техники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креативного мышления: мозговой штурм, метод шести шляп, SCAMPER.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Стресс‑менеджмент</a:t>
            </a:r>
            <a:r>
              <a:rPr lang="ru-RU" sz="1800" dirty="0">
                <a:solidFill>
                  <a:srgbClr val="857B19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дыхание, «якорение», </a:t>
            </a:r>
            <a:r>
              <a:rPr lang="ru-RU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микрошаги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F021201-C151-43EB-BC5E-9A9F7BDA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6" b="94231" l="7483" r="94286">
                        <a14:foregroundMark x1="29252" y1="8718" x2="30884" y2="8077"/>
                        <a14:foregroundMark x1="49660" y1="6026" x2="49660" y2="6026"/>
                        <a14:foregroundMark x1="8027" y1="56154" x2="8027" y2="56154"/>
                        <a14:foregroundMark x1="9252" y1="50513" x2="9252" y2="50513"/>
                        <a14:foregroundMark x1="91020" y1="73718" x2="91020" y2="73718"/>
                        <a14:foregroundMark x1="91973" y1="60897" x2="91973" y2="60897"/>
                        <a14:foregroundMark x1="91429" y1="50128" x2="90884" y2="51154"/>
                        <a14:foregroundMark x1="94286" y1="74103" x2="94286" y2="74103"/>
                        <a14:foregroundMark x1="80680" y1="92436" x2="80680" y2="92436"/>
                        <a14:foregroundMark x1="49932" y1="94231" x2="49932" y2="94231"/>
                        <a14:foregroundMark x1="7619" y1="75641" x2="7619" y2="75641"/>
                        <a14:foregroundMark x1="7619" y1="50000" x2="7619" y2="50000"/>
                        <a14:foregroundMark x1="7755" y1="35897" x2="7755" y2="35897"/>
                        <a14:foregroundMark x1="28707" y1="7051" x2="28707" y2="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5" y="1548645"/>
            <a:ext cx="1308570" cy="13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16F6FCF-1531-4683-94CC-16504259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6" b="94231" l="7483" r="94286">
                        <a14:foregroundMark x1="29252" y1="8718" x2="30884" y2="8077"/>
                        <a14:foregroundMark x1="49660" y1="6026" x2="49660" y2="6026"/>
                        <a14:foregroundMark x1="8027" y1="56154" x2="8027" y2="56154"/>
                        <a14:foregroundMark x1="9252" y1="50513" x2="9252" y2="50513"/>
                        <a14:foregroundMark x1="91020" y1="73718" x2="91020" y2="73718"/>
                        <a14:foregroundMark x1="91973" y1="60897" x2="91973" y2="60897"/>
                        <a14:foregroundMark x1="91429" y1="50128" x2="90884" y2="51154"/>
                        <a14:foregroundMark x1="94286" y1="74103" x2="94286" y2="74103"/>
                        <a14:foregroundMark x1="80680" y1="92436" x2="80680" y2="92436"/>
                        <a14:foregroundMark x1="49932" y1="94231" x2="49932" y2="94231"/>
                        <a14:foregroundMark x1="7619" y1="75641" x2="7619" y2="75641"/>
                        <a14:foregroundMark x1="7619" y1="50000" x2="7619" y2="50000"/>
                        <a14:foregroundMark x1="7755" y1="35897" x2="7755" y2="35897"/>
                        <a14:foregroundMark x1="28707" y1="7051" x2="28707" y2="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442">
            <a:off x="8466875" y="4904556"/>
            <a:ext cx="933508" cy="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4BA06E0-3939-4C2C-8BCC-25A26BBA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6" b="94231" l="7483" r="94286">
                        <a14:foregroundMark x1="29252" y1="8718" x2="30884" y2="8077"/>
                        <a14:foregroundMark x1="49660" y1="6026" x2="49660" y2="6026"/>
                        <a14:foregroundMark x1="8027" y1="56154" x2="8027" y2="56154"/>
                        <a14:foregroundMark x1="9252" y1="50513" x2="9252" y2="50513"/>
                        <a14:foregroundMark x1="91020" y1="73718" x2="91020" y2="73718"/>
                        <a14:foregroundMark x1="91973" y1="60897" x2="91973" y2="60897"/>
                        <a14:foregroundMark x1="91429" y1="50128" x2="90884" y2="51154"/>
                        <a14:foregroundMark x1="94286" y1="74103" x2="94286" y2="74103"/>
                        <a14:foregroundMark x1="80680" y1="92436" x2="80680" y2="92436"/>
                        <a14:foregroundMark x1="49932" y1="94231" x2="49932" y2="94231"/>
                        <a14:foregroundMark x1="7619" y1="75641" x2="7619" y2="75641"/>
                        <a14:foregroundMark x1="7619" y1="50000" x2="7619" y2="50000"/>
                        <a14:foregroundMark x1="7755" y1="35897" x2="7755" y2="35897"/>
                        <a14:foregroundMark x1="28707" y1="7051" x2="28707" y2="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442">
            <a:off x="5261840" y="6006815"/>
            <a:ext cx="724587" cy="7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D3C5DDF-8915-4EFD-95B9-243F6799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6" b="94231" l="7483" r="94286">
                        <a14:foregroundMark x1="29252" y1="8718" x2="30884" y2="8077"/>
                        <a14:foregroundMark x1="49660" y1="6026" x2="49660" y2="6026"/>
                        <a14:foregroundMark x1="8027" y1="56154" x2="8027" y2="56154"/>
                        <a14:foregroundMark x1="9252" y1="50513" x2="9252" y2="50513"/>
                        <a14:foregroundMark x1="91020" y1="73718" x2="91020" y2="73718"/>
                        <a14:foregroundMark x1="91973" y1="60897" x2="91973" y2="60897"/>
                        <a14:foregroundMark x1="91429" y1="50128" x2="90884" y2="51154"/>
                        <a14:foregroundMark x1="94286" y1="74103" x2="94286" y2="74103"/>
                        <a14:foregroundMark x1="80680" y1="92436" x2="80680" y2="92436"/>
                        <a14:foregroundMark x1="49932" y1="94231" x2="49932" y2="94231"/>
                        <a14:foregroundMark x1="7619" y1="75641" x2="7619" y2="75641"/>
                        <a14:foregroundMark x1="7619" y1="50000" x2="7619" y2="50000"/>
                        <a14:foregroundMark x1="7755" y1="35897" x2="7755" y2="35897"/>
                        <a14:foregroundMark x1="28707" y1="7051" x2="28707" y2="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442">
            <a:off x="11300162" y="496875"/>
            <a:ext cx="724587" cy="7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2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55E23F-D294-479E-8C62-3A6DF0499472}"/>
              </a:ext>
            </a:extLst>
          </p:cNvPr>
          <p:cNvSpPr/>
          <p:nvPr/>
        </p:nvSpPr>
        <p:spPr>
          <a:xfrm>
            <a:off x="-81280" y="3241040"/>
            <a:ext cx="12273280" cy="1544320"/>
          </a:xfrm>
          <a:prstGeom prst="rect">
            <a:avLst/>
          </a:prstGeom>
          <a:solidFill>
            <a:srgbClr val="857B1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E3DB0-F243-432E-A266-01D47F2A74EB}"/>
              </a:ext>
            </a:extLst>
          </p:cNvPr>
          <p:cNvSpPr txBox="1"/>
          <p:nvPr/>
        </p:nvSpPr>
        <p:spPr>
          <a:xfrm>
            <a:off x="1928495" y="2027200"/>
            <a:ext cx="8335010" cy="259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нестандартным ситуациям — </a:t>
            </a:r>
            <a:r>
              <a:rPr lang="ru-RU" sz="2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</a:t>
            </a:r>
            <a:r>
              <a:rPr lang="ru-RU" sz="2800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можно развить</a:t>
            </a:r>
            <a:r>
              <a:rPr lang="ru-RU" sz="2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требует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над мышлением, эмоциями, поведением;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регулярной практики в моделировании задач;</a:t>
            </a:r>
            <a:endParaRPr lang="ru-RU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применения стратегий анализа и рефлексии.</a:t>
            </a:r>
          </a:p>
        </p:txBody>
      </p:sp>
    </p:spTree>
    <p:extLst>
      <p:ext uri="{BB962C8B-B14F-4D97-AF65-F5344CB8AC3E}">
        <p14:creationId xmlns:p14="http://schemas.microsoft.com/office/powerpoint/2010/main" val="169829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1"/>
            </a:gs>
            <a:gs pos="0">
              <a:schemeClr val="bg1"/>
            </a:gs>
            <a:gs pos="100000">
              <a:srgbClr val="857B1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D0B8281-C155-43EF-82BE-80307D50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4" b="97838" l="3804" r="92120">
                        <a14:foregroundMark x1="51103" y1="5293" x2="56929" y2="4595"/>
                        <a14:foregroundMark x1="49532" y1="5481" x2="50508" y2="5364"/>
                        <a14:foregroundMark x1="34918" y1="7230" x2="46866" y2="5800"/>
                        <a14:foregroundMark x1="60097" y1="8727" x2="65217" y2="15405"/>
                        <a14:foregroundMark x1="56929" y1="4595" x2="59779" y2="8312"/>
                        <a14:foregroundMark x1="65217" y1="15405" x2="23234" y2="10946"/>
                        <a14:foregroundMark x1="23234" y1="10946" x2="21739" y2="15878"/>
                        <a14:foregroundMark x1="10870" y1="16554" x2="10870" y2="16554"/>
                        <a14:foregroundMark x1="74321" y1="37838" x2="91304" y2="41622"/>
                        <a14:foregroundMark x1="91304" y1="41622" x2="92663" y2="42838"/>
                        <a14:foregroundMark x1="10462" y1="26351" x2="4891" y2="33919"/>
                        <a14:foregroundMark x1="4891" y1="33919" x2="4348" y2="86824"/>
                        <a14:foregroundMark x1="4348" y1="86824" x2="14402" y2="79459"/>
                        <a14:foregroundMark x1="14402" y1="79459" x2="8152" y2="27838"/>
                        <a14:foregroundMark x1="22011" y1="91824" x2="22011" y2="91824"/>
                        <a14:foregroundMark x1="4076" y1="91284" x2="4076" y2="91284"/>
                        <a14:foregroundMark x1="39674" y1="90608" x2="57337" y2="91892"/>
                        <a14:foregroundMark x1="57337" y1="91892" x2="60054" y2="97905"/>
                        <a14:foregroundMark x1="66848" y1="4054" x2="66848" y2="4054"/>
                        <a14:backgroundMark x1="50951" y1="6419" x2="50951" y2="6419"/>
                        <a14:backgroundMark x1="47418" y1="5338" x2="49864" y2="5203"/>
                        <a14:backgroundMark x1="51087" y1="5405" x2="51087" y2="5405"/>
                        <a14:backgroundMark x1="51223" y1="5405" x2="50408" y2="5270"/>
                        <a14:backgroundMark x1="59103" y1="8784" x2="59918" y2="8851"/>
                        <a14:backgroundMark x1="61277" y1="10135" x2="59375" y2="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0"/>
            <a:ext cx="2985601" cy="60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C2B96-87C0-40EC-953C-740E3D23D20E}"/>
              </a:ext>
            </a:extLst>
          </p:cNvPr>
          <p:cNvSpPr txBox="1"/>
          <p:nvPr/>
        </p:nvSpPr>
        <p:spPr>
          <a:xfrm>
            <a:off x="2814320" y="346346"/>
            <a:ext cx="9062720" cy="6614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8C2E3E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Чек‑лист «5 шагов к проактивной реакции»</a:t>
            </a:r>
            <a:endParaRPr lang="ru-RU" sz="2800" dirty="0">
              <a:solidFill>
                <a:srgbClr val="8C2E3E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этот чек‑лист в любой нестандартной ситуации —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учёбе или работе</a:t>
            </a: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1. Пауза и стабилизация</a:t>
            </a:r>
            <a:endParaRPr lang="ru-RU" sz="1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Сделайте глубокий вдох (3–4 секунды) и медленный выдох (5–6 секунд). Повторите 3–5 раз.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возможно, выйдите из ситуации на 1–2 минуты: пройдитесь, выпейте воды, разомнитесь.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Задайте себе вопрос: «В каком я сейчас состоянии? Что я чувствую?»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2. Анализ ситуации</a:t>
            </a:r>
            <a:endParaRPr lang="ru-RU" sz="1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Чётко сформулируйте, что произошло (без эмоций, только факты).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Определите ключевые факторы: что действительно важно, а что — второстепенное.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Оцените последствия (краткосрочные и долгосрочные).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Выделите, что находится в вашей зоне влияния.</a:t>
            </a:r>
            <a:endParaRPr lang="ru-RU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1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1"/>
            </a:gs>
            <a:gs pos="0">
              <a:schemeClr val="bg1"/>
            </a:gs>
            <a:gs pos="100000">
              <a:srgbClr val="857B1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Изображение пина-истории">
            <a:extLst>
              <a:ext uri="{FF2B5EF4-FFF2-40B4-BE49-F238E27FC236}">
                <a16:creationId xmlns:a16="http://schemas.microsoft.com/office/drawing/2014/main" id="{FD31D003-8BF7-4068-9696-40421BEE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5" b="98266" l="2473" r="92427">
                        <a14:foregroundMark x1="31066" y1="10675" x2="30603" y2="2555"/>
                        <a14:foregroundMark x1="22411" y1="2190" x2="10201" y2="3285"/>
                        <a14:foregroundMark x1="10201" y1="3285" x2="6491" y2="75365"/>
                        <a14:foregroundMark x1="6491" y1="75365" x2="17002" y2="89142"/>
                        <a14:foregroundMark x1="17002" y1="89142" x2="57496" y2="94617"/>
                        <a14:foregroundMark x1="57496" y1="94617" x2="71252" y2="93066"/>
                        <a14:foregroundMark x1="71252" y1="93066" x2="78362" y2="94069"/>
                        <a14:foregroundMark x1="92581" y1="95073" x2="92581" y2="95073"/>
                        <a14:foregroundMark x1="89799" y1="95894" x2="13910" y2="94891"/>
                        <a14:foregroundMark x1="13910" y1="94891" x2="3709" y2="89964"/>
                        <a14:foregroundMark x1="3709" y1="89964" x2="927" y2="2007"/>
                        <a14:foregroundMark x1="927" y1="2007" x2="14219" y2="98084"/>
                        <a14:foregroundMark x1="14219" y1="98084" x2="56569" y2="98814"/>
                        <a14:foregroundMark x1="56569" y1="98814" x2="95209" y2="97536"/>
                        <a14:foregroundMark x1="95209" y1="97536" x2="82998" y2="94617"/>
                        <a14:foregroundMark x1="82998" y1="94617" x2="77589" y2="95529"/>
                        <a14:foregroundMark x1="12365" y1="97172" x2="10819" y2="11223"/>
                        <a14:foregroundMark x1="10819" y1="11223" x2="7728" y2="8485"/>
                        <a14:foregroundMark x1="4328" y1="1642" x2="6491" y2="61679"/>
                        <a14:foregroundMark x1="6491" y1="61679" x2="12828" y2="55657"/>
                        <a14:foregroundMark x1="12828" y1="55657" x2="2473" y2="3558"/>
                        <a14:foregroundMark x1="2473" y1="97628" x2="19320" y2="98266"/>
                        <a14:foregroundMark x1="28594" y1="48996" x2="28594" y2="48996"/>
                        <a14:foregroundMark x1="33694" y1="51734" x2="34158" y2="5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0B1FF-87A3-481E-97EC-0E840B78F070}"/>
              </a:ext>
            </a:extLst>
          </p:cNvPr>
          <p:cNvSpPr txBox="1"/>
          <p:nvPr/>
        </p:nvSpPr>
        <p:spPr>
          <a:xfrm>
            <a:off x="2235200" y="584156"/>
            <a:ext cx="8930640" cy="266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3. Генерация вариантов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минимум 3 способа решения проблемы.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техники: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мозговой штурм (запишите все идеи без критики);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«Что если?» (проиграйте разные сценарии);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от эксперта (мысленно спросите: «Как бы поступил опытный коллега?»).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8115B-D6D9-4210-B582-36003B099A37}"/>
              </a:ext>
            </a:extLst>
          </p:cNvPr>
          <p:cNvSpPr txBox="1"/>
          <p:nvPr/>
        </p:nvSpPr>
        <p:spPr>
          <a:xfrm>
            <a:off x="4048125" y="3710642"/>
            <a:ext cx="7910195" cy="2563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4. Выбор и планирование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 варианты по критериям: эффективность, ресурсы, время, риски.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оптимальный.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Разбейте решение на </a:t>
            </a:r>
            <a:r>
              <a:rPr lang="ru-RU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микрошаги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(что сделать в первую очередь, во вторую и т. д.).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Пропишите план действий с дедлайнами (если возможно).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391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944</Words>
  <Application>Microsoft Office PowerPoint</Application>
  <PresentationFormat>Широкоэкранный</PresentationFormat>
  <Paragraphs>122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Цупикова</dc:creator>
  <cp:lastModifiedBy>Оля Цупикова</cp:lastModifiedBy>
  <cp:revision>43</cp:revision>
  <dcterms:created xsi:type="dcterms:W3CDTF">2026-03-19T13:01:48Z</dcterms:created>
  <dcterms:modified xsi:type="dcterms:W3CDTF">2026-03-19T14:49:08Z</dcterms:modified>
</cp:coreProperties>
</file>