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docMetadata/LabelInfo.xml" ContentType="application/vnd.ms-office.classificationlabel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authors.xml" ContentType="application/vnd.ms-powerpoint.author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66" r:id="rId4"/>
  </p:sldMasterIdLst>
  <p:notesMasterIdLst>
    <p:notesMasterId r:id="rId21"/>
  </p:notesMasterIdLst>
  <p:handoutMasterIdLst>
    <p:handoutMasterId r:id="rId22"/>
  </p:handoutMasterIdLst>
  <p:sldIdLst>
    <p:sldId id="256" r:id="rId5"/>
    <p:sldId id="277" r:id="rId6"/>
    <p:sldId id="261" r:id="rId7"/>
    <p:sldId id="262" r:id="rId8"/>
    <p:sldId id="289" r:id="rId9"/>
    <p:sldId id="264" r:id="rId10"/>
    <p:sldId id="275" r:id="rId11"/>
    <p:sldId id="290" r:id="rId12"/>
    <p:sldId id="291" r:id="rId13"/>
    <p:sldId id="276" r:id="rId14"/>
    <p:sldId id="294" r:id="rId15"/>
    <p:sldId id="292" r:id="rId16"/>
    <p:sldId id="296" r:id="rId17"/>
    <p:sldId id="297" r:id="rId18"/>
    <p:sldId id="295" r:id="rId19"/>
    <p:sldId id="293" r:id="rId20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Автор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5653" autoAdjust="0"/>
    <p:restoredTop sz="94660"/>
  </p:normalViewPr>
  <p:slideViewPr>
    <p:cSldViewPr snapToGrid="0">
      <p:cViewPr varScale="1">
        <p:scale>
          <a:sx n="65" d="100"/>
          <a:sy n="65" d="100"/>
        </p:scale>
        <p:origin x="-114" y="-966"/>
      </p:cViewPr>
      <p:guideLst>
        <p:guide orient="horz" pos="33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882" y="133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C0F8075-1A65-4E2D-86FD-3149223795BF}" type="datetime1">
              <a:rPr lang="ru-RU" smtClean="0"/>
              <a:pPr rtl="0"/>
              <a:t>26.04.2026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BF9A36D-7FAC-478F-9944-F324014F6FD1}" type="slidenum">
              <a:rPr lang="ru-RU" smtClean="0"/>
              <a:pPr rt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24676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7F6790-AAC1-45DA-A380-9B168CABEF7B}" type="datetime1">
              <a:rPr lang="ru-RU" smtClean="0"/>
              <a:pPr/>
              <a:t>26.04.2026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4B9A9E5-4F7F-4A7D-9DE1-899232329269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13877831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4B9A9E5-4F7F-4A7D-9DE1-899232329269}" type="slidenum">
              <a:rPr lang="ru-RU" smtClean="0"/>
              <a:pPr rtl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61281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pPr rtl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25346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pPr rtl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61922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pPr rtl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25346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pPr rtl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25346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pPr rtl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25346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pPr rtl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25346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pPr rtl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2534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pPr rtl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3428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pPr rtl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7884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pPr rtl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2313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pPr rtl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4565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pPr rtl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6192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pPr rtl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2454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pPr rtl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24540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pPr rtl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2454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1.svg"/><Relationship Id="rId7" Type="http://schemas.openxmlformats.org/officeDocument/2006/relationships/image" Target="../media/image2012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1813.svg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9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5.svg"/><Relationship Id="rId4" Type="http://schemas.openxmlformats.org/officeDocument/2006/relationships/image" Target="../media/image14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7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5.sv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rtlCol="0" anchor="b">
            <a:noAutofit/>
          </a:bodyPr>
          <a:lstStyle>
            <a:lvl1pPr algn="l">
              <a:defRPr sz="3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СТИЛЬ ОБРАЗЦА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pic>
        <p:nvPicPr>
          <p:cNvPr id="8" name="Графический объект 7">
            <a:extLst>
              <a:ext uri="{FF2B5EF4-FFF2-40B4-BE49-F238E27FC236}">
                <a16:creationId xmlns:a16="http://schemas.microsoft.com/office/drawing/2014/main" xmlns="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ыночное сравнение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xmlns="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xmlns="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129698" y="4824188"/>
            <a:ext cx="3124093" cy="462927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526261" y="4824188"/>
            <a:ext cx="3139479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2" name="Объект 3">
            <a:extLst>
              <a:ext uri="{FF2B5EF4-FFF2-40B4-BE49-F238E27FC236}">
                <a16:creationId xmlns:a16="http://schemas.microsoft.com/office/drawing/2014/main" xmlns="" id="{C464A9BD-B815-4632-8F54-6EB70E48BA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938210" y="4824188"/>
            <a:ext cx="3124093" cy="462927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pic>
        <p:nvPicPr>
          <p:cNvPr id="11" name="Графический объект 10">
            <a:extLst>
              <a:ext uri="{FF2B5EF4-FFF2-40B4-BE49-F238E27FC236}">
                <a16:creationId xmlns:a16="http://schemas.microsoft.com/office/drawing/2014/main" xmlns="" id="{B38B0D13-BD5F-460B-B337-F4A9342026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Графический объект 12">
            <a:extLst>
              <a:ext uri="{FF2B5EF4-FFF2-40B4-BE49-F238E27FC236}">
                <a16:creationId xmlns:a16="http://schemas.microsoft.com/office/drawing/2014/main" xmlns="" id="{BE72876B-D3DA-4462-9E24-3354D8D02A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Графический объект 14">
            <a:extLst>
              <a:ext uri="{FF2B5EF4-FFF2-40B4-BE49-F238E27FC236}">
                <a16:creationId xmlns:a16="http://schemas.microsoft.com/office/drawing/2014/main" xmlns="" id="{14A539B6-6E3F-41BA-ACE2-76E8BB6516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25" name="Объект 3">
            <a:extLst>
              <a:ext uri="{FF2B5EF4-FFF2-40B4-BE49-F238E27FC236}">
                <a16:creationId xmlns:a16="http://schemas.microsoft.com/office/drawing/2014/main" xmlns="" id="{82D8880F-3EAC-45C9-91F2-19A193791A18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1129698" y="5280763"/>
            <a:ext cx="3124093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6" name="Объект 5">
            <a:extLst>
              <a:ext uri="{FF2B5EF4-FFF2-40B4-BE49-F238E27FC236}">
                <a16:creationId xmlns:a16="http://schemas.microsoft.com/office/drawing/2014/main" xmlns="" id="{9019518E-E850-403D-A5B5-4B53F8C4A56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526261" y="5280763"/>
            <a:ext cx="3139479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endParaRPr lang="ru-RU" noProof="0"/>
          </a:p>
        </p:txBody>
      </p:sp>
      <p:sp>
        <p:nvSpPr>
          <p:cNvPr id="27" name="Объект 3">
            <a:extLst>
              <a:ext uri="{FF2B5EF4-FFF2-40B4-BE49-F238E27FC236}">
                <a16:creationId xmlns:a16="http://schemas.microsoft.com/office/drawing/2014/main" xmlns="" id="{A8058154-45E5-403E-B714-AC85774F391F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7938210" y="5280763"/>
            <a:ext cx="3124093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Два объект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 rtlCol="0">
            <a:normAutofit/>
          </a:bodyPr>
          <a:lstStyle>
            <a:lvl1pPr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933700" y="3834606"/>
            <a:ext cx="3924300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7410173" y="3834606"/>
            <a:ext cx="3943627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  <p:pic>
        <p:nvPicPr>
          <p:cNvPr id="11" name="Графический объект 10">
            <a:extLst>
              <a:ext uri="{FF2B5EF4-FFF2-40B4-BE49-F238E27FC236}">
                <a16:creationId xmlns:a16="http://schemas.microsoft.com/office/drawing/2014/main" xmlns="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1740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Графический объект 13">
            <a:extLst>
              <a:ext uri="{FF2B5EF4-FFF2-40B4-BE49-F238E27FC236}">
                <a16:creationId xmlns:a16="http://schemas.microsoft.com/office/drawing/2014/main" xmlns="" id="{AE202E03-5C65-4305-B969-65220AD410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Заголовок 1">
            <a:extLst>
              <a:ext uri="{FF2B5EF4-FFF2-40B4-BE49-F238E27FC236}">
                <a16:creationId xmlns:a16="http://schemas.microsoft.com/office/drawing/2014/main" xmlns="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rtlCol="0"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sp>
        <p:nvSpPr>
          <p:cNvPr id="20" name="Текст 15">
            <a:extLst>
              <a:ext uri="{FF2B5EF4-FFF2-40B4-BE49-F238E27FC236}">
                <a16:creationId xmlns:a16="http://schemas.microsoft.com/office/drawing/2014/main" xmlns="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25" name="Текст 18">
            <a:extLst>
              <a:ext uri="{FF2B5EF4-FFF2-40B4-BE49-F238E27FC236}">
                <a16:creationId xmlns:a16="http://schemas.microsoft.com/office/drawing/2014/main" xmlns="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6" name="Текст 15">
            <a:extLst>
              <a:ext uri="{FF2B5EF4-FFF2-40B4-BE49-F238E27FC236}">
                <a16:creationId xmlns:a16="http://schemas.microsoft.com/office/drawing/2014/main" xmlns="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27" name="Текст 18">
            <a:extLst>
              <a:ext uri="{FF2B5EF4-FFF2-40B4-BE49-F238E27FC236}">
                <a16:creationId xmlns:a16="http://schemas.microsoft.com/office/drawing/2014/main" xmlns="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8" name="Текст 15">
            <a:extLst>
              <a:ext uri="{FF2B5EF4-FFF2-40B4-BE49-F238E27FC236}">
                <a16:creationId xmlns:a16="http://schemas.microsoft.com/office/drawing/2014/main" xmlns="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29" name="Текст 18">
            <a:extLst>
              <a:ext uri="{FF2B5EF4-FFF2-40B4-BE49-F238E27FC236}">
                <a16:creationId xmlns:a16="http://schemas.microsoft.com/office/drawing/2014/main" xmlns="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1" name="Дата 6">
            <a:extLst>
              <a:ext uri="{FF2B5EF4-FFF2-40B4-BE49-F238E27FC236}">
                <a16:creationId xmlns:a16="http://schemas.microsoft.com/office/drawing/2014/main" xmlns="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22" name="Нижний колонтитул 7">
            <a:extLst>
              <a:ext uri="{FF2B5EF4-FFF2-40B4-BE49-F238E27FC236}">
                <a16:creationId xmlns:a16="http://schemas.microsoft.com/office/drawing/2014/main" xmlns="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24" name="Номер слайда 8">
            <a:extLst>
              <a:ext uri="{FF2B5EF4-FFF2-40B4-BE49-F238E27FC236}">
                <a16:creationId xmlns:a16="http://schemas.microsoft.com/office/drawing/2014/main" xmlns="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00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D46070C-E825-43D0-99F4-8B4614131131}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l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" name="Текст 10">
            <a:extLst>
              <a:ext uri="{FF2B5EF4-FFF2-40B4-BE49-F238E27FC236}">
                <a16:creationId xmlns:a16="http://schemas.microsoft.com/office/drawing/2014/main" xmlns="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Год</a:t>
            </a:r>
          </a:p>
        </p:txBody>
      </p:sp>
      <p:sp>
        <p:nvSpPr>
          <p:cNvPr id="7" name="Текст 10">
            <a:extLst>
              <a:ext uri="{FF2B5EF4-FFF2-40B4-BE49-F238E27FC236}">
                <a16:creationId xmlns:a16="http://schemas.microsoft.com/office/drawing/2014/main" xmlns="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8" name="Текст 10">
            <a:extLst>
              <a:ext uri="{FF2B5EF4-FFF2-40B4-BE49-F238E27FC236}">
                <a16:creationId xmlns:a16="http://schemas.microsoft.com/office/drawing/2014/main" xmlns="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9" name="Текст 10">
            <a:extLst>
              <a:ext uri="{FF2B5EF4-FFF2-40B4-BE49-F238E27FC236}">
                <a16:creationId xmlns:a16="http://schemas.microsoft.com/office/drawing/2014/main" xmlns="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0" name="Текст 10">
            <a:extLst>
              <a:ext uri="{FF2B5EF4-FFF2-40B4-BE49-F238E27FC236}">
                <a16:creationId xmlns:a16="http://schemas.microsoft.com/office/drawing/2014/main" xmlns="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xmlns="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Год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xmlns="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3" name="Текст 10">
            <a:extLst>
              <a:ext uri="{FF2B5EF4-FFF2-40B4-BE49-F238E27FC236}">
                <a16:creationId xmlns:a16="http://schemas.microsoft.com/office/drawing/2014/main" xmlns="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4" name="Текст 10">
            <a:extLst>
              <a:ext uri="{FF2B5EF4-FFF2-40B4-BE49-F238E27FC236}">
                <a16:creationId xmlns:a16="http://schemas.microsoft.com/office/drawing/2014/main" xmlns="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5" name="Текст 10">
            <a:extLst>
              <a:ext uri="{FF2B5EF4-FFF2-40B4-BE49-F238E27FC236}">
                <a16:creationId xmlns:a16="http://schemas.microsoft.com/office/drawing/2014/main" xmlns="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6" name="Текст 10">
            <a:extLst>
              <a:ext uri="{FF2B5EF4-FFF2-40B4-BE49-F238E27FC236}">
                <a16:creationId xmlns:a16="http://schemas.microsoft.com/office/drawing/2014/main" xmlns="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7" name="Текст 10">
            <a:extLst>
              <a:ext uri="{FF2B5EF4-FFF2-40B4-BE49-F238E27FC236}">
                <a16:creationId xmlns:a16="http://schemas.microsoft.com/office/drawing/2014/main" xmlns="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8" name="Текст 10">
            <a:extLst>
              <a:ext uri="{FF2B5EF4-FFF2-40B4-BE49-F238E27FC236}">
                <a16:creationId xmlns:a16="http://schemas.microsoft.com/office/drawing/2014/main" xmlns="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9" name="Текст 10">
            <a:extLst>
              <a:ext uri="{FF2B5EF4-FFF2-40B4-BE49-F238E27FC236}">
                <a16:creationId xmlns:a16="http://schemas.microsoft.com/office/drawing/2014/main" xmlns="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0" name="Текст 10">
            <a:extLst>
              <a:ext uri="{FF2B5EF4-FFF2-40B4-BE49-F238E27FC236}">
                <a16:creationId xmlns:a16="http://schemas.microsoft.com/office/drawing/2014/main" xmlns="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1" name="Текст 10">
            <a:extLst>
              <a:ext uri="{FF2B5EF4-FFF2-40B4-BE49-F238E27FC236}">
                <a16:creationId xmlns:a16="http://schemas.microsoft.com/office/drawing/2014/main" xmlns="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2" name="Текст 10">
            <a:extLst>
              <a:ext uri="{FF2B5EF4-FFF2-40B4-BE49-F238E27FC236}">
                <a16:creationId xmlns:a16="http://schemas.microsoft.com/office/drawing/2014/main" xmlns="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3" name="Текст 10">
            <a:extLst>
              <a:ext uri="{FF2B5EF4-FFF2-40B4-BE49-F238E27FC236}">
                <a16:creationId xmlns:a16="http://schemas.microsoft.com/office/drawing/2014/main" xmlns="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4" name="Текст 10">
            <a:extLst>
              <a:ext uri="{FF2B5EF4-FFF2-40B4-BE49-F238E27FC236}">
                <a16:creationId xmlns:a16="http://schemas.microsoft.com/office/drawing/2014/main" xmlns="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5" name="Текст 10">
            <a:extLst>
              <a:ext uri="{FF2B5EF4-FFF2-40B4-BE49-F238E27FC236}">
                <a16:creationId xmlns:a16="http://schemas.microsoft.com/office/drawing/2014/main" xmlns="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6" name="Текст 10">
            <a:extLst>
              <a:ext uri="{FF2B5EF4-FFF2-40B4-BE49-F238E27FC236}">
                <a16:creationId xmlns:a16="http://schemas.microsoft.com/office/drawing/2014/main" xmlns="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7" name="Текст 10">
            <a:extLst>
              <a:ext uri="{FF2B5EF4-FFF2-40B4-BE49-F238E27FC236}">
                <a16:creationId xmlns:a16="http://schemas.microsoft.com/office/drawing/2014/main" xmlns="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8" name="Текст 10">
            <a:extLst>
              <a:ext uri="{FF2B5EF4-FFF2-40B4-BE49-F238E27FC236}">
                <a16:creationId xmlns:a16="http://schemas.microsoft.com/office/drawing/2014/main" xmlns="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9" name="Текст 10">
            <a:extLst>
              <a:ext uri="{FF2B5EF4-FFF2-40B4-BE49-F238E27FC236}">
                <a16:creationId xmlns:a16="http://schemas.microsoft.com/office/drawing/2014/main" xmlns="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0" name="Текст 10">
            <a:extLst>
              <a:ext uri="{FF2B5EF4-FFF2-40B4-BE49-F238E27FC236}">
                <a16:creationId xmlns:a16="http://schemas.microsoft.com/office/drawing/2014/main" xmlns="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1" name="Текст 10">
            <a:extLst>
              <a:ext uri="{FF2B5EF4-FFF2-40B4-BE49-F238E27FC236}">
                <a16:creationId xmlns:a16="http://schemas.microsoft.com/office/drawing/2014/main" xmlns="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FFA35437-CCDE-4D92-B879-F23B329C8EC3}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6" name="Дата 2">
            <a:extLst>
              <a:ext uri="{FF2B5EF4-FFF2-40B4-BE49-F238E27FC236}">
                <a16:creationId xmlns:a16="http://schemas.microsoft.com/office/drawing/2014/main" xmlns="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37" name="Нижний колонтитул 3">
            <a:extLst>
              <a:ext uri="{FF2B5EF4-FFF2-40B4-BE49-F238E27FC236}">
                <a16:creationId xmlns:a16="http://schemas.microsoft.com/office/drawing/2014/main" xmlns="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38" name="Номер слайда 4">
            <a:extLst>
              <a:ext uri="{FF2B5EF4-FFF2-40B4-BE49-F238E27FC236}">
                <a16:creationId xmlns:a16="http://schemas.microsoft.com/office/drawing/2014/main" xmlns="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2056323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полнитель графического элемента SmartArt 6">
            <a:extLst>
              <a:ext uri="{FF2B5EF4-FFF2-40B4-BE49-F238E27FC236}">
                <a16:creationId xmlns:a16="http://schemas.microsoft.com/office/drawing/2014/main" xmlns="" id="{156CA116-0F6E-4EE9-B34F-03BA07161A7A}"/>
              </a:ext>
            </a:extLst>
          </p:cNvPr>
          <p:cNvSpPr>
            <a:spLocks noGrp="1"/>
          </p:cNvSpPr>
          <p:nvPr>
            <p:ph type="dgm" sz="quarter" idx="15" hasCustomPrompt="1"/>
          </p:nvPr>
        </p:nvSpPr>
        <p:spPr>
          <a:xfrm>
            <a:off x="838200" y="2136776"/>
            <a:ext cx="10515600" cy="369764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графический элемент SmartArt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66988B2D-0240-4256-8268-4B9FF1E72363}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D8EEAAE1-3D04-41C3-B2D2-B3BEF34C3B27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команды: 4 человек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xmlns="" id="{B0BDE76A-30A6-4268-9656-28A484C3DCC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7" name="Рисунок 10">
            <a:extLst>
              <a:ext uri="{FF2B5EF4-FFF2-40B4-BE49-F238E27FC236}">
                <a16:creationId xmlns:a16="http://schemas.microsoft.com/office/drawing/2014/main" xmlns="" id="{C4CA5C9C-91D5-44B1-A82A-A49732B4691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8" name="Рисунок 10">
            <a:extLst>
              <a:ext uri="{FF2B5EF4-FFF2-40B4-BE49-F238E27FC236}">
                <a16:creationId xmlns:a16="http://schemas.microsoft.com/office/drawing/2014/main" xmlns="" id="{4EBC7D6F-397D-4C5A-AA62-F683F88531A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45720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0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9" name="Рисунок 10">
            <a:extLst>
              <a:ext uri="{FF2B5EF4-FFF2-40B4-BE49-F238E27FC236}">
                <a16:creationId xmlns:a16="http://schemas.microsoft.com/office/drawing/2014/main" xmlns="" id="{92E6B581-A522-4758-A9A4-8B9C7B860CF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3248" y="5084524"/>
            <a:ext cx="2123743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xmlns="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692980" y="5099206"/>
            <a:ext cx="2135755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xmlns="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83644" y="5099206"/>
            <a:ext cx="2123743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xmlns="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603525" y="5084524"/>
            <a:ext cx="2123742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xmlns="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xmlns="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8" name="Текст 2">
            <a:extLst>
              <a:ext uri="{FF2B5EF4-FFF2-40B4-BE49-F238E27FC236}">
                <a16:creationId xmlns:a16="http://schemas.microsoft.com/office/drawing/2014/main" xmlns="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9" name="Текст 2">
            <a:extLst>
              <a:ext uri="{FF2B5EF4-FFF2-40B4-BE49-F238E27FC236}">
                <a16:creationId xmlns:a16="http://schemas.microsoft.com/office/drawing/2014/main" xmlns="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4E4B72DA-52CB-4D39-A342-8857B4D959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21D9BCDA-DFB7-41A4-A7C7-CEE86CEDCB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 xmlns="">
        <p15:guide id="2" pos="93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команды: 8 человек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xmlns="" id="{B0BDE76A-30A6-4268-9656-28A484C3DCC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7" name="Рисунок 10">
            <a:extLst>
              <a:ext uri="{FF2B5EF4-FFF2-40B4-BE49-F238E27FC236}">
                <a16:creationId xmlns:a16="http://schemas.microsoft.com/office/drawing/2014/main" xmlns="" id="{C4CA5C9C-91D5-44B1-A82A-A49732B4691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8" name="Рисунок 10">
            <a:extLst>
              <a:ext uri="{FF2B5EF4-FFF2-40B4-BE49-F238E27FC236}">
                <a16:creationId xmlns:a16="http://schemas.microsoft.com/office/drawing/2014/main" xmlns="" id="{4EBC7D6F-397D-4C5A-AA62-F683F88531A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 rtlCol="0">
            <a:noAutofit/>
          </a:bodyPr>
          <a:lstStyle>
            <a:lvl1pPr marL="0" indent="0" algn="l"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</a:lstStyle>
          <a:p>
            <a:pPr lvl="0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9" name="Рисунок 10">
            <a:extLst>
              <a:ext uri="{FF2B5EF4-FFF2-40B4-BE49-F238E27FC236}">
                <a16:creationId xmlns:a16="http://schemas.microsoft.com/office/drawing/2014/main" xmlns="" id="{92E6B581-A522-4758-A9A4-8B9C7B860CF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xmlns="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xmlns="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xmlns="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xmlns="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8" name="Текст 2">
            <a:extLst>
              <a:ext uri="{FF2B5EF4-FFF2-40B4-BE49-F238E27FC236}">
                <a16:creationId xmlns:a16="http://schemas.microsoft.com/office/drawing/2014/main" xmlns="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xmlns="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9" name="Текст 2">
            <a:extLst>
              <a:ext uri="{FF2B5EF4-FFF2-40B4-BE49-F238E27FC236}">
                <a16:creationId xmlns:a16="http://schemas.microsoft.com/office/drawing/2014/main" xmlns="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55" name="Рисунок 10">
            <a:extLst>
              <a:ext uri="{FF2B5EF4-FFF2-40B4-BE49-F238E27FC236}">
                <a16:creationId xmlns:a16="http://schemas.microsoft.com/office/drawing/2014/main" xmlns="" id="{1EBAEB1D-A7F9-4F90-B642-4277D3802BA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6" name="Рисунок 10">
            <a:extLst>
              <a:ext uri="{FF2B5EF4-FFF2-40B4-BE49-F238E27FC236}">
                <a16:creationId xmlns:a16="http://schemas.microsoft.com/office/drawing/2014/main" xmlns="" id="{9461A69E-14C8-4325-89AF-D4257C1C05BA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7" name="Рисунок 10">
            <a:extLst>
              <a:ext uri="{FF2B5EF4-FFF2-40B4-BE49-F238E27FC236}">
                <a16:creationId xmlns:a16="http://schemas.microsoft.com/office/drawing/2014/main" xmlns="" id="{0FB38616-82FB-4DAD-A82E-3777ACB4114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</a:lstStyle>
          <a:p>
            <a:pPr lvl="0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8" name="Рисунок 10">
            <a:extLst>
              <a:ext uri="{FF2B5EF4-FFF2-40B4-BE49-F238E27FC236}">
                <a16:creationId xmlns:a16="http://schemas.microsoft.com/office/drawing/2014/main" xmlns="" id="{622ED9F4-EB9B-4588-8501-BFECB846EE73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4" name="Текст 2">
            <a:extLst>
              <a:ext uri="{FF2B5EF4-FFF2-40B4-BE49-F238E27FC236}">
                <a16:creationId xmlns:a16="http://schemas.microsoft.com/office/drawing/2014/main" xmlns="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2" name="Текст 2">
            <a:extLst>
              <a:ext uri="{FF2B5EF4-FFF2-40B4-BE49-F238E27FC236}">
                <a16:creationId xmlns:a16="http://schemas.microsoft.com/office/drawing/2014/main" xmlns="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59" name="Текст 2">
            <a:extLst>
              <a:ext uri="{FF2B5EF4-FFF2-40B4-BE49-F238E27FC236}">
                <a16:creationId xmlns:a16="http://schemas.microsoft.com/office/drawing/2014/main" xmlns="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3" name="Текст 2">
            <a:extLst>
              <a:ext uri="{FF2B5EF4-FFF2-40B4-BE49-F238E27FC236}">
                <a16:creationId xmlns:a16="http://schemas.microsoft.com/office/drawing/2014/main" xmlns="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0" name="Текст 2">
            <a:extLst>
              <a:ext uri="{FF2B5EF4-FFF2-40B4-BE49-F238E27FC236}">
                <a16:creationId xmlns:a16="http://schemas.microsoft.com/office/drawing/2014/main" xmlns="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4" name="Текст 2">
            <a:extLst>
              <a:ext uri="{FF2B5EF4-FFF2-40B4-BE49-F238E27FC236}">
                <a16:creationId xmlns:a16="http://schemas.microsoft.com/office/drawing/2014/main" xmlns="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1" name="Текст 2">
            <a:extLst>
              <a:ext uri="{FF2B5EF4-FFF2-40B4-BE49-F238E27FC236}">
                <a16:creationId xmlns:a16="http://schemas.microsoft.com/office/drawing/2014/main" xmlns="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5" name="Текст 2">
            <a:extLst>
              <a:ext uri="{FF2B5EF4-FFF2-40B4-BE49-F238E27FC236}">
                <a16:creationId xmlns:a16="http://schemas.microsoft.com/office/drawing/2014/main" xmlns="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  <p:pic>
        <p:nvPicPr>
          <p:cNvPr id="13" name="Графический объект 12">
            <a:extLst>
              <a:ext uri="{FF2B5EF4-FFF2-40B4-BE49-F238E27FC236}">
                <a16:creationId xmlns:a16="http://schemas.microsoft.com/office/drawing/2014/main" xmlns="" id="{B0DFD584-E5CF-41EF-B51E-679CE22DDF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Графический объект 13">
            <a:extLst>
              <a:ext uri="{FF2B5EF4-FFF2-40B4-BE49-F238E27FC236}">
                <a16:creationId xmlns:a16="http://schemas.microsoft.com/office/drawing/2014/main" xmlns="" id="{E5C02DDF-25A6-42C7-9525-F279CE2095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содержимо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xmlns="" id="{ADC2540D-94C4-405B-8607-0CEDD6F54B9C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ru-RU" noProof="0"/>
              <a:t>Щелкните, чтобы добавить содержимое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xmlns="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200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4" name="Объект 10">
            <a:extLst>
              <a:ext uri="{FF2B5EF4-FFF2-40B4-BE49-F238E27FC236}">
                <a16:creationId xmlns:a16="http://schemas.microsoft.com/office/drawing/2014/main" xmlns="" id="{11C6EC54-ADFA-4CFF-9E9B-DC7E96C854C2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05651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ru-RU" noProof="0"/>
              <a:t>Щелкните, чтобы добавить содержимое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xmlns="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3562665" y="5120722"/>
            <a:ext cx="2342205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5" name="Объект 10">
            <a:extLst>
              <a:ext uri="{FF2B5EF4-FFF2-40B4-BE49-F238E27FC236}">
                <a16:creationId xmlns:a16="http://schemas.microsoft.com/office/drawing/2014/main" xmlns="" id="{1B6DD41C-FCE2-4AC6-A235-2FF1B905DAAD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30117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ru-RU" noProof="0"/>
              <a:t>Щелкните, чтобы добавить содержимое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xmlns="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19" name="Текст 2">
            <a:extLst>
              <a:ext uri="{FF2B5EF4-FFF2-40B4-BE49-F238E27FC236}">
                <a16:creationId xmlns:a16="http://schemas.microsoft.com/office/drawing/2014/main" xmlns="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2" name="Объект 3">
            <a:extLst>
              <a:ext uri="{FF2B5EF4-FFF2-40B4-BE49-F238E27FC236}">
                <a16:creationId xmlns:a16="http://schemas.microsoft.com/office/drawing/2014/main" xmlns="" id="{C464A9BD-B815-4632-8F54-6EB70E48BA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98609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6" name="Объект 10">
            <a:extLst>
              <a:ext uri="{FF2B5EF4-FFF2-40B4-BE49-F238E27FC236}">
                <a16:creationId xmlns:a16="http://schemas.microsoft.com/office/drawing/2014/main" xmlns="" id="{CEB4C3DB-E51E-4479-90C2-DFE5DB4B248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ru-RU" noProof="0"/>
              <a:t>Щелкните, чтобы добавить содержимое</a:t>
            </a:r>
          </a:p>
        </p:txBody>
      </p:sp>
      <p:sp>
        <p:nvSpPr>
          <p:cNvPr id="14" name="Текст 2">
            <a:extLst>
              <a:ext uri="{FF2B5EF4-FFF2-40B4-BE49-F238E27FC236}">
                <a16:creationId xmlns:a16="http://schemas.microsoft.com/office/drawing/2014/main" xmlns="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xmlns="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463D7850-C2A6-43CE-BBE4-8E81A0A593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xmlns="" id="{EBAD3E03-2E3B-440C-9105-6F9D33006D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бъект 3">
            <a:extLst>
              <a:ext uri="{FF2B5EF4-FFF2-40B4-BE49-F238E27FC236}">
                <a16:creationId xmlns:a16="http://schemas.microsoft.com/office/drawing/2014/main" xmlns="" id="{492F9083-A886-4EEB-94D6-1FAE6DC33000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9023074" y="5120366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Свод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rtlCol="0"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2FD4279-EA62-4397-878A-73F4948DB1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76875" y="3682546"/>
            <a:ext cx="5111750" cy="1525588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xmlns="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Дата 6">
            <a:extLst>
              <a:ext uri="{FF2B5EF4-FFF2-40B4-BE49-F238E27FC236}">
                <a16:creationId xmlns:a16="http://schemas.microsoft.com/office/drawing/2014/main" xmlns="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22" name="Нижний колонтитул 7">
            <a:extLst>
              <a:ext uri="{FF2B5EF4-FFF2-40B4-BE49-F238E27FC236}">
                <a16:creationId xmlns:a16="http://schemas.microsoft.com/office/drawing/2014/main" xmlns="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24" name="Номер слайда 8">
            <a:extLst>
              <a:ext uri="{FF2B5EF4-FFF2-40B4-BE49-F238E27FC236}">
                <a16:creationId xmlns:a16="http://schemas.microsoft.com/office/drawing/2014/main" xmlns="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00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ключение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rtlCol="0" anchor="b">
            <a:noAutofit/>
          </a:bodyPr>
          <a:lstStyle>
            <a:lvl1pPr algn="l">
              <a:defRPr sz="32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СТИЛЬ ОБРАЗЦА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 rtlCol="0"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pic>
        <p:nvPicPr>
          <p:cNvPr id="6" name="Графический объект 5">
            <a:extLst>
              <a:ext uri="{FF2B5EF4-FFF2-40B4-BE49-F238E27FC236}">
                <a16:creationId xmlns:a16="http://schemas.microsoft.com/office/drawing/2014/main" xmlns="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Дата 6">
            <a:extLst>
              <a:ext uri="{FF2B5EF4-FFF2-40B4-BE49-F238E27FC236}">
                <a16:creationId xmlns:a16="http://schemas.microsoft.com/office/drawing/2014/main" xmlns="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10" name="Нижний колонтитул 7">
            <a:extLst>
              <a:ext uri="{FF2B5EF4-FFF2-40B4-BE49-F238E27FC236}">
                <a16:creationId xmlns:a16="http://schemas.microsoft.com/office/drawing/2014/main" xmlns="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11" name="Номер слайда 8">
            <a:extLst>
              <a:ext uri="{FF2B5EF4-FFF2-40B4-BE49-F238E27FC236}">
                <a16:creationId xmlns:a16="http://schemas.microsoft.com/office/drawing/2014/main" xmlns="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429355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Повестка дн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Графический объект 7">
            <a:extLst>
              <a:ext uri="{FF2B5EF4-FFF2-40B4-BE49-F238E27FC236}">
                <a16:creationId xmlns:a16="http://schemas.microsoft.com/office/drawing/2014/main" xmlns="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rtlCol="0" anchor="b">
            <a:normAutofit/>
          </a:bodyPr>
          <a:lstStyle>
            <a:lvl1pPr>
              <a:defRPr sz="28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СТИЛЬ ОБРАЗЦА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DA41CE6-5A88-4C5C-B2A4-6A5D2153B1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33499" y="2924175"/>
            <a:ext cx="3171825" cy="2519363"/>
          </a:xfrm>
        </p:spPr>
        <p:txBody>
          <a:bodyPr rtlCol="0"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2631270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ременная шка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Графический объект 10">
            <a:extLst>
              <a:ext uri="{FF2B5EF4-FFF2-40B4-BE49-F238E27FC236}">
                <a16:creationId xmlns:a16="http://schemas.microsoft.com/office/drawing/2014/main" xmlns="" id="{9D2AF524-D4B4-4A3A-9CE4-EDAFE1D5A3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 rtlCol="0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ЗАГОЛОВОК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xmlns="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sp>
        <p:nvSpPr>
          <p:cNvPr id="17" name="Текст 15">
            <a:extLst>
              <a:ext uri="{FF2B5EF4-FFF2-40B4-BE49-F238E27FC236}">
                <a16:creationId xmlns:a16="http://schemas.microsoft.com/office/drawing/2014/main" xmlns="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sp>
        <p:nvSpPr>
          <p:cNvPr id="18" name="Текст 15">
            <a:extLst>
              <a:ext uri="{FF2B5EF4-FFF2-40B4-BE49-F238E27FC236}">
                <a16:creationId xmlns:a16="http://schemas.microsoft.com/office/drawing/2014/main" xmlns="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sp>
        <p:nvSpPr>
          <p:cNvPr id="19" name="Текст 15">
            <a:extLst>
              <a:ext uri="{FF2B5EF4-FFF2-40B4-BE49-F238E27FC236}">
                <a16:creationId xmlns:a16="http://schemas.microsoft.com/office/drawing/2014/main" xmlns="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sp>
        <p:nvSpPr>
          <p:cNvPr id="34" name="Текст 15">
            <a:extLst>
              <a:ext uri="{FF2B5EF4-FFF2-40B4-BE49-F238E27FC236}">
                <a16:creationId xmlns:a16="http://schemas.microsoft.com/office/drawing/2014/main" xmlns="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sp>
        <p:nvSpPr>
          <p:cNvPr id="35" name="Текст 15">
            <a:extLst>
              <a:ext uri="{FF2B5EF4-FFF2-40B4-BE49-F238E27FC236}">
                <a16:creationId xmlns:a16="http://schemas.microsoft.com/office/drawing/2014/main" xmlns="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82564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sp>
        <p:nvSpPr>
          <p:cNvPr id="36" name="Текст 15">
            <a:extLst>
              <a:ext uri="{FF2B5EF4-FFF2-40B4-BE49-F238E27FC236}">
                <a16:creationId xmlns:a16="http://schemas.microsoft.com/office/drawing/2014/main" xmlns="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sp>
        <p:nvSpPr>
          <p:cNvPr id="37" name="Текст 15">
            <a:extLst>
              <a:ext uri="{FF2B5EF4-FFF2-40B4-BE49-F238E27FC236}">
                <a16:creationId xmlns:a16="http://schemas.microsoft.com/office/drawing/2014/main" xmlns="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D3795F91-C721-4363-956D-756673AE79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8AC14461-E27D-413D-B31A-47B74646AF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4D6AEA4C-7710-4829-BA87-8DD77F1593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E9BD473E-6203-491C-87AC-54AC0AB233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ru-RU" noProof="0"/>
              <a:t>20XX г.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55823" y="6356350"/>
            <a:ext cx="1808712" cy="365125"/>
          </a:xfrm>
        </p:spPr>
        <p:txBody>
          <a:bodyPr rtlCol="0"/>
          <a:lstStyle>
            <a:lvl1pPr algn="l"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с 3 столбцами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sp>
        <p:nvSpPr>
          <p:cNvPr id="15" name="Текст 15">
            <a:extLst>
              <a:ext uri="{FF2B5EF4-FFF2-40B4-BE49-F238E27FC236}">
                <a16:creationId xmlns:a16="http://schemas.microsoft.com/office/drawing/2014/main" xmlns="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7" name="Текст 18">
            <a:extLst>
              <a:ext uri="{FF2B5EF4-FFF2-40B4-BE49-F238E27FC236}">
                <a16:creationId xmlns:a16="http://schemas.microsoft.com/office/drawing/2014/main" xmlns="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1" name="Текст 15">
            <a:extLst>
              <a:ext uri="{FF2B5EF4-FFF2-40B4-BE49-F238E27FC236}">
                <a16:creationId xmlns:a16="http://schemas.microsoft.com/office/drawing/2014/main" xmlns="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32" name="Текст 18">
            <a:extLst>
              <a:ext uri="{FF2B5EF4-FFF2-40B4-BE49-F238E27FC236}">
                <a16:creationId xmlns:a16="http://schemas.microsoft.com/office/drawing/2014/main" xmlns="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3" name="Текст 15">
            <a:extLst>
              <a:ext uri="{FF2B5EF4-FFF2-40B4-BE49-F238E27FC236}">
                <a16:creationId xmlns:a16="http://schemas.microsoft.com/office/drawing/2014/main" xmlns="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34" name="Текст 18">
            <a:extLst>
              <a:ext uri="{FF2B5EF4-FFF2-40B4-BE49-F238E27FC236}">
                <a16:creationId xmlns:a16="http://schemas.microsoft.com/office/drawing/2014/main" xmlns="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2" name="Текст 15">
            <a:extLst>
              <a:ext uri="{FF2B5EF4-FFF2-40B4-BE49-F238E27FC236}">
                <a16:creationId xmlns:a16="http://schemas.microsoft.com/office/drawing/2014/main" xmlns="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3" name="Текст 18">
            <a:extLst>
              <a:ext uri="{FF2B5EF4-FFF2-40B4-BE49-F238E27FC236}">
                <a16:creationId xmlns:a16="http://schemas.microsoft.com/office/drawing/2014/main" xmlns="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xmlns="" id="{9298DCF7-7DC1-4618-8133-F63847B0AF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653A6567-233D-4A3B-B52B-DE7E5E35A1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Графический объект 6">
            <a:extLst>
              <a:ext uri="{FF2B5EF4-FFF2-40B4-BE49-F238E27FC236}">
                <a16:creationId xmlns:a16="http://schemas.microsoft.com/office/drawing/2014/main" xmlns="" id="{64D564EB-CA78-42C6-AD76-3C4E7B3AEA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8" name="Графический объект 7">
            <a:extLst>
              <a:ext uri="{FF2B5EF4-FFF2-40B4-BE49-F238E27FC236}">
                <a16:creationId xmlns:a16="http://schemas.microsoft.com/office/drawing/2014/main" xmlns="" id="{1CFFBB3A-BDCF-4878-8D04-E8BB9A050E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с 2 столбцам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rtlCol="0"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sp>
        <p:nvSpPr>
          <p:cNvPr id="15" name="Текст 15">
            <a:extLst>
              <a:ext uri="{FF2B5EF4-FFF2-40B4-BE49-F238E27FC236}">
                <a16:creationId xmlns:a16="http://schemas.microsoft.com/office/drawing/2014/main" xmlns="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7" name="Текст 18">
            <a:extLst>
              <a:ext uri="{FF2B5EF4-FFF2-40B4-BE49-F238E27FC236}">
                <a16:creationId xmlns:a16="http://schemas.microsoft.com/office/drawing/2014/main" xmlns="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xmlns="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8" name="Текст 18">
            <a:extLst>
              <a:ext uri="{FF2B5EF4-FFF2-40B4-BE49-F238E27FC236}">
                <a16:creationId xmlns:a16="http://schemas.microsoft.com/office/drawing/2014/main" xmlns="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9" name="Текст 15">
            <a:extLst>
              <a:ext uri="{FF2B5EF4-FFF2-40B4-BE49-F238E27FC236}">
                <a16:creationId xmlns:a16="http://schemas.microsoft.com/office/drawing/2014/main" xmlns="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20" name="Текст 18">
            <a:extLst>
              <a:ext uri="{FF2B5EF4-FFF2-40B4-BE49-F238E27FC236}">
                <a16:creationId xmlns:a16="http://schemas.microsoft.com/office/drawing/2014/main" xmlns="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3" name="Текст 15">
            <a:extLst>
              <a:ext uri="{FF2B5EF4-FFF2-40B4-BE49-F238E27FC236}">
                <a16:creationId xmlns:a16="http://schemas.microsoft.com/office/drawing/2014/main" xmlns="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24" name="Текст 18">
            <a:extLst>
              <a:ext uri="{FF2B5EF4-FFF2-40B4-BE49-F238E27FC236}">
                <a16:creationId xmlns:a16="http://schemas.microsoft.com/office/drawing/2014/main" xmlns="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  <p:pic>
        <p:nvPicPr>
          <p:cNvPr id="2" name="Графический объект 1">
            <a:extLst>
              <a:ext uri="{FF2B5EF4-FFF2-40B4-BE49-F238E27FC236}">
                <a16:creationId xmlns:a16="http://schemas.microsoft.com/office/drawing/2014/main" xmlns="" id="{6D8D9106-8780-461D-9091-E074B0A3C9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Вступление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rtlCol="0" anchor="b">
            <a:normAutofit/>
          </a:bodyPr>
          <a:lstStyle>
            <a:lvl1pPr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2FD4279-EA62-4397-878A-73F4948DB1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62075" y="3660774"/>
            <a:ext cx="5111750" cy="152558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xmlns="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Дата 6">
            <a:extLst>
              <a:ext uri="{FF2B5EF4-FFF2-40B4-BE49-F238E27FC236}">
                <a16:creationId xmlns:a16="http://schemas.microsoft.com/office/drawing/2014/main" xmlns="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10" name="Нижний колонтитул 7">
            <a:extLst>
              <a:ext uri="{FF2B5EF4-FFF2-40B4-BE49-F238E27FC236}">
                <a16:creationId xmlns:a16="http://schemas.microsoft.com/office/drawing/2014/main" xmlns="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11" name="Номер слайда 8">
            <a:extLst>
              <a:ext uri="{FF2B5EF4-FFF2-40B4-BE49-F238E27FC236}">
                <a16:creationId xmlns:a16="http://schemas.microsoft.com/office/drawing/2014/main" xmlns="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129327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рыв раздела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rtlCol="0" anchor="ctr">
            <a:noAutofit/>
          </a:bodyPr>
          <a:lstStyle>
            <a:lvl1pPr algn="l">
              <a:defRPr sz="36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pic>
        <p:nvPicPr>
          <p:cNvPr id="5" name="Графический объект 4">
            <a:extLst>
              <a:ext uri="{FF2B5EF4-FFF2-40B4-BE49-F238E27FC236}">
                <a16:creationId xmlns:a16="http://schemas.microsoft.com/office/drawing/2014/main" xmlns="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8668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Графический объект 6">
            <a:extLst>
              <a:ext uri="{FF2B5EF4-FFF2-40B4-BE49-F238E27FC236}">
                <a16:creationId xmlns:a16="http://schemas.microsoft.com/office/drawing/2014/main" xmlns="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rtlCol="0"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СТИЛЬ ОБРАЗЦА ЗАГОЛОВКА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15">
            <a:extLst>
              <a:ext uri="{FF2B5EF4-FFF2-40B4-BE49-F238E27FC236}">
                <a16:creationId xmlns:a16="http://schemas.microsoft.com/office/drawing/2014/main" xmlns="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2" name="Текст 18">
            <a:extLst>
              <a:ext uri="{FF2B5EF4-FFF2-40B4-BE49-F238E27FC236}">
                <a16:creationId xmlns:a16="http://schemas.microsoft.com/office/drawing/2014/main" xmlns="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3" name="Текст 15">
            <a:extLst>
              <a:ext uri="{FF2B5EF4-FFF2-40B4-BE49-F238E27FC236}">
                <a16:creationId xmlns:a16="http://schemas.microsoft.com/office/drawing/2014/main" xmlns="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4" name="Текст 18">
            <a:extLst>
              <a:ext uri="{FF2B5EF4-FFF2-40B4-BE49-F238E27FC236}">
                <a16:creationId xmlns:a16="http://schemas.microsoft.com/office/drawing/2014/main" xmlns="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5" name="Текст 15">
            <a:extLst>
              <a:ext uri="{FF2B5EF4-FFF2-40B4-BE49-F238E27FC236}">
                <a16:creationId xmlns:a16="http://schemas.microsoft.com/office/drawing/2014/main" xmlns="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6" name="Текст 18">
            <a:extLst>
              <a:ext uri="{FF2B5EF4-FFF2-40B4-BE49-F238E27FC236}">
                <a16:creationId xmlns:a16="http://schemas.microsoft.com/office/drawing/2014/main" xmlns="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7" name="Дата 2">
            <a:extLst>
              <a:ext uri="{FF2B5EF4-FFF2-40B4-BE49-F238E27FC236}">
                <a16:creationId xmlns:a16="http://schemas.microsoft.com/office/drawing/2014/main" xmlns="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18" name="Нижний колонтитул 3">
            <a:extLst>
              <a:ext uri="{FF2B5EF4-FFF2-40B4-BE49-F238E27FC236}">
                <a16:creationId xmlns:a16="http://schemas.microsoft.com/office/drawing/2014/main" xmlns="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19" name="Номер слайда 4">
            <a:extLst>
              <a:ext uri="{FF2B5EF4-FFF2-40B4-BE49-F238E27FC236}">
                <a16:creationId xmlns:a16="http://schemas.microsoft.com/office/drawing/2014/main" xmlns="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26479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объект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43104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647665" y="3834606"/>
            <a:ext cx="2896671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xmlns="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ОБРАЗЕЦ ТЕКСТА</a:t>
            </a:r>
          </a:p>
        </p:txBody>
      </p:sp>
      <p:sp>
        <p:nvSpPr>
          <p:cNvPr id="22" name="Объект 3">
            <a:extLst>
              <a:ext uri="{FF2B5EF4-FFF2-40B4-BE49-F238E27FC236}">
                <a16:creationId xmlns:a16="http://schemas.microsoft.com/office/drawing/2014/main" xmlns="" id="{C464A9BD-B815-4632-8F54-6EB70E48BA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066421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463D7850-C2A6-43CE-BBE4-8E81A0A593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xmlns="" id="{EBAD3E03-2E3B-440C-9105-6F9D33006D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noProof="0"/>
              <a:t>20ГГ</a:t>
            </a:r>
            <a:endParaRPr lang="ru-RU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noProof="0"/>
              <a:t>Набор слайдов для презентации</a:t>
            </a:r>
            <a:endParaRPr lang="ru-RU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CEABB6-07DC-46E8-9B57-56EC44A396E5}" type="slidenum">
              <a:rPr lang="ru-RU" noProof="0" smtClean="0"/>
              <a:pPr/>
              <a:t>‹#›</a:t>
            </a:fld>
            <a:endParaRPr lang="ru-RU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697" r:id="rId6"/>
    <p:sldLayoutId id="2147483673" r:id="rId7"/>
    <p:sldLayoutId id="2147483676" r:id="rId8"/>
    <p:sldLayoutId id="2147483672" r:id="rId9"/>
    <p:sldLayoutId id="2147483699" r:id="rId10"/>
    <p:sldLayoutId id="2147483671" r:id="rId11"/>
    <p:sldLayoutId id="2147483700" r:id="rId12"/>
    <p:sldLayoutId id="2147483692" r:id="rId13"/>
    <p:sldLayoutId id="2147483681" r:id="rId14"/>
    <p:sldLayoutId id="2147483674" r:id="rId15"/>
    <p:sldLayoutId id="2147483675" r:id="rId16"/>
    <p:sldLayoutId id="2147483696" r:id="rId17"/>
    <p:sldLayoutId id="2147483677" r:id="rId18"/>
    <p:sldLayoutId id="2147483678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2389238"/>
            <a:ext cx="4941771" cy="3167803"/>
          </a:xfrm>
        </p:spPr>
        <p:txBody>
          <a:bodyPr rtlCol="0"/>
          <a:lstStyle/>
          <a:p>
            <a:r>
              <a:rPr lang="ru-RU" b="1" dirty="0" smtClean="0"/>
              <a:t>ПРОБЛЕМНЫЕ ситуации </a:t>
            </a:r>
            <a:r>
              <a:rPr lang="ru-RU" b="1" dirty="0" smtClean="0"/>
              <a:t>в работе </a:t>
            </a:r>
            <a:r>
              <a:rPr lang="ru-RU" b="1" dirty="0" smtClean="0"/>
              <a:t>преподавателя вуза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64242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4AFFC60-19C3-4901-93F7-7AAF4C09F8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77728" y="442453"/>
            <a:ext cx="9320981" cy="5855108"/>
          </a:xfrm>
        </p:spPr>
        <p:txBody>
          <a:bodyPr rtlCol="0">
            <a:normAutofit/>
          </a:bodyPr>
          <a:lstStyle/>
          <a:p>
            <a:r>
              <a:rPr lang="ru-RU" sz="1800" b="1" dirty="0" smtClean="0"/>
              <a:t>ВАЖНЫЕ ВЫВОДЫ:</a:t>
            </a:r>
          </a:p>
          <a:p>
            <a:pPr>
              <a:buFont typeface="Arial" pitchFamily="34" charset="0"/>
              <a:buChar char="•"/>
            </a:pPr>
            <a:r>
              <a:rPr lang="ru-RU" sz="1800" b="1" dirty="0" smtClean="0"/>
              <a:t> ПРИОРИТЕТ – КОНСТРУКТИВ</a:t>
            </a:r>
            <a:endParaRPr lang="ru-RU" sz="1800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800" dirty="0" smtClean="0"/>
              <a:t>Цель</a:t>
            </a:r>
            <a:r>
              <a:rPr lang="ru-RU" sz="1800" dirty="0" smtClean="0"/>
              <a:t> не в наказании, а в поиске решения и предотвращении </a:t>
            </a:r>
            <a:endParaRPr lang="ru-RU" sz="1800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800" dirty="0" smtClean="0"/>
              <a:t>повторения</a:t>
            </a:r>
            <a:r>
              <a:rPr lang="ru-RU" sz="1800" dirty="0" smtClean="0"/>
              <a:t> ситуации.</a:t>
            </a:r>
          </a:p>
          <a:p>
            <a:pPr>
              <a:buFont typeface="Arial" pitchFamily="34" charset="0"/>
              <a:buChar char="•"/>
            </a:pPr>
            <a:r>
              <a:rPr lang="ru-RU" sz="1800" b="1" dirty="0" smtClean="0"/>
              <a:t> ПРОЗРАЧНОСТЬ</a:t>
            </a:r>
            <a:r>
              <a:rPr lang="ru-RU" sz="1800" dirty="0" smtClean="0"/>
              <a:t> </a:t>
            </a:r>
            <a:endParaRPr lang="ru-RU" sz="1800" dirty="0" smtClean="0"/>
          </a:p>
          <a:p>
            <a:pPr>
              <a:spcBef>
                <a:spcPts val="0"/>
              </a:spcBef>
            </a:pPr>
            <a:r>
              <a:rPr lang="ru-RU" sz="1800" dirty="0" smtClean="0"/>
              <a:t>Студенты</a:t>
            </a:r>
            <a:r>
              <a:rPr lang="ru-RU" sz="1800" dirty="0" smtClean="0"/>
              <a:t> должны понимать логику решений и критерии оценок.</a:t>
            </a:r>
          </a:p>
          <a:p>
            <a:pPr>
              <a:buFont typeface="Arial" pitchFamily="34" charset="0"/>
              <a:buChar char="•"/>
            </a:pPr>
            <a:r>
              <a:rPr lang="ru-RU" sz="1800" b="1" dirty="0" smtClean="0"/>
              <a:t> ПОДДЕРЖКА</a:t>
            </a:r>
          </a:p>
          <a:p>
            <a:pPr>
              <a:spcBef>
                <a:spcPts val="0"/>
              </a:spcBef>
            </a:pPr>
            <a:r>
              <a:rPr lang="ru-RU" sz="1800" dirty="0" smtClean="0"/>
              <a:t>Привлекайте</a:t>
            </a:r>
            <a:r>
              <a:rPr lang="ru-RU" sz="1800" dirty="0" smtClean="0"/>
              <a:t> кураторов, психологов, </a:t>
            </a:r>
            <a:r>
              <a:rPr lang="ru-RU" sz="1800" dirty="0" smtClean="0"/>
              <a:t>деканат – командный</a:t>
            </a:r>
            <a:r>
              <a:rPr lang="ru-RU" sz="1800" dirty="0" smtClean="0"/>
              <a:t> подход эффективнее.</a:t>
            </a:r>
          </a:p>
          <a:p>
            <a:pPr>
              <a:buFont typeface="Arial" pitchFamily="34" charset="0"/>
              <a:buChar char="•"/>
            </a:pPr>
            <a:r>
              <a:rPr lang="ru-RU" sz="1800" b="1" dirty="0" smtClean="0"/>
              <a:t> ПРОФИЛАКТИКА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/>
              <a:t>Разбирайте</a:t>
            </a:r>
            <a:r>
              <a:rPr lang="ru-RU" sz="1800" dirty="0" smtClean="0"/>
              <a:t> типовые кейсы на методических совещаниях, создавайте </a:t>
            </a:r>
            <a:r>
              <a:rPr lang="ru-RU" sz="1800" dirty="0" smtClean="0"/>
              <a:t>памятки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/>
              <a:t>для</a:t>
            </a:r>
            <a:r>
              <a:rPr lang="ru-RU" sz="1800" dirty="0" smtClean="0"/>
              <a:t> преподавателей и студентов</a:t>
            </a:r>
            <a:r>
              <a:rPr lang="ru-RU" sz="1800" dirty="0" smtClean="0"/>
              <a:t>.</a:t>
            </a:r>
            <a:endParaRPr lang="ru-RU" sz="1800" dirty="0" smtClean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EDCFF82-B70F-4971-9182-7C3AEA3CF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649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37E1C88-627C-4655-A4FB-0BB02EDB0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075" y="1671639"/>
            <a:ext cx="5923628" cy="1735238"/>
          </a:xfrm>
        </p:spPr>
        <p:txBody>
          <a:bodyPr rtlCol="0">
            <a:normAutofit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ПРАКТИЧЕСКИЕ ЗАДАНИЯ</a:t>
            </a:r>
            <a:endParaRPr lang="ru-RU" b="1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23C3221-5F04-4CA7-A86A-EEA8566A1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4637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EDCFF82-B70F-4971-9182-7C3AEA3CF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12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80219" y="427703"/>
            <a:ext cx="1154798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Пример ситуации: </a:t>
            </a:r>
            <a:r>
              <a:rPr lang="ru-RU" u="sng" dirty="0" smtClean="0"/>
              <a:t>Более</a:t>
            </a:r>
            <a:r>
              <a:rPr lang="ru-RU" u="sng" dirty="0" smtClean="0"/>
              <a:t> 50 % </a:t>
            </a:r>
            <a:r>
              <a:rPr lang="ru-RU" u="sng" dirty="0" smtClean="0"/>
              <a:t> группы</a:t>
            </a:r>
            <a:r>
              <a:rPr lang="ru-RU" u="sng" dirty="0" smtClean="0"/>
              <a:t> не пришли на важную лекцию </a:t>
            </a:r>
            <a:r>
              <a:rPr lang="ru-RU" u="sng" dirty="0" smtClean="0"/>
              <a:t>без</a:t>
            </a:r>
            <a:r>
              <a:rPr lang="ru-RU" u="sng" dirty="0" smtClean="0"/>
              <a:t> предупреждения. </a:t>
            </a:r>
            <a:endParaRPr lang="ru-RU" u="sng" dirty="0" smtClean="0"/>
          </a:p>
          <a:p>
            <a:endParaRPr lang="ru-RU" dirty="0" smtClean="0"/>
          </a:p>
          <a:p>
            <a:r>
              <a:rPr lang="ru-RU" b="1" dirty="0" smtClean="0"/>
              <a:t>Выбор стратегии (сотрудничество, компромисс, уступка, уход): </a:t>
            </a:r>
            <a:r>
              <a:rPr lang="ru-RU" dirty="0" smtClean="0"/>
              <a:t>Наиболее эффективная стратегия </a:t>
            </a:r>
            <a:r>
              <a:rPr lang="ru-RU" dirty="0" smtClean="0"/>
              <a:t>для долгосрочного решения </a:t>
            </a:r>
            <a:r>
              <a:rPr lang="ru-RU" dirty="0" smtClean="0"/>
              <a:t>проблемы – сотрудничество.</a:t>
            </a:r>
            <a:endParaRPr lang="ru-RU" dirty="0" smtClean="0"/>
          </a:p>
          <a:p>
            <a:endParaRPr lang="ru-RU" b="1" dirty="0" smtClean="0"/>
          </a:p>
          <a:p>
            <a:pPr algn="ctr"/>
            <a:r>
              <a:rPr lang="ru-RU" b="1" u="sng" dirty="0" smtClean="0"/>
              <a:t>Стратегия</a:t>
            </a:r>
            <a:r>
              <a:rPr lang="ru-RU" b="1" u="sng" dirty="0" smtClean="0"/>
              <a:t> сотрудничества</a:t>
            </a:r>
            <a:r>
              <a:rPr lang="ru-RU" b="1" u="sng" dirty="0" smtClean="0"/>
              <a:t>:</a:t>
            </a:r>
            <a:endParaRPr lang="ru-RU" b="1" u="sng" dirty="0" smtClean="0"/>
          </a:p>
          <a:p>
            <a:endParaRPr lang="ru-RU" b="1" dirty="0" smtClean="0"/>
          </a:p>
          <a:p>
            <a:r>
              <a:rPr lang="ru-RU" b="1" dirty="0" smtClean="0"/>
              <a:t>1 этап.</a:t>
            </a:r>
            <a:r>
              <a:rPr lang="ru-RU" b="1" dirty="0" smtClean="0"/>
              <a:t> Диагностика причин</a:t>
            </a:r>
          </a:p>
          <a:p>
            <a:r>
              <a:rPr lang="ru-RU" b="1" dirty="0" smtClean="0"/>
              <a:t>Варианты</a:t>
            </a:r>
            <a:r>
              <a:rPr lang="ru-RU" b="1" dirty="0" smtClean="0"/>
              <a:t> сбора информации</a:t>
            </a:r>
            <a:r>
              <a:rPr lang="ru-RU" b="1" dirty="0" smtClean="0"/>
              <a:t>:</a:t>
            </a:r>
            <a:r>
              <a:rPr lang="ru-RU" dirty="0" smtClean="0"/>
              <a:t> анонимный</a:t>
            </a:r>
            <a:r>
              <a:rPr lang="ru-RU" dirty="0" smtClean="0"/>
              <a:t> опрос в чате группы («Что помешало вам прийти на лекцию?» </a:t>
            </a:r>
            <a:endParaRPr lang="ru-RU" dirty="0" smtClean="0"/>
          </a:p>
          <a:p>
            <a:r>
              <a:rPr lang="ru-RU" dirty="0" smtClean="0"/>
              <a:t>с</a:t>
            </a:r>
            <a:r>
              <a:rPr lang="ru-RU" dirty="0" smtClean="0"/>
              <a:t> вариантами ответов и полем для комментария</a:t>
            </a:r>
            <a:r>
              <a:rPr lang="ru-RU" dirty="0" smtClean="0"/>
              <a:t>); обращение</a:t>
            </a:r>
            <a:r>
              <a:rPr lang="ru-RU" dirty="0" smtClean="0"/>
              <a:t> к старосте и активу группы;</a:t>
            </a:r>
          </a:p>
          <a:p>
            <a:r>
              <a:rPr lang="ru-RU" dirty="0" smtClean="0"/>
              <a:t>анализ посещаемости за последние недели (есть ли тенденция</a:t>
            </a:r>
            <a:r>
              <a:rPr lang="ru-RU" dirty="0" smtClean="0"/>
              <a:t>?);  проверка</a:t>
            </a:r>
            <a:r>
              <a:rPr lang="ru-RU" dirty="0" smtClean="0"/>
              <a:t> календаря вуза: </a:t>
            </a:r>
            <a:endParaRPr lang="ru-RU" dirty="0" smtClean="0"/>
          </a:p>
          <a:p>
            <a:r>
              <a:rPr lang="ru-RU" dirty="0" smtClean="0"/>
              <a:t>не</a:t>
            </a:r>
            <a:r>
              <a:rPr lang="ru-RU" dirty="0" smtClean="0"/>
              <a:t> совпадают </a:t>
            </a:r>
            <a:r>
              <a:rPr lang="ru-RU" dirty="0" smtClean="0"/>
              <a:t>ли</a:t>
            </a:r>
            <a:r>
              <a:rPr lang="ru-RU" dirty="0" smtClean="0"/>
              <a:t> </a:t>
            </a:r>
            <a:r>
              <a:rPr lang="ru-RU" dirty="0" smtClean="0"/>
              <a:t>пропуски</a:t>
            </a:r>
            <a:r>
              <a:rPr lang="ru-RU" dirty="0" smtClean="0"/>
              <a:t> с </a:t>
            </a:r>
            <a:r>
              <a:rPr lang="ru-RU" dirty="0" smtClean="0"/>
              <a:t>другими</a:t>
            </a:r>
            <a:r>
              <a:rPr lang="ru-RU" dirty="0" smtClean="0"/>
              <a:t> важными событиями </a:t>
            </a:r>
            <a:r>
              <a:rPr lang="ru-RU" dirty="0" smtClean="0"/>
              <a:t>(</a:t>
            </a:r>
            <a:r>
              <a:rPr lang="ru-RU" dirty="0" smtClean="0"/>
              <a:t>экзамены, олимпиады, мероприятия).</a:t>
            </a:r>
          </a:p>
          <a:p>
            <a:r>
              <a:rPr lang="ru-RU" b="1" dirty="0" smtClean="0"/>
              <a:t>Возможные причины:</a:t>
            </a:r>
            <a:endParaRPr lang="ru-RU" dirty="0" smtClean="0"/>
          </a:p>
          <a:p>
            <a:pPr indent="354013">
              <a:buFont typeface="Arial" pitchFamily="34" charset="0"/>
              <a:buChar char="•"/>
            </a:pPr>
            <a:r>
              <a:rPr lang="ru-RU" dirty="0" smtClean="0"/>
              <a:t>несогласованность расписания (наложение с другими важными занятиями);</a:t>
            </a:r>
          </a:p>
          <a:p>
            <a:pPr indent="354013">
              <a:buFont typeface="Arial" pitchFamily="34" charset="0"/>
              <a:buChar char="•"/>
            </a:pPr>
            <a:r>
              <a:rPr lang="ru-RU" dirty="0" smtClean="0"/>
              <a:t>недооценка важности лекции;</a:t>
            </a:r>
          </a:p>
          <a:p>
            <a:pPr indent="354013">
              <a:buFont typeface="Arial" pitchFamily="34" charset="0"/>
              <a:buChar char="•"/>
            </a:pPr>
            <a:r>
              <a:rPr lang="ru-RU" dirty="0" smtClean="0"/>
              <a:t>технические проблемы (если лекция </a:t>
            </a:r>
            <a:r>
              <a:rPr lang="ru-RU" dirty="0" err="1" smtClean="0"/>
              <a:t>онлайн</a:t>
            </a:r>
            <a:r>
              <a:rPr lang="ru-RU" dirty="0" smtClean="0"/>
              <a:t>);</a:t>
            </a:r>
          </a:p>
          <a:p>
            <a:pPr indent="354013">
              <a:buFont typeface="Arial" pitchFamily="34" charset="0"/>
              <a:buChar char="•"/>
            </a:pPr>
            <a:r>
              <a:rPr lang="ru-RU" dirty="0" smtClean="0"/>
              <a:t>организационные сбои (неверное время/место в расписании);</a:t>
            </a:r>
          </a:p>
          <a:p>
            <a:pPr indent="354013">
              <a:buFont typeface="Arial" pitchFamily="34" charset="0"/>
              <a:buChar char="•"/>
            </a:pPr>
            <a:r>
              <a:rPr lang="ru-RU" dirty="0" smtClean="0"/>
              <a:t>низкая мотивация к предмету;</a:t>
            </a:r>
          </a:p>
          <a:p>
            <a:pPr indent="354013">
              <a:buFont typeface="Arial" pitchFamily="34" charset="0"/>
              <a:buChar char="•"/>
            </a:pPr>
            <a:r>
              <a:rPr lang="ru-RU" dirty="0" smtClean="0"/>
              <a:t>внешние факторы (погода, транспорт, массовые мероприятия в городе</a:t>
            </a:r>
            <a:r>
              <a:rPr lang="ru-RU" dirty="0" smtClean="0"/>
              <a:t>).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43649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EDCFF82-B70F-4971-9182-7C3AEA3CF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13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80219" y="427703"/>
            <a:ext cx="1154798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 этап.</a:t>
            </a:r>
            <a:r>
              <a:rPr lang="ru-RU" b="1" dirty="0" smtClean="0"/>
              <a:t> Информирование и объяснение</a:t>
            </a:r>
          </a:p>
          <a:p>
            <a:r>
              <a:rPr lang="ru-RU" dirty="0" smtClean="0"/>
              <a:t>После выявления причин </a:t>
            </a:r>
            <a:r>
              <a:rPr lang="ru-RU" dirty="0" smtClean="0"/>
              <a:t>открыто</a:t>
            </a:r>
            <a:r>
              <a:rPr lang="ru-RU" dirty="0" smtClean="0"/>
              <a:t> обсудите ситуацию с группой (и присутствовавшими, </a:t>
            </a:r>
            <a:endParaRPr lang="ru-RU" dirty="0" smtClean="0"/>
          </a:p>
          <a:p>
            <a:r>
              <a:rPr lang="ru-RU" dirty="0" smtClean="0"/>
              <a:t>и</a:t>
            </a:r>
            <a:r>
              <a:rPr lang="ru-RU" dirty="0" smtClean="0"/>
              <a:t> отсутствовавшими</a:t>
            </a:r>
            <a:r>
              <a:rPr lang="ru-RU" dirty="0" smtClean="0"/>
              <a:t>): расскажите</a:t>
            </a:r>
            <a:r>
              <a:rPr lang="ru-RU" dirty="0" smtClean="0"/>
              <a:t> о результатах диагностики;</a:t>
            </a:r>
          </a:p>
          <a:p>
            <a:r>
              <a:rPr lang="ru-RU" dirty="0" smtClean="0"/>
              <a:t>подчеркните важность пропущенного материала для дальнейшего обучения и экзаменов;</a:t>
            </a:r>
          </a:p>
          <a:p>
            <a:r>
              <a:rPr lang="ru-RU" dirty="0" smtClean="0"/>
              <a:t>объясните, как отсутствие половины группы мешает учебному процессу </a:t>
            </a:r>
            <a:endParaRPr lang="ru-RU" dirty="0" smtClean="0"/>
          </a:p>
          <a:p>
            <a:r>
              <a:rPr lang="ru-RU" dirty="0" smtClean="0"/>
              <a:t>(</a:t>
            </a:r>
            <a:r>
              <a:rPr lang="ru-RU" dirty="0" smtClean="0"/>
              <a:t>например, снижает качество дискуссий, требует дублирования материала</a:t>
            </a:r>
            <a:r>
              <a:rPr lang="ru-RU" dirty="0" smtClean="0"/>
              <a:t>).</a:t>
            </a:r>
          </a:p>
          <a:p>
            <a:endParaRPr lang="ru-RU" b="1" dirty="0" smtClean="0"/>
          </a:p>
          <a:p>
            <a:r>
              <a:rPr lang="ru-RU" b="1" dirty="0" smtClean="0"/>
              <a:t>3 этап.</a:t>
            </a:r>
            <a:r>
              <a:rPr lang="ru-RU" b="1" dirty="0" smtClean="0"/>
              <a:t> Совместное решение проблемы</a:t>
            </a:r>
          </a:p>
          <a:p>
            <a:r>
              <a:rPr lang="ru-RU" dirty="0" smtClean="0"/>
              <a:t>Предложите студентам поучаствовать в поиске решений. Проведите мини‑сессию идей (в аудитории </a:t>
            </a:r>
            <a:endParaRPr lang="ru-RU" dirty="0" smtClean="0"/>
          </a:p>
          <a:p>
            <a:r>
              <a:rPr lang="ru-RU" dirty="0" smtClean="0"/>
              <a:t>или</a:t>
            </a:r>
            <a:r>
              <a:rPr lang="ru-RU" dirty="0" smtClean="0"/>
              <a:t> в чате):</a:t>
            </a:r>
          </a:p>
          <a:p>
            <a:r>
              <a:rPr lang="ru-RU" b="1" dirty="0" smtClean="0"/>
              <a:t>Вопросы для обсуждения:</a:t>
            </a:r>
            <a:endParaRPr lang="ru-RU" dirty="0" smtClean="0"/>
          </a:p>
          <a:p>
            <a:pPr marL="342900" indent="-342900"/>
            <a:r>
              <a:rPr lang="ru-RU" dirty="0" smtClean="0"/>
              <a:t>1). Как</a:t>
            </a:r>
            <a:r>
              <a:rPr lang="ru-RU" dirty="0" smtClean="0"/>
              <a:t> лучше всего донести до отсутствовавших ключевой </a:t>
            </a:r>
            <a:r>
              <a:rPr lang="ru-RU" dirty="0" smtClean="0"/>
              <a:t>материал:</a:t>
            </a:r>
            <a:endParaRPr lang="ru-RU" dirty="0" smtClean="0"/>
          </a:p>
          <a:p>
            <a:pPr indent="265113">
              <a:buFont typeface="Arial" pitchFamily="34" charset="0"/>
              <a:buChar char="•"/>
            </a:pPr>
            <a:r>
              <a:rPr lang="ru-RU" dirty="0" smtClean="0"/>
              <a:t>запись</a:t>
            </a:r>
            <a:r>
              <a:rPr lang="ru-RU" dirty="0" smtClean="0"/>
              <a:t> лекции (аудио/видео) с комментариями преподавателя;</a:t>
            </a:r>
          </a:p>
          <a:p>
            <a:pPr indent="265113">
              <a:buFont typeface="Arial" pitchFamily="34" charset="0"/>
              <a:buChar char="•"/>
            </a:pPr>
            <a:r>
              <a:rPr lang="ru-RU" dirty="0" smtClean="0"/>
              <a:t>конспект с выделением ключевых тезисов и вопросов для самопроверки;</a:t>
            </a:r>
          </a:p>
          <a:p>
            <a:pPr indent="265113">
              <a:buFont typeface="Arial" pitchFamily="34" charset="0"/>
              <a:buChar char="•"/>
            </a:pPr>
            <a:r>
              <a:rPr lang="ru-RU" dirty="0" smtClean="0"/>
              <a:t>презентация с голосовыми пояснениями;</a:t>
            </a:r>
          </a:p>
          <a:p>
            <a:pPr indent="265113">
              <a:buFont typeface="Arial" pitchFamily="34" charset="0"/>
              <a:buChar char="•"/>
            </a:pPr>
            <a:r>
              <a:rPr lang="ru-RU" dirty="0" smtClean="0"/>
              <a:t>краткий </a:t>
            </a:r>
            <a:r>
              <a:rPr lang="ru-RU" dirty="0" err="1" smtClean="0"/>
              <a:t>вебинар‑повторение</a:t>
            </a:r>
            <a:r>
              <a:rPr lang="ru-RU" dirty="0" smtClean="0"/>
              <a:t> (30–40 мин) с фокусом на главные идеи и ответы на вопросы;</a:t>
            </a:r>
          </a:p>
          <a:p>
            <a:pPr indent="265113">
              <a:buFont typeface="Arial" pitchFamily="34" charset="0"/>
              <a:buChar char="•"/>
            </a:pPr>
            <a:r>
              <a:rPr lang="ru-RU" dirty="0" smtClean="0"/>
              <a:t>интерактивное задание по теме лекции (кейс, тест, обсуждение в форуме</a:t>
            </a:r>
            <a:r>
              <a:rPr lang="ru-RU" dirty="0" smtClean="0"/>
              <a:t>).</a:t>
            </a:r>
          </a:p>
          <a:p>
            <a:pPr marL="342900" indent="-342900"/>
            <a:r>
              <a:rPr lang="ru-RU" dirty="0" smtClean="0"/>
              <a:t>2). Что</a:t>
            </a:r>
            <a:r>
              <a:rPr lang="ru-RU" dirty="0" smtClean="0"/>
              <a:t> поможет улучшить посещаемость в будущем?</a:t>
            </a:r>
          </a:p>
          <a:p>
            <a:pPr marL="342900" indent="-342900"/>
            <a:r>
              <a:rPr lang="ru-RU" dirty="0" smtClean="0"/>
              <a:t>3). Какие</a:t>
            </a:r>
            <a:r>
              <a:rPr lang="ru-RU" dirty="0" smtClean="0"/>
              <a:t> форматы подачи материала вам удобнее?</a:t>
            </a:r>
          </a:p>
          <a:p>
            <a:pPr indent="265113">
              <a:buFont typeface="Arial" pitchFamily="34" charset="0"/>
              <a:buChar char="•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43649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EDCFF82-B70F-4971-9182-7C3AEA3CF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14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80219" y="427703"/>
            <a:ext cx="11547987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4 этап.</a:t>
            </a:r>
            <a:r>
              <a:rPr lang="ru-RU" b="1" dirty="0" smtClean="0"/>
              <a:t> Профилактика повторных пропусков</a:t>
            </a:r>
          </a:p>
          <a:p>
            <a:r>
              <a:rPr lang="ru-RU" dirty="0" smtClean="0"/>
              <a:t>Совместно с группой разработайте меры профилактики. </a:t>
            </a:r>
            <a:r>
              <a:rPr lang="ru-RU" dirty="0" smtClean="0"/>
              <a:t>Рассмотрите возможные</a:t>
            </a:r>
            <a:r>
              <a:rPr lang="ru-RU" dirty="0" smtClean="0"/>
              <a:t> решения:</a:t>
            </a:r>
          </a:p>
          <a:p>
            <a:pPr indent="442913">
              <a:buFont typeface="Arial" pitchFamily="34" charset="0"/>
              <a:buChar char="•"/>
            </a:pPr>
            <a:r>
              <a:rPr lang="ru-RU" sz="1600" i="1" dirty="0" smtClean="0"/>
              <a:t>гибкость формата:</a:t>
            </a:r>
            <a:r>
              <a:rPr lang="ru-RU" sz="1600" dirty="0" smtClean="0"/>
              <a:t> часть материала </a:t>
            </a:r>
            <a:r>
              <a:rPr lang="ru-RU" sz="1600" dirty="0" smtClean="0"/>
              <a:t>до лекции предоставить в</a:t>
            </a:r>
            <a:r>
              <a:rPr lang="ru-RU" sz="1600" dirty="0" smtClean="0"/>
              <a:t> записи, </a:t>
            </a:r>
            <a:r>
              <a:rPr lang="ru-RU" sz="1600" dirty="0" smtClean="0"/>
              <a:t>на лекции</a:t>
            </a:r>
            <a:r>
              <a:rPr lang="ru-RU" sz="1600" dirty="0" smtClean="0"/>
              <a:t> </a:t>
            </a:r>
            <a:r>
              <a:rPr lang="ru-RU" sz="1600" dirty="0" smtClean="0"/>
              <a:t>проводить дискуссию</a:t>
            </a:r>
            <a:r>
              <a:rPr lang="ru-RU" sz="1600" dirty="0" smtClean="0"/>
              <a:t> и </a:t>
            </a:r>
            <a:r>
              <a:rPr lang="ru-RU" sz="1600" dirty="0" smtClean="0"/>
              <a:t>разбор</a:t>
            </a:r>
            <a:r>
              <a:rPr lang="ru-RU" sz="1600" dirty="0" smtClean="0"/>
              <a:t> сложных тем;</a:t>
            </a:r>
          </a:p>
          <a:p>
            <a:pPr indent="442913">
              <a:buFont typeface="Arial" pitchFamily="34" charset="0"/>
              <a:buChar char="•"/>
            </a:pPr>
            <a:r>
              <a:rPr lang="ru-RU" sz="1600" i="1" dirty="0" smtClean="0"/>
              <a:t>активация интереса: </a:t>
            </a:r>
            <a:r>
              <a:rPr lang="ru-RU" sz="1600" dirty="0" smtClean="0"/>
              <a:t>включение</a:t>
            </a:r>
            <a:r>
              <a:rPr lang="ru-RU" sz="1600" dirty="0" smtClean="0"/>
              <a:t> в лекции кейсов из реальной практики, </a:t>
            </a:r>
            <a:r>
              <a:rPr lang="ru-RU" sz="1600" dirty="0" err="1" smtClean="0"/>
              <a:t>интерактива</a:t>
            </a:r>
            <a:r>
              <a:rPr lang="ru-RU" sz="1600" dirty="0" smtClean="0"/>
              <a:t>, мини‑опросов;</a:t>
            </a:r>
          </a:p>
          <a:p>
            <a:pPr indent="442913">
              <a:buFont typeface="Arial" pitchFamily="34" charset="0"/>
              <a:buChar char="•"/>
            </a:pPr>
            <a:r>
              <a:rPr lang="ru-RU" sz="1600" i="1" dirty="0" smtClean="0"/>
              <a:t>прозрачность важности: </a:t>
            </a:r>
            <a:r>
              <a:rPr lang="ru-RU" sz="1600" dirty="0" smtClean="0"/>
              <a:t>в</a:t>
            </a:r>
            <a:r>
              <a:rPr lang="ru-RU" sz="1600" dirty="0" smtClean="0"/>
              <a:t> начале каждой лекции кратко пояснять, почему тема актуальна и как она связана с будущей профессией/экзаменами;</a:t>
            </a:r>
          </a:p>
          <a:p>
            <a:pPr indent="442913">
              <a:buFont typeface="Arial" pitchFamily="34" charset="0"/>
              <a:buChar char="•"/>
            </a:pPr>
            <a:r>
              <a:rPr lang="ru-RU" sz="1600" i="1" dirty="0" smtClean="0"/>
              <a:t>система напоминаний: </a:t>
            </a:r>
            <a:r>
              <a:rPr lang="ru-RU" sz="1600" dirty="0" smtClean="0"/>
              <a:t>чат‑бот или сообщение от старосты за час до занятия;</a:t>
            </a:r>
          </a:p>
          <a:p>
            <a:pPr indent="442913">
              <a:buFont typeface="Arial" pitchFamily="34" charset="0"/>
              <a:buChar char="•"/>
            </a:pPr>
            <a:r>
              <a:rPr lang="ru-RU" sz="1600" i="1" dirty="0" smtClean="0"/>
              <a:t>мотивация: </a:t>
            </a:r>
            <a:r>
              <a:rPr lang="ru-RU" sz="1600" dirty="0" smtClean="0"/>
              <a:t>небольшие бонусные баллы за посещаемость или активное участие (не более 5–10 % итоговой оценки);</a:t>
            </a:r>
          </a:p>
          <a:p>
            <a:pPr indent="442913">
              <a:buFont typeface="Arial" pitchFamily="34" charset="0"/>
              <a:buChar char="•"/>
            </a:pPr>
            <a:r>
              <a:rPr lang="ru-RU" sz="1600" i="1" dirty="0" smtClean="0"/>
              <a:t>обратная связь: </a:t>
            </a:r>
            <a:r>
              <a:rPr lang="ru-RU" sz="1600" dirty="0" smtClean="0"/>
              <a:t>регулярный мини‑опрос «Что было полезно/непонятно на прошлой лекции?».</a:t>
            </a:r>
          </a:p>
          <a:p>
            <a:r>
              <a:rPr lang="ru-RU" b="1" dirty="0" smtClean="0"/>
              <a:t>5 этап.</a:t>
            </a:r>
            <a:r>
              <a:rPr lang="ru-RU" b="1" dirty="0" smtClean="0"/>
              <a:t> Фиксация </a:t>
            </a:r>
            <a:r>
              <a:rPr lang="ru-RU" b="1" dirty="0" smtClean="0"/>
              <a:t>договоренностей</a:t>
            </a:r>
            <a:endParaRPr lang="ru-RU" b="1" dirty="0" smtClean="0"/>
          </a:p>
          <a:p>
            <a:r>
              <a:rPr lang="ru-RU" dirty="0" smtClean="0"/>
              <a:t>Оформите принятые решения </a:t>
            </a:r>
            <a:r>
              <a:rPr lang="ru-RU" dirty="0" smtClean="0"/>
              <a:t>письменно. Опубликуйте</a:t>
            </a:r>
            <a:r>
              <a:rPr lang="ru-RU" dirty="0" smtClean="0"/>
              <a:t> в чате группы краткий протокол: 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 smtClean="0"/>
              <a:t>По итогам обсуждения решили: </a:t>
            </a:r>
            <a:endParaRPr lang="ru-RU" dirty="0" smtClean="0"/>
          </a:p>
          <a:p>
            <a:r>
              <a:rPr lang="ru-RU" sz="1600" dirty="0" smtClean="0"/>
              <a:t>1</a:t>
            </a:r>
            <a:r>
              <a:rPr lang="ru-RU" sz="1600" dirty="0" smtClean="0"/>
              <a:t>) разослать презентацию с тезисами лекции; </a:t>
            </a:r>
            <a:endParaRPr lang="ru-RU" sz="1600" dirty="0" smtClean="0"/>
          </a:p>
          <a:p>
            <a:r>
              <a:rPr lang="ru-RU" sz="1600" dirty="0" smtClean="0"/>
              <a:t>2</a:t>
            </a:r>
            <a:r>
              <a:rPr lang="ru-RU" sz="1600" dirty="0" smtClean="0"/>
              <a:t>) провести краткий </a:t>
            </a:r>
            <a:r>
              <a:rPr lang="ru-RU" sz="1600" dirty="0" err="1" smtClean="0"/>
              <a:t>вебинар‑повторение</a:t>
            </a:r>
            <a:r>
              <a:rPr lang="ru-RU" sz="1600" dirty="0" smtClean="0"/>
              <a:t> в среду в 18:00; </a:t>
            </a:r>
            <a:endParaRPr lang="ru-RU" sz="1600" dirty="0" smtClean="0"/>
          </a:p>
          <a:p>
            <a:r>
              <a:rPr lang="ru-RU" sz="1600" dirty="0" smtClean="0"/>
              <a:t>3</a:t>
            </a:r>
            <a:r>
              <a:rPr lang="ru-RU" sz="1600" dirty="0" smtClean="0"/>
              <a:t>) ввести систему напоминаний за час до пары; </a:t>
            </a:r>
            <a:endParaRPr lang="ru-RU" sz="1600" dirty="0" smtClean="0"/>
          </a:p>
          <a:p>
            <a:r>
              <a:rPr lang="ru-RU" sz="1600" dirty="0" smtClean="0"/>
              <a:t>4</a:t>
            </a:r>
            <a:r>
              <a:rPr lang="ru-RU" sz="1600" dirty="0" smtClean="0"/>
              <a:t>) добавить разбор кейсов на следующих лекциях</a:t>
            </a:r>
            <a:r>
              <a:rPr lang="ru-RU" sz="1600" dirty="0" smtClean="0"/>
              <a:t>».</a:t>
            </a:r>
            <a:endParaRPr lang="ru-RU" sz="1600" dirty="0" smtClean="0"/>
          </a:p>
          <a:p>
            <a:r>
              <a:rPr lang="ru-RU" b="1" dirty="0" smtClean="0"/>
              <a:t>6 этап.</a:t>
            </a:r>
            <a:r>
              <a:rPr lang="ru-RU" b="1" dirty="0" smtClean="0"/>
              <a:t> Контроль и коррекция</a:t>
            </a:r>
          </a:p>
          <a:p>
            <a:r>
              <a:rPr lang="ru-RU" dirty="0" smtClean="0"/>
              <a:t>Через 2–3 </a:t>
            </a:r>
            <a:r>
              <a:rPr lang="ru-RU" dirty="0" smtClean="0"/>
              <a:t>недели проверьте</a:t>
            </a:r>
            <a:r>
              <a:rPr lang="ru-RU" dirty="0" smtClean="0"/>
              <a:t> динамику </a:t>
            </a:r>
            <a:r>
              <a:rPr lang="ru-RU" dirty="0" smtClean="0"/>
              <a:t>посещаемости, соберите обратную связь: «Помогли ли принятые меры? Что ещё можно улучшить?»;</a:t>
            </a:r>
          </a:p>
          <a:p>
            <a:r>
              <a:rPr lang="ru-RU" dirty="0" smtClean="0"/>
              <a:t>при</a:t>
            </a:r>
            <a:r>
              <a:rPr lang="ru-RU" dirty="0" smtClean="0"/>
              <a:t> необходимости скорректируйте стратегию (например, измените формат напоминаний или </a:t>
            </a:r>
            <a:endParaRPr lang="ru-RU" dirty="0" smtClean="0"/>
          </a:p>
          <a:p>
            <a:r>
              <a:rPr lang="ru-RU" dirty="0" smtClean="0"/>
              <a:t>структуру</a:t>
            </a:r>
            <a:r>
              <a:rPr lang="ru-RU" dirty="0" smtClean="0"/>
              <a:t> лекции</a:t>
            </a:r>
            <a:r>
              <a:rPr lang="ru-RU" dirty="0" smtClean="0"/>
              <a:t>).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43649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EDCFF82-B70F-4971-9182-7C3AEA3CF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15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80219" y="427703"/>
            <a:ext cx="1154798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1. Успеваемость </a:t>
            </a:r>
            <a:r>
              <a:rPr lang="ru-RU" b="1" dirty="0" smtClean="0"/>
              <a:t>по </a:t>
            </a:r>
            <a:r>
              <a:rPr lang="ru-RU" b="1" dirty="0" smtClean="0"/>
              <a:t>дисциплине в группе резко снизилась.</a:t>
            </a:r>
            <a:r>
              <a:rPr lang="ru-RU" dirty="0" smtClean="0"/>
              <a:t> </a:t>
            </a:r>
            <a:r>
              <a:rPr lang="ru-RU" dirty="0" smtClean="0"/>
              <a:t>По 2-й контрольной точке более</a:t>
            </a:r>
            <a:r>
              <a:rPr lang="ru-RU" dirty="0" smtClean="0"/>
              <a:t> </a:t>
            </a:r>
            <a:r>
              <a:rPr lang="ru-RU" dirty="0" smtClean="0"/>
              <a:t>70</a:t>
            </a:r>
            <a:r>
              <a:rPr lang="ru-RU" dirty="0" smtClean="0"/>
              <a:t> % </a:t>
            </a:r>
            <a:r>
              <a:rPr lang="ru-RU" dirty="0" smtClean="0"/>
              <a:t>студентов группы</a:t>
            </a:r>
            <a:r>
              <a:rPr lang="ru-RU" dirty="0" smtClean="0"/>
              <a:t> </a:t>
            </a:r>
            <a:r>
              <a:rPr lang="ru-RU" dirty="0" smtClean="0"/>
              <a:t>имеют оценку «неудовлетворительно».</a:t>
            </a:r>
            <a:r>
              <a:rPr lang="ru-RU" dirty="0" smtClean="0"/>
              <a:t> </a:t>
            </a:r>
            <a:r>
              <a:rPr lang="ru-RU" dirty="0" smtClean="0"/>
              <a:t>Как преподаватель должен поступить?</a:t>
            </a:r>
            <a:endParaRPr lang="ru-RU" dirty="0" smtClean="0"/>
          </a:p>
          <a:p>
            <a:r>
              <a:rPr lang="ru-RU" b="1" dirty="0" smtClean="0"/>
              <a:t>2. Опоздание</a:t>
            </a:r>
            <a:r>
              <a:rPr lang="ru-RU" b="1" dirty="0" smtClean="0"/>
              <a:t> на экзамен с претензиями.</a:t>
            </a:r>
            <a:r>
              <a:rPr lang="ru-RU" dirty="0" smtClean="0"/>
              <a:t> Студент опоздал на экзамен на 40 минут и требует допустить </a:t>
            </a:r>
            <a:endParaRPr lang="ru-RU" dirty="0" smtClean="0"/>
          </a:p>
          <a:p>
            <a:r>
              <a:rPr lang="ru-RU" dirty="0" smtClean="0"/>
              <a:t>его</a:t>
            </a:r>
            <a:r>
              <a:rPr lang="ru-RU" dirty="0" smtClean="0"/>
              <a:t> к сдаче, ссылаясь на пробки. Как поступить в соответствии с правилами и сохранить справедливость?</a:t>
            </a:r>
          </a:p>
          <a:p>
            <a:r>
              <a:rPr lang="ru-RU" b="1" dirty="0" smtClean="0"/>
              <a:t>3. Отказ</a:t>
            </a:r>
            <a:r>
              <a:rPr lang="ru-RU" b="1" dirty="0" smtClean="0"/>
              <a:t> от участия в групповой работе.</a:t>
            </a:r>
            <a:r>
              <a:rPr lang="ru-RU" dirty="0" smtClean="0"/>
              <a:t> Один из участников проекта не выполняет свою часть, </a:t>
            </a:r>
            <a:endParaRPr lang="ru-RU" dirty="0" smtClean="0"/>
          </a:p>
          <a:p>
            <a:r>
              <a:rPr lang="ru-RU" dirty="0" smtClean="0"/>
              <a:t>ссылаясь</a:t>
            </a:r>
            <a:r>
              <a:rPr lang="ru-RU" dirty="0" smtClean="0"/>
              <a:t> на занятость. Группа требует засчитать работу только активным участникам. Как оценить вклад каждого и мотивировать «пассивного» студента?</a:t>
            </a:r>
          </a:p>
          <a:p>
            <a:r>
              <a:rPr lang="ru-RU" b="1" dirty="0" smtClean="0"/>
              <a:t>4. Жалоба</a:t>
            </a:r>
            <a:r>
              <a:rPr lang="ru-RU" b="1" dirty="0" smtClean="0"/>
              <a:t> на предвзятость преподавателя.</a:t>
            </a:r>
            <a:r>
              <a:rPr lang="ru-RU" dirty="0" smtClean="0"/>
              <a:t> Студент утверждает, что получает заниженные оценки </a:t>
            </a:r>
            <a:endParaRPr lang="ru-RU" dirty="0" smtClean="0"/>
          </a:p>
          <a:p>
            <a:r>
              <a:rPr lang="ru-RU" dirty="0" smtClean="0"/>
              <a:t>из‑за</a:t>
            </a:r>
            <a:r>
              <a:rPr lang="ru-RU" dirty="0" smtClean="0"/>
              <a:t> личной неприязни педагога. Как проверить объективность оценивания?</a:t>
            </a:r>
          </a:p>
          <a:p>
            <a:r>
              <a:rPr lang="ru-RU" b="1" dirty="0" smtClean="0"/>
              <a:t>5. Нарушение</a:t>
            </a:r>
            <a:r>
              <a:rPr lang="ru-RU" b="1" dirty="0" smtClean="0"/>
              <a:t> правил во время экзамена.</a:t>
            </a:r>
            <a:r>
              <a:rPr lang="ru-RU" dirty="0" smtClean="0"/>
              <a:t> Студент пойман со шпаргалкой. Как зафиксировать </a:t>
            </a:r>
            <a:endParaRPr lang="ru-RU" dirty="0" smtClean="0"/>
          </a:p>
          <a:p>
            <a:r>
              <a:rPr lang="ru-RU" dirty="0" smtClean="0"/>
              <a:t>нарушение, применить</a:t>
            </a:r>
            <a:r>
              <a:rPr lang="ru-RU" dirty="0" smtClean="0"/>
              <a:t> санкции и провести профилактическую беседу?</a:t>
            </a:r>
          </a:p>
          <a:p>
            <a:r>
              <a:rPr lang="ru-RU" b="1" dirty="0" smtClean="0"/>
              <a:t>6. Проблемы</a:t>
            </a:r>
            <a:r>
              <a:rPr lang="ru-RU" b="1" dirty="0" smtClean="0"/>
              <a:t> с адаптацией первокурсника.</a:t>
            </a:r>
            <a:r>
              <a:rPr lang="ru-RU" dirty="0" smtClean="0"/>
              <a:t> Студент из другого города изолировался, пропускает </a:t>
            </a:r>
            <a:endParaRPr lang="ru-RU" dirty="0" smtClean="0"/>
          </a:p>
          <a:p>
            <a:r>
              <a:rPr lang="ru-RU" dirty="0" smtClean="0"/>
              <a:t>занятия, не</a:t>
            </a:r>
            <a:r>
              <a:rPr lang="ru-RU" dirty="0" smtClean="0"/>
              <a:t> участвует в жизни группы. Как оказать поддержку и помочь интегрироваться?</a:t>
            </a:r>
          </a:p>
          <a:p>
            <a:r>
              <a:rPr lang="ru-RU" b="1" dirty="0" smtClean="0"/>
              <a:t>7. Технические</a:t>
            </a:r>
            <a:r>
              <a:rPr lang="ru-RU" b="1" dirty="0" smtClean="0"/>
              <a:t> проблемы при сдаче </a:t>
            </a:r>
            <a:r>
              <a:rPr lang="ru-RU" b="1" dirty="0" err="1" smtClean="0"/>
              <a:t>онлайн‑теста</a:t>
            </a:r>
            <a:r>
              <a:rPr lang="ru-RU" b="1" dirty="0" smtClean="0"/>
              <a:t>.</a:t>
            </a:r>
            <a:r>
              <a:rPr lang="ru-RU" dirty="0" smtClean="0"/>
              <a:t> У студента прервалось интернет‑соединение </a:t>
            </a:r>
            <a:endParaRPr lang="ru-RU" dirty="0" smtClean="0"/>
          </a:p>
          <a:p>
            <a:r>
              <a:rPr lang="ru-RU" dirty="0" smtClean="0"/>
              <a:t>во</a:t>
            </a:r>
            <a:r>
              <a:rPr lang="ru-RU" dirty="0" smtClean="0"/>
              <a:t> время тестирования, система зафиксировала незавершённую попытку. Как учесть обстоятельства и </a:t>
            </a:r>
            <a:endParaRPr lang="ru-RU" dirty="0" smtClean="0"/>
          </a:p>
          <a:p>
            <a:r>
              <a:rPr lang="ru-RU" dirty="0" smtClean="0"/>
              <a:t>обеспечить</a:t>
            </a:r>
            <a:r>
              <a:rPr lang="ru-RU" dirty="0" smtClean="0"/>
              <a:t> равные условия?</a:t>
            </a:r>
          </a:p>
          <a:p>
            <a:r>
              <a:rPr lang="ru-RU" b="1" dirty="0" smtClean="0"/>
              <a:t>8. Несогласие</a:t>
            </a:r>
            <a:r>
              <a:rPr lang="ru-RU" b="1" dirty="0" smtClean="0"/>
              <a:t> с </a:t>
            </a:r>
            <a:r>
              <a:rPr lang="ru-RU" b="1" dirty="0" smtClean="0"/>
              <a:t>оценкой.</a:t>
            </a:r>
            <a:r>
              <a:rPr lang="ru-RU" dirty="0" smtClean="0"/>
              <a:t> Студент считает, что его работа заслуживает более высокой оценки, </a:t>
            </a:r>
            <a:endParaRPr lang="ru-RU" dirty="0" smtClean="0"/>
          </a:p>
          <a:p>
            <a:r>
              <a:rPr lang="ru-RU" dirty="0" smtClean="0"/>
              <a:t>аргументирует</a:t>
            </a:r>
            <a:r>
              <a:rPr lang="ru-RU" dirty="0" smtClean="0"/>
              <a:t> это нестандартным подходом. Как объяснить критерии оценивания и </a:t>
            </a:r>
            <a:endParaRPr lang="ru-RU" dirty="0" smtClean="0"/>
          </a:p>
          <a:p>
            <a:r>
              <a:rPr lang="ru-RU" dirty="0" smtClean="0"/>
              <a:t>при</a:t>
            </a:r>
            <a:r>
              <a:rPr lang="ru-RU" dirty="0" smtClean="0"/>
              <a:t> необходимости пересмотреть балл</a:t>
            </a:r>
            <a:r>
              <a:rPr lang="ru-RU" dirty="0" smtClean="0"/>
              <a:t>?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43649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EDCFF82-B70F-4971-9182-7C3AEA3CF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16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24465" y="368707"/>
            <a:ext cx="1154798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9. Конфликт</a:t>
            </a:r>
            <a:r>
              <a:rPr lang="ru-RU" b="1" dirty="0" smtClean="0"/>
              <a:t> с куратором группы.</a:t>
            </a:r>
            <a:r>
              <a:rPr lang="ru-RU" dirty="0" smtClean="0"/>
              <a:t> Студент открыто критикует действия куратора, обвиняет его в </a:t>
            </a:r>
            <a:endParaRPr lang="ru-RU" dirty="0" smtClean="0"/>
          </a:p>
          <a:p>
            <a:r>
              <a:rPr lang="ru-RU" dirty="0" smtClean="0"/>
              <a:t>некомпетентности</a:t>
            </a:r>
            <a:r>
              <a:rPr lang="ru-RU" dirty="0" smtClean="0"/>
              <a:t>. Как урегулировать разногласия и сохранить рабочую атмосферу?</a:t>
            </a:r>
          </a:p>
          <a:p>
            <a:r>
              <a:rPr lang="ru-RU" b="1" dirty="0" smtClean="0"/>
              <a:t>10. Пропуск</a:t>
            </a:r>
            <a:r>
              <a:rPr lang="ru-RU" b="1" dirty="0" smtClean="0"/>
              <a:t> занятий из‑за подработки.</a:t>
            </a:r>
            <a:r>
              <a:rPr lang="ru-RU" dirty="0" smtClean="0"/>
              <a:t> Студент регулярно отсутствует на парах, объясняя это </a:t>
            </a:r>
            <a:endParaRPr lang="ru-RU" dirty="0" smtClean="0"/>
          </a:p>
          <a:p>
            <a:r>
              <a:rPr lang="ru-RU" dirty="0" smtClean="0"/>
              <a:t>необходимостью</a:t>
            </a:r>
            <a:r>
              <a:rPr lang="ru-RU" dirty="0" smtClean="0"/>
              <a:t> работать. Как найти баланс между учёбой и трудовой деятельностью?</a:t>
            </a:r>
          </a:p>
          <a:p>
            <a:r>
              <a:rPr lang="ru-RU" b="1" dirty="0" smtClean="0"/>
              <a:t>11. Агрессивное</a:t>
            </a:r>
            <a:r>
              <a:rPr lang="ru-RU" b="1" dirty="0" smtClean="0"/>
              <a:t> поведение на семинаре.</a:t>
            </a:r>
            <a:r>
              <a:rPr lang="ru-RU" dirty="0" smtClean="0"/>
              <a:t> Студент повышает голос на преподавателя, оспаривает его </a:t>
            </a:r>
            <a:endParaRPr lang="ru-RU" dirty="0" smtClean="0"/>
          </a:p>
          <a:p>
            <a:r>
              <a:rPr lang="ru-RU" dirty="0" smtClean="0"/>
              <a:t>компетентность</a:t>
            </a:r>
            <a:r>
              <a:rPr lang="ru-RU" dirty="0" smtClean="0"/>
              <a:t> при всей группе. Как сохранить авторитет и перевести диалог в конструктивное русло?</a:t>
            </a:r>
          </a:p>
          <a:p>
            <a:r>
              <a:rPr lang="ru-RU" b="1" dirty="0" smtClean="0"/>
              <a:t>12. Использование</a:t>
            </a:r>
            <a:r>
              <a:rPr lang="ru-RU" b="1" dirty="0" smtClean="0"/>
              <a:t> ИИ для выполнения заданий.</a:t>
            </a:r>
            <a:r>
              <a:rPr lang="ru-RU" dirty="0" smtClean="0"/>
              <a:t> Студент </a:t>
            </a:r>
            <a:r>
              <a:rPr lang="ru-RU" dirty="0" smtClean="0"/>
              <a:t>сдает</a:t>
            </a:r>
            <a:r>
              <a:rPr lang="ru-RU" dirty="0" smtClean="0"/>
              <a:t> эссе, сгенерированное </a:t>
            </a:r>
            <a:r>
              <a:rPr lang="ru-RU" dirty="0" err="1" smtClean="0"/>
              <a:t>нейросетью</a:t>
            </a:r>
            <a:r>
              <a:rPr lang="ru-RU" dirty="0" smtClean="0"/>
              <a:t>, </a:t>
            </a:r>
            <a:endParaRPr lang="ru-RU" dirty="0" smtClean="0"/>
          </a:p>
          <a:p>
            <a:r>
              <a:rPr lang="ru-RU" dirty="0" smtClean="0"/>
              <a:t>выдавая</a:t>
            </a:r>
            <a:r>
              <a:rPr lang="ru-RU" dirty="0" smtClean="0"/>
              <a:t> его за свою работу. Как выявить факт использования ИИ и обсудить с обучающимся ценность </a:t>
            </a:r>
            <a:endParaRPr lang="ru-RU" dirty="0" smtClean="0"/>
          </a:p>
          <a:p>
            <a:r>
              <a:rPr lang="ru-RU" dirty="0" smtClean="0"/>
              <a:t>самостоятельного</a:t>
            </a:r>
            <a:r>
              <a:rPr lang="ru-RU" dirty="0" smtClean="0"/>
              <a:t> обучения?</a:t>
            </a:r>
          </a:p>
          <a:p>
            <a:r>
              <a:rPr lang="ru-RU" b="1" dirty="0" smtClean="0"/>
              <a:t>13. Несоблюдение</a:t>
            </a:r>
            <a:r>
              <a:rPr lang="ru-RU" b="1" dirty="0" smtClean="0"/>
              <a:t> </a:t>
            </a:r>
            <a:r>
              <a:rPr lang="ru-RU" b="1" dirty="0" smtClean="0"/>
              <a:t>сроков сдачи  работ.</a:t>
            </a:r>
            <a:r>
              <a:rPr lang="ru-RU" dirty="0" smtClean="0"/>
              <a:t> Студент систематически </a:t>
            </a:r>
            <a:r>
              <a:rPr lang="ru-RU" dirty="0" smtClean="0"/>
              <a:t>сдает</a:t>
            </a:r>
            <a:r>
              <a:rPr lang="ru-RU" dirty="0" smtClean="0"/>
              <a:t> работы позже установленного </a:t>
            </a:r>
            <a:endParaRPr lang="ru-RU" dirty="0" smtClean="0"/>
          </a:p>
          <a:p>
            <a:r>
              <a:rPr lang="ru-RU" dirty="0" smtClean="0"/>
              <a:t>срока</a:t>
            </a:r>
            <a:r>
              <a:rPr lang="ru-RU" dirty="0" smtClean="0"/>
              <a:t>, </a:t>
            </a:r>
            <a:r>
              <a:rPr lang="ru-RU" dirty="0" smtClean="0"/>
              <a:t>оправдываясь</a:t>
            </a:r>
            <a:r>
              <a:rPr lang="ru-RU" dirty="0" smtClean="0"/>
              <a:t> </a:t>
            </a:r>
            <a:r>
              <a:rPr lang="ru-RU" dirty="0" smtClean="0"/>
              <a:t>личными</a:t>
            </a:r>
            <a:r>
              <a:rPr lang="ru-RU" dirty="0" smtClean="0"/>
              <a:t> обстоятельствами. Как установить чёткие правила и мотивировать к </a:t>
            </a:r>
            <a:endParaRPr lang="ru-RU" dirty="0" smtClean="0"/>
          </a:p>
          <a:p>
            <a:r>
              <a:rPr lang="ru-RU" dirty="0" smtClean="0"/>
              <a:t>соблюдению</a:t>
            </a:r>
            <a:r>
              <a:rPr lang="ru-RU" dirty="0" smtClean="0"/>
              <a:t> сроков?</a:t>
            </a:r>
          </a:p>
          <a:p>
            <a:r>
              <a:rPr lang="ru-RU" b="1" dirty="0" smtClean="0"/>
              <a:t>14. Конфликт</a:t>
            </a:r>
            <a:r>
              <a:rPr lang="ru-RU" b="1" dirty="0" smtClean="0"/>
              <a:t> интересов в научном руководстве.</a:t>
            </a:r>
            <a:r>
              <a:rPr lang="ru-RU" dirty="0" smtClean="0"/>
              <a:t> Студент и научный руководитель расходятся во </a:t>
            </a:r>
            <a:endParaRPr lang="ru-RU" dirty="0" smtClean="0"/>
          </a:p>
          <a:p>
            <a:r>
              <a:rPr lang="ru-RU" dirty="0" smtClean="0"/>
              <a:t>взглядах</a:t>
            </a:r>
            <a:r>
              <a:rPr lang="ru-RU" dirty="0" smtClean="0"/>
              <a:t> </a:t>
            </a:r>
            <a:r>
              <a:rPr lang="ru-RU" dirty="0" smtClean="0"/>
              <a:t>на</a:t>
            </a:r>
            <a:r>
              <a:rPr lang="ru-RU" dirty="0" smtClean="0"/>
              <a:t> методологию исследования. Как помочь найти компромисс и продолжить работу над дипломной </a:t>
            </a:r>
            <a:r>
              <a:rPr lang="ru-RU" dirty="0" smtClean="0"/>
              <a:t>работой</a:t>
            </a:r>
            <a:r>
              <a:rPr lang="ru-RU" dirty="0" smtClean="0"/>
              <a:t>?</a:t>
            </a:r>
          </a:p>
          <a:p>
            <a:r>
              <a:rPr lang="ru-RU" b="1" dirty="0" smtClean="0"/>
              <a:t>15. Анонимная</a:t>
            </a:r>
            <a:r>
              <a:rPr lang="ru-RU" b="1" dirty="0" smtClean="0"/>
              <a:t> жалоба на преподавателя.</a:t>
            </a:r>
            <a:r>
              <a:rPr lang="ru-RU" dirty="0" smtClean="0"/>
              <a:t> В деканат поступило письмо с обвинениями в </a:t>
            </a:r>
            <a:endParaRPr lang="ru-RU" dirty="0" smtClean="0"/>
          </a:p>
          <a:p>
            <a:r>
              <a:rPr lang="ru-RU" dirty="0" smtClean="0"/>
              <a:t>непрофессионализме</a:t>
            </a:r>
            <a:r>
              <a:rPr lang="ru-RU" dirty="0" smtClean="0"/>
              <a:t> педагога без указания автора. Как проверить информацию, не нарушая принципов справедливости и конфиденциальности?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3649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5E3EA69-4E0E-41BD-8095-A124225A2647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783771"/>
            <a:ext cx="3796641" cy="5391398"/>
          </a:xfrm>
        </p:spPr>
        <p:txBody>
          <a:bodyPr rtlCol="0">
            <a:noAutofit/>
          </a:bodyPr>
          <a:lstStyle/>
          <a:p>
            <a:r>
              <a:rPr lang="ru-RU" sz="2000" b="1" dirty="0" smtClean="0"/>
              <a:t>Нестандартная ситуация</a:t>
            </a:r>
            <a:r>
              <a:rPr lang="ru-RU" sz="2000" dirty="0" smtClean="0"/>
              <a:t> в педагогической практике </a:t>
            </a:r>
            <a:r>
              <a:rPr lang="ru-RU" sz="2000" dirty="0" smtClean="0"/>
              <a:t>– это </a:t>
            </a:r>
            <a:r>
              <a:rPr lang="ru-RU" sz="2000" dirty="0" smtClean="0"/>
              <a:t>неожиданное обстоятельство, которое нарушает привычный ход учебного процесса и требует от </a:t>
            </a:r>
            <a:r>
              <a:rPr lang="ru-RU" sz="2000" dirty="0" smtClean="0"/>
              <a:t>преподавателя быстрого </a:t>
            </a:r>
            <a:r>
              <a:rPr lang="ru-RU" sz="2000" dirty="0" smtClean="0"/>
              <a:t>принятия решения. </a:t>
            </a:r>
            <a:endParaRPr lang="ru-RU" sz="20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28F602C-7F98-4C02-99D4-ED65E00D6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349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708C79-A4AC-4B5D-92DF-600737E4D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60135"/>
            <a:ext cx="6108290" cy="758646"/>
          </a:xfrm>
        </p:spPr>
        <p:txBody>
          <a:bodyPr rtlCol="0">
            <a:normAutofit/>
          </a:bodyPr>
          <a:lstStyle/>
          <a:p>
            <a:r>
              <a:rPr lang="ru-RU" b="1" dirty="0" smtClean="0"/>
              <a:t>Компоненты готовности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D779DE4-CAEA-4617-897E-FEC9A2AC2D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8318" y="1481138"/>
            <a:ext cx="2432650" cy="514350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r>
              <a:rPr lang="ru-RU" b="1" dirty="0" smtClean="0"/>
              <a:t>Мотивационный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5FF1291-56EB-4A7B-A198-1D91F9ECC5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4375" y="2557463"/>
            <a:ext cx="2141764" cy="514350"/>
          </a:xfrm>
        </p:spPr>
        <p:txBody>
          <a:bodyPr rtlCol="0"/>
          <a:lstStyle/>
          <a:p>
            <a:r>
              <a:rPr lang="ru-RU" b="1" dirty="0" smtClean="0"/>
              <a:t>Когнитивный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6184E21C-7534-4FB5-9709-F7D1A11034F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20800" y="3633788"/>
            <a:ext cx="2141764" cy="514350"/>
          </a:xfrm>
        </p:spPr>
        <p:txBody>
          <a:bodyPr rtlCol="0"/>
          <a:lstStyle/>
          <a:p>
            <a:r>
              <a:rPr lang="ru-RU" b="1" dirty="0" smtClean="0"/>
              <a:t>Личностный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5C594564-4FC6-401A-8586-44735EE819E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94619" y="4710114"/>
            <a:ext cx="2852145" cy="514350"/>
          </a:xfrm>
        </p:spPr>
        <p:txBody>
          <a:bodyPr rtlCol="0"/>
          <a:lstStyle/>
          <a:p>
            <a:r>
              <a:rPr lang="ru-RU" b="1" dirty="0" err="1" smtClean="0"/>
              <a:t>Деятельностный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D7EB25CA-DA83-483D-AF83-0001BDF2DE2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01535" y="1594478"/>
            <a:ext cx="5539095" cy="1010842"/>
          </a:xfrm>
        </p:spPr>
        <p:txBody>
          <a:bodyPr rtlCol="0"/>
          <a:lstStyle/>
          <a:p>
            <a:r>
              <a:rPr lang="ru-RU" dirty="0" smtClean="0"/>
              <a:t>желание и готовность решать нестандартные задачи, интерес к поиску новых подходов, стремление помочь </a:t>
            </a:r>
            <a:r>
              <a:rPr lang="ru-RU" dirty="0" smtClean="0"/>
              <a:t>обучающимся в </a:t>
            </a:r>
            <a:r>
              <a:rPr lang="ru-RU" dirty="0" smtClean="0"/>
              <a:t>сложных обстоятельствах</a:t>
            </a:r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B46CE8C6-E12D-4A0D-8553-7FFA31941D5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86028" y="2682564"/>
            <a:ext cx="5539095" cy="1010842"/>
          </a:xfrm>
        </p:spPr>
        <p:txBody>
          <a:bodyPr rtlCol="0"/>
          <a:lstStyle/>
          <a:p>
            <a:r>
              <a:rPr lang="ru-RU" dirty="0" smtClean="0"/>
              <a:t>знание методов и техник разрешения конфликтов, владение психолого‑педагогическими приёмами, понимание возрастных </a:t>
            </a:r>
            <a:r>
              <a:rPr lang="ru-RU" dirty="0" smtClean="0"/>
              <a:t>особенностей</a:t>
            </a:r>
            <a:endParaRPr lang="ru-RU" dirty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1C7D5285-85DF-4331-A6FA-1AE847CA47A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76937" y="3755394"/>
            <a:ext cx="5539095" cy="1010842"/>
          </a:xfrm>
        </p:spPr>
        <p:txBody>
          <a:bodyPr rtlCol="0"/>
          <a:lstStyle/>
          <a:p>
            <a:r>
              <a:rPr lang="ru-RU" dirty="0" smtClean="0"/>
              <a:t>эмоциональная устойчивость, </a:t>
            </a:r>
            <a:r>
              <a:rPr lang="ru-RU" dirty="0" err="1" smtClean="0"/>
              <a:t>эмпатия</a:t>
            </a:r>
            <a:r>
              <a:rPr lang="ru-RU" dirty="0" smtClean="0"/>
              <a:t>, гибкость мышления, способность сохранять спокойствие в стрессе</a:t>
            </a:r>
            <a:endParaRPr lang="ru-RU" dirty="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2D305EF-9A88-496B-BFC1-D589A01EE38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75279" y="4824430"/>
            <a:ext cx="5539095" cy="1010842"/>
          </a:xfrm>
        </p:spPr>
        <p:txBody>
          <a:bodyPr rtlCol="0"/>
          <a:lstStyle/>
          <a:p>
            <a:r>
              <a:rPr lang="ru-RU" dirty="0" smtClean="0"/>
              <a:t>практические навыки применения различных стратегий поведения, умение быстро оценить ситуацию и выбрать оптимальный вариант действий</a:t>
            </a:r>
            <a:r>
              <a:rPr lang="ru-RU" dirty="0"/>
              <a:t> </a:t>
            </a:r>
          </a:p>
          <a:p>
            <a:pPr rtl="0"/>
            <a:endParaRPr lang="ru-RU" dirty="0"/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xmlns="" id="{E3984D70-BD95-4E1F-9725-902B5D74D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856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156" y="892177"/>
            <a:ext cx="8421688" cy="1325563"/>
          </a:xfrm>
        </p:spPr>
        <p:txBody>
          <a:bodyPr rtlCol="0"/>
          <a:lstStyle/>
          <a:p>
            <a:r>
              <a:rPr lang="ru-RU" b="1" dirty="0" smtClean="0"/>
              <a:t>принципы </a:t>
            </a:r>
            <a:r>
              <a:rPr lang="ru-RU" b="1" dirty="0" smtClean="0"/>
              <a:t>реагирования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4A2EB3F-4D60-451F-8F45-7D6654D2FC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85900" y="2227007"/>
            <a:ext cx="4031945" cy="70124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b="1" dirty="0" smtClean="0"/>
              <a:t>Спокойствие, самообладание, </a:t>
            </a:r>
            <a:r>
              <a:rPr lang="ru-RU" b="1" dirty="0" err="1" smtClean="0"/>
              <a:t>эмпатия</a:t>
            </a:r>
            <a:endParaRPr lang="ru-RU" b="1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C1C80FB-53F9-42EE-B1E6-D0F998EC5D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85664" y="3070348"/>
            <a:ext cx="4031030" cy="1057308"/>
          </a:xfrm>
        </p:spPr>
        <p:txBody>
          <a:bodyPr rtlCol="0"/>
          <a:lstStyle/>
          <a:p>
            <a:r>
              <a:rPr lang="ru-RU" dirty="0" smtClean="0"/>
              <a:t>Адекватная оценка обстановки, понимание </a:t>
            </a:r>
            <a:r>
              <a:rPr lang="ru-RU" dirty="0" smtClean="0"/>
              <a:t>чувств и мотивов</a:t>
            </a:r>
            <a:r>
              <a:rPr lang="ru-RU" dirty="0" smtClean="0"/>
              <a:t>  обучающихся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81BA2B5-6A90-4204-ABDD-7183FBB03A0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73004" y="2223919"/>
            <a:ext cx="4031945" cy="365125"/>
          </a:xfrm>
        </p:spPr>
        <p:txBody>
          <a:bodyPr rtlCol="0">
            <a:normAutofit lnSpcReduction="10000"/>
          </a:bodyPr>
          <a:lstStyle/>
          <a:p>
            <a:r>
              <a:rPr lang="ru-RU" b="1" dirty="0" smtClean="0"/>
              <a:t>Справедливость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7E7D4C34-22A0-4D54-A07D-E1E9A11463E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73143" y="3070348"/>
            <a:ext cx="4031030" cy="1057308"/>
          </a:xfrm>
        </p:spPr>
        <p:txBody>
          <a:bodyPr rtlCol="0"/>
          <a:lstStyle/>
          <a:p>
            <a:r>
              <a:rPr lang="ru-RU" dirty="0" smtClean="0"/>
              <a:t>Учет интересов </a:t>
            </a:r>
            <a:r>
              <a:rPr lang="ru-RU" dirty="0" smtClean="0"/>
              <a:t>всех участников, </a:t>
            </a:r>
            <a:r>
              <a:rPr lang="ru-RU" dirty="0" smtClean="0"/>
              <a:t>ясность и обоснованность</a:t>
            </a: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301D392D-FB66-47A0-B628-5ADE822A2CF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485899" y="4319431"/>
            <a:ext cx="4031945" cy="365125"/>
          </a:xfrm>
        </p:spPr>
        <p:txBody>
          <a:bodyPr rtlCol="0">
            <a:normAutofit lnSpcReduction="10000"/>
          </a:bodyPr>
          <a:lstStyle/>
          <a:p>
            <a:r>
              <a:rPr lang="ru-RU" b="1" dirty="0" smtClean="0"/>
              <a:t>Объективность</a:t>
            </a:r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51C26CE0-2506-4B44-A26F-C12BFA5B18B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6412" y="4826656"/>
            <a:ext cx="4031030" cy="1057308"/>
          </a:xfrm>
        </p:spPr>
        <p:txBody>
          <a:bodyPr rtlCol="0"/>
          <a:lstStyle/>
          <a:p>
            <a:r>
              <a:rPr lang="ru-RU" dirty="0" smtClean="0"/>
              <a:t>Избегание предвзятости</a:t>
            </a:r>
            <a:r>
              <a:rPr lang="ru-RU" dirty="0" smtClean="0"/>
              <a:t>, </a:t>
            </a:r>
            <a:r>
              <a:rPr lang="ru-RU" dirty="0" smtClean="0"/>
              <a:t> учет всех сторон </a:t>
            </a:r>
            <a:r>
              <a:rPr lang="ru-RU" dirty="0" smtClean="0"/>
              <a:t>конфликта</a:t>
            </a:r>
            <a:endParaRPr lang="ru-RU" dirty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868F40F8-BF35-45E9-B3DD-5436362D746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672630" y="4319431"/>
            <a:ext cx="4031945" cy="365125"/>
          </a:xfrm>
        </p:spPr>
        <p:txBody>
          <a:bodyPr rtlCol="0">
            <a:normAutofit lnSpcReduction="10000"/>
          </a:bodyPr>
          <a:lstStyle/>
          <a:p>
            <a:r>
              <a:rPr lang="ru-RU" b="1" dirty="0" smtClean="0"/>
              <a:t>Гибкость</a:t>
            </a:r>
            <a:endParaRPr lang="ru-RU" dirty="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7F39C97C-2DDC-4706-B96C-B02FAE53A42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673143" y="4826656"/>
            <a:ext cx="4031030" cy="1057308"/>
          </a:xfrm>
        </p:spPr>
        <p:txBody>
          <a:bodyPr rtlCol="0"/>
          <a:lstStyle/>
          <a:p>
            <a:r>
              <a:rPr lang="ru-RU" dirty="0" smtClean="0"/>
              <a:t>Готовность изменить план </a:t>
            </a:r>
            <a:r>
              <a:rPr lang="ru-RU" dirty="0" smtClean="0"/>
              <a:t>занятия или </a:t>
            </a:r>
            <a:r>
              <a:rPr lang="ru-RU" dirty="0" smtClean="0"/>
              <a:t>подход к </a:t>
            </a:r>
            <a:r>
              <a:rPr lang="ru-RU" dirty="0" smtClean="0"/>
              <a:t>обучающемуся, </a:t>
            </a:r>
            <a:r>
              <a:rPr lang="ru-RU" dirty="0" smtClean="0"/>
              <a:t>если это необходимо</a:t>
            </a:r>
            <a:endParaRPr lang="ru-RU" dirty="0"/>
          </a:p>
        </p:txBody>
      </p:sp>
      <p:sp>
        <p:nvSpPr>
          <p:cNvPr id="82" name="Номер слайда 81">
            <a:extLst>
              <a:ext uri="{FF2B5EF4-FFF2-40B4-BE49-F238E27FC236}">
                <a16:creationId xmlns:a16="http://schemas.microsoft.com/office/drawing/2014/main" xmlns="" id="{CE36A058-BEC2-4BC5-A467-F2EB2A36505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9392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419" y="3156155"/>
            <a:ext cx="3910781" cy="2325813"/>
          </a:xfrm>
        </p:spPr>
        <p:txBody>
          <a:bodyPr rtlCol="0">
            <a:normAutofit/>
          </a:bodyPr>
          <a:lstStyle/>
          <a:p>
            <a:r>
              <a:rPr lang="ru-RU" b="1" dirty="0" smtClean="0"/>
              <a:t>Примеры нестандартных ситуаций и стратегии их решения</a:t>
            </a:r>
            <a:endParaRPr lang="ru-RU" b="1" dirty="0"/>
          </a:p>
        </p:txBody>
      </p:sp>
      <p:sp>
        <p:nvSpPr>
          <p:cNvPr id="22" name="Номер слайда 21">
            <a:extLst>
              <a:ext uri="{FF2B5EF4-FFF2-40B4-BE49-F238E27FC236}">
                <a16:creationId xmlns:a16="http://schemas.microsoft.com/office/drawing/2014/main" xmlns="" id="{5D1BD041-3428-4D62-934F-F3FF6D36F90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5</a:t>
            </a:fld>
            <a:endParaRPr lang="ru-RU"/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24"/>
          </p:nvPr>
        </p:nvSpPr>
        <p:spPr>
          <a:xfrm>
            <a:off x="3901352" y="442477"/>
            <a:ext cx="5788338" cy="2787421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r>
              <a:rPr lang="ru-RU" sz="3800" b="1" dirty="0" smtClean="0"/>
              <a:t>Отсутствие внимания к занятию</a:t>
            </a:r>
          </a:p>
          <a:p>
            <a:pPr lvl="1">
              <a:lnSpc>
                <a:spcPct val="120000"/>
              </a:lnSpc>
            </a:pPr>
            <a:r>
              <a:rPr lang="ru-RU" sz="3800" dirty="0" smtClean="0"/>
              <a:t>Вовлечь студентов через </a:t>
            </a:r>
            <a:r>
              <a:rPr lang="ru-RU" sz="3800" dirty="0" smtClean="0"/>
              <a:t>интерактивные задания, игровые элементы или наглядные </a:t>
            </a:r>
            <a:r>
              <a:rPr lang="ru-RU" sz="3800" dirty="0" smtClean="0"/>
              <a:t>материалы, связь с профессиональными интересами.</a:t>
            </a:r>
            <a:endParaRPr lang="ru-RU" sz="3800" dirty="0" smtClean="0"/>
          </a:p>
          <a:p>
            <a:pPr lvl="1">
              <a:lnSpc>
                <a:spcPct val="120000"/>
              </a:lnSpc>
            </a:pPr>
            <a:r>
              <a:rPr lang="ru-RU" sz="3800" dirty="0" smtClean="0"/>
              <a:t>Индивидуально поговорить </a:t>
            </a:r>
            <a:r>
              <a:rPr lang="ru-RU" sz="3800" dirty="0" smtClean="0"/>
              <a:t>со студентами, </a:t>
            </a:r>
            <a:r>
              <a:rPr lang="ru-RU" sz="3800" dirty="0" smtClean="0"/>
              <a:t>выяснить причины незаинтересованности.</a:t>
            </a:r>
            <a:endParaRPr lang="ru-RU" sz="3800" dirty="0" smtClean="0"/>
          </a:p>
          <a:p>
            <a:pPr lvl="1">
              <a:lnSpc>
                <a:spcPct val="120000"/>
              </a:lnSpc>
            </a:pPr>
            <a:r>
              <a:rPr lang="ru-RU" sz="3800" dirty="0" smtClean="0"/>
              <a:t>Создать позитивную атмосферу: хвалить за успехи, показывать, что </a:t>
            </a:r>
            <a:r>
              <a:rPr lang="ru-RU" sz="3800" dirty="0" smtClean="0"/>
              <a:t>их мнение важно</a:t>
            </a:r>
            <a:r>
              <a:rPr lang="ru-RU" sz="3800" dirty="0" smtClean="0"/>
              <a:t>.</a:t>
            </a:r>
          </a:p>
          <a:p>
            <a:endParaRPr lang="ru-RU" dirty="0"/>
          </a:p>
        </p:txBody>
      </p:sp>
      <p:sp>
        <p:nvSpPr>
          <p:cNvPr id="23" name="Текст 18"/>
          <p:cNvSpPr>
            <a:spLocks noGrp="1"/>
          </p:cNvSpPr>
          <p:nvPr>
            <p:ph type="body" sz="quarter" idx="24"/>
          </p:nvPr>
        </p:nvSpPr>
        <p:spPr>
          <a:xfrm>
            <a:off x="5970990" y="3470743"/>
            <a:ext cx="5431971" cy="2679327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ru-RU" sz="2600" b="1" dirty="0" smtClean="0"/>
              <a:t>Неподготовленность </a:t>
            </a:r>
            <a:r>
              <a:rPr lang="ru-RU" sz="2600" b="1" dirty="0" smtClean="0"/>
              <a:t>к занятию</a:t>
            </a:r>
            <a:endParaRPr lang="ru-RU" sz="2600" b="1" dirty="0" smtClean="0"/>
          </a:p>
          <a:p>
            <a:pPr lvl="1">
              <a:lnSpc>
                <a:spcPct val="120000"/>
              </a:lnSpc>
            </a:pPr>
            <a:r>
              <a:rPr lang="ru-RU" sz="2600" dirty="0" smtClean="0"/>
              <a:t>Выяснить причины: трудности с материалом, проблемы в </a:t>
            </a:r>
            <a:r>
              <a:rPr lang="ru-RU" sz="2600" dirty="0" smtClean="0"/>
              <a:t>семье.</a:t>
            </a:r>
            <a:r>
              <a:rPr lang="ru-RU" sz="2600" dirty="0" smtClean="0"/>
              <a:t> </a:t>
            </a:r>
          </a:p>
          <a:p>
            <a:pPr lvl="1">
              <a:lnSpc>
                <a:spcPct val="120000"/>
              </a:lnSpc>
            </a:pPr>
            <a:r>
              <a:rPr lang="ru-RU" sz="2600" dirty="0" smtClean="0"/>
              <a:t>Предложить помощь </a:t>
            </a:r>
            <a:r>
              <a:rPr lang="ru-RU" sz="2600" dirty="0" smtClean="0"/>
              <a:t>– дополнительные </a:t>
            </a:r>
            <a:r>
              <a:rPr lang="ru-RU" sz="2600" dirty="0" smtClean="0"/>
              <a:t>консультации или альтернативные задания</a:t>
            </a:r>
            <a:r>
              <a:rPr lang="ru-RU" sz="2600" dirty="0" smtClean="0"/>
              <a:t>.</a:t>
            </a:r>
            <a:endParaRPr lang="ru-RU" sz="2600" dirty="0" smtClean="0"/>
          </a:p>
          <a:p>
            <a:pPr lvl="1">
              <a:lnSpc>
                <a:spcPct val="120000"/>
              </a:lnSpc>
            </a:pPr>
            <a:r>
              <a:rPr lang="ru-RU" sz="2600" dirty="0" smtClean="0"/>
              <a:t>Установить </a:t>
            </a:r>
            <a:r>
              <a:rPr lang="ru-RU" sz="2600" dirty="0" smtClean="0"/>
              <a:t>четкие </a:t>
            </a:r>
            <a:r>
              <a:rPr lang="ru-RU" sz="2600" dirty="0" smtClean="0"/>
              <a:t>правила и последствия их </a:t>
            </a:r>
            <a:r>
              <a:rPr lang="ru-RU" sz="2600" dirty="0" smtClean="0"/>
              <a:t>невыполнения.</a:t>
            </a:r>
            <a:endParaRPr lang="ru-RU" sz="26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4494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37E1C88-627C-4655-A4FB-0BB02EDB0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075" y="1671639"/>
            <a:ext cx="5923628" cy="1735238"/>
          </a:xfrm>
        </p:spPr>
        <p:txBody>
          <a:bodyPr rtlCol="0">
            <a:normAutofit/>
          </a:bodyPr>
          <a:lstStyle/>
          <a:p>
            <a:r>
              <a:rPr lang="ru-RU" b="1" dirty="0" smtClean="0"/>
              <a:t>Примеры Кейсов</a:t>
            </a:r>
            <a:r>
              <a:rPr lang="ru-RU" b="1" dirty="0" smtClean="0"/>
              <a:t> по решению 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нестандартных</a:t>
            </a:r>
            <a:r>
              <a:rPr lang="ru-RU" b="1" dirty="0" smtClean="0"/>
              <a:t> 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ситуаций в</a:t>
            </a:r>
            <a:r>
              <a:rPr lang="ru-RU" b="1" dirty="0" smtClean="0"/>
              <a:t> вузе</a:t>
            </a:r>
            <a:endParaRPr lang="ru-RU" b="1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23C3221-5F04-4CA7-A86A-EEA8566A1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4637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8FFA191-5CCC-43CB-BD83-4F80ED362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8256" y="226296"/>
            <a:ext cx="7093974" cy="466877"/>
          </a:xfrm>
        </p:spPr>
        <p:txBody>
          <a:bodyPr rtlCol="0">
            <a:normAutofit fontScale="90000"/>
          </a:bodyPr>
          <a:lstStyle/>
          <a:p>
            <a:r>
              <a:rPr lang="ru-RU" b="1" dirty="0" smtClean="0"/>
              <a:t>кейс 1. </a:t>
            </a:r>
            <a:r>
              <a:rPr lang="ru-RU" b="1" dirty="0" smtClean="0"/>
              <a:t> Конфликт на семинаре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AEFF51B-0E28-4171-AE7C-A31AAB42B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7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86697" y="1017628"/>
            <a:ext cx="1095805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Ситуация: </a:t>
            </a:r>
            <a:r>
              <a:rPr lang="ru-RU" dirty="0" smtClean="0"/>
              <a:t>на</a:t>
            </a:r>
            <a:r>
              <a:rPr lang="ru-RU" dirty="0" smtClean="0"/>
              <a:t> семинаре по экономике два студента вступили в ожесточённый спор. </a:t>
            </a:r>
            <a:endParaRPr lang="ru-RU" dirty="0" smtClean="0"/>
          </a:p>
          <a:p>
            <a:r>
              <a:rPr lang="ru-RU" dirty="0" smtClean="0"/>
              <a:t>Спор</a:t>
            </a:r>
            <a:r>
              <a:rPr lang="ru-RU" dirty="0" smtClean="0"/>
              <a:t> перерос в обмен резкими репликами, студенты начали перебивать друг друга и </a:t>
            </a:r>
            <a:endParaRPr lang="ru-RU" dirty="0" smtClean="0"/>
          </a:p>
          <a:p>
            <a:r>
              <a:rPr lang="ru-RU" dirty="0" smtClean="0"/>
              <a:t>преподавателя</a:t>
            </a:r>
            <a:r>
              <a:rPr lang="ru-RU" dirty="0" smtClean="0"/>
              <a:t>. Группа замерла в ожидании реакции.</a:t>
            </a:r>
          </a:p>
          <a:p>
            <a:endParaRPr lang="ru-RU" b="1" dirty="0" smtClean="0"/>
          </a:p>
          <a:p>
            <a:r>
              <a:rPr lang="ru-RU" b="1" dirty="0" smtClean="0"/>
              <a:t>Вопросы</a:t>
            </a:r>
            <a:r>
              <a:rPr lang="ru-RU" b="1" dirty="0" smtClean="0"/>
              <a:t> для анализа: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Как быстро снизить накал эмоций и вернуть занятие в конструктивное русло?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Как использовать возникший спор для пользы обучения?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Какие меры предпринять, чтобы избежать подобных ситуаций в будущем?</a:t>
            </a:r>
          </a:p>
          <a:p>
            <a:endParaRPr lang="ru-RU" b="1" dirty="0" smtClean="0"/>
          </a:p>
          <a:p>
            <a:r>
              <a:rPr lang="ru-RU" b="1" dirty="0" smtClean="0"/>
              <a:t>Варианты</a:t>
            </a:r>
            <a:r>
              <a:rPr lang="ru-RU" b="1" dirty="0" smtClean="0"/>
              <a:t> решения:</a:t>
            </a:r>
          </a:p>
          <a:p>
            <a:pPr marL="342900" indent="-342900">
              <a:buAutoNum type="arabicPeriod"/>
            </a:pPr>
            <a:r>
              <a:rPr lang="ru-RU" dirty="0" smtClean="0"/>
              <a:t>Приостановить</a:t>
            </a:r>
            <a:r>
              <a:rPr lang="ru-RU" dirty="0" smtClean="0"/>
              <a:t> спор: «Вижу, что тема вас сильно волнует. Давайте сделаем паузу: каждый из </a:t>
            </a:r>
            <a:endParaRPr lang="ru-RU" dirty="0" smtClean="0"/>
          </a:p>
          <a:p>
            <a:pPr marL="342900" indent="-342900"/>
            <a:r>
              <a:rPr lang="ru-RU" dirty="0" smtClean="0"/>
              <a:t>вас</a:t>
            </a:r>
            <a:r>
              <a:rPr lang="ru-RU" dirty="0" smtClean="0"/>
              <a:t> в </a:t>
            </a:r>
            <a:r>
              <a:rPr lang="ru-RU" dirty="0" smtClean="0"/>
              <a:t>течение</a:t>
            </a:r>
            <a:r>
              <a:rPr lang="ru-RU" dirty="0" smtClean="0"/>
              <a:t> 2 минут кратко запишет 2–3 главных аргумента в поддержку своей позиции».</a:t>
            </a:r>
          </a:p>
          <a:p>
            <a:r>
              <a:rPr lang="ru-RU" dirty="0" smtClean="0"/>
              <a:t>2. Организовать</a:t>
            </a:r>
            <a:r>
              <a:rPr lang="ru-RU" dirty="0" smtClean="0"/>
              <a:t> мини‑дебаты: выделить каждому по 3 минуты на выступление, затем открыть </a:t>
            </a:r>
            <a:endParaRPr lang="ru-RU" dirty="0" smtClean="0"/>
          </a:p>
          <a:p>
            <a:r>
              <a:rPr lang="ru-RU" dirty="0" smtClean="0"/>
              <a:t>обсуждение</a:t>
            </a:r>
            <a:r>
              <a:rPr lang="ru-RU" dirty="0" smtClean="0"/>
              <a:t> для всей группы.</a:t>
            </a:r>
          </a:p>
          <a:p>
            <a:r>
              <a:rPr lang="ru-RU" dirty="0" smtClean="0"/>
              <a:t>3. Предложить</a:t>
            </a:r>
            <a:r>
              <a:rPr lang="ru-RU" dirty="0" smtClean="0"/>
              <a:t> студентам подготовить краткий доклад (5–7 минут) </a:t>
            </a:r>
            <a:r>
              <a:rPr lang="ru-RU" dirty="0" smtClean="0"/>
              <a:t> на</a:t>
            </a:r>
            <a:r>
              <a:rPr lang="ru-RU" dirty="0" smtClean="0"/>
              <a:t> следующую пару </a:t>
            </a:r>
            <a:endParaRPr lang="ru-RU" dirty="0" smtClean="0"/>
          </a:p>
          <a:p>
            <a:r>
              <a:rPr lang="ru-RU" dirty="0" smtClean="0"/>
              <a:t>с</a:t>
            </a:r>
            <a:r>
              <a:rPr lang="ru-RU" dirty="0" smtClean="0"/>
              <a:t> разбором обеих точек зрения и примерами из реальной экономики.</a:t>
            </a:r>
          </a:p>
          <a:p>
            <a:r>
              <a:rPr lang="ru-RU" dirty="0" smtClean="0"/>
              <a:t>4. После</a:t>
            </a:r>
            <a:r>
              <a:rPr lang="ru-RU" dirty="0" smtClean="0"/>
              <a:t> занятия поговорить с обоими студентами отдельно, поблагодарить за активность и </a:t>
            </a:r>
            <a:endParaRPr lang="ru-RU" dirty="0" smtClean="0"/>
          </a:p>
          <a:p>
            <a:r>
              <a:rPr lang="ru-RU" dirty="0" smtClean="0"/>
              <a:t>обсудить</a:t>
            </a:r>
            <a:r>
              <a:rPr lang="ru-RU" dirty="0" smtClean="0"/>
              <a:t> нормы общения в аудитории.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2017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8FFA191-5CCC-43CB-BD83-4F80ED362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6296"/>
            <a:ext cx="10722078" cy="820839"/>
          </a:xfrm>
        </p:spPr>
        <p:txBody>
          <a:bodyPr rtlCol="0">
            <a:normAutofit fontScale="90000"/>
          </a:bodyPr>
          <a:lstStyle/>
          <a:p>
            <a:pPr algn="ctr"/>
            <a:r>
              <a:rPr lang="ru-RU" b="1" dirty="0" smtClean="0"/>
              <a:t>кейс 2. </a:t>
            </a:r>
            <a:r>
              <a:rPr lang="ru-RU" b="1" dirty="0" smtClean="0"/>
              <a:t> Студент не </a:t>
            </a:r>
            <a:r>
              <a:rPr lang="ru-RU" b="1" dirty="0" smtClean="0"/>
              <a:t>сдает</a:t>
            </a:r>
            <a:r>
              <a:rPr lang="ru-RU" b="1" dirty="0" smtClean="0"/>
              <a:t> работы 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и</a:t>
            </a:r>
            <a:r>
              <a:rPr lang="ru-RU" b="1" dirty="0" smtClean="0"/>
              <a:t> пропускает </a:t>
            </a:r>
            <a:r>
              <a:rPr lang="ru-RU" b="1" dirty="0" smtClean="0"/>
              <a:t>занятия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AEFF51B-0E28-4171-AE7C-A31AAB42B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8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86697" y="1106117"/>
            <a:ext cx="1095805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Ситуация:</a:t>
            </a:r>
            <a:r>
              <a:rPr lang="ru-RU" dirty="0" smtClean="0"/>
              <a:t> студент 2‑го курса пропустил 4 </a:t>
            </a:r>
            <a:r>
              <a:rPr lang="ru-RU" dirty="0" smtClean="0"/>
              <a:t>занятия подряд</a:t>
            </a:r>
            <a:r>
              <a:rPr lang="ru-RU" dirty="0" smtClean="0"/>
              <a:t>, не сдал  </a:t>
            </a:r>
            <a:r>
              <a:rPr lang="ru-RU" dirty="0" smtClean="0"/>
              <a:t>работы на первой контрольной неделе.</a:t>
            </a:r>
            <a:r>
              <a:rPr lang="ru-RU" dirty="0" smtClean="0"/>
              <a:t> На попытки </a:t>
            </a:r>
            <a:r>
              <a:rPr lang="ru-RU" dirty="0" smtClean="0"/>
              <a:t>куратора выяснить причину</a:t>
            </a:r>
            <a:r>
              <a:rPr lang="ru-RU" dirty="0" smtClean="0"/>
              <a:t> отвечал кратко: «Разберусь сам». </a:t>
            </a:r>
            <a:endParaRPr lang="ru-RU" dirty="0" smtClean="0"/>
          </a:p>
          <a:p>
            <a:r>
              <a:rPr lang="ru-RU" dirty="0" smtClean="0"/>
              <a:t>На</a:t>
            </a:r>
            <a:r>
              <a:rPr lang="ru-RU" dirty="0" smtClean="0"/>
              <a:t> занятии выглядит уставшим, рассеянным.</a:t>
            </a:r>
          </a:p>
          <a:p>
            <a:endParaRPr lang="ru-RU" b="1" dirty="0" smtClean="0"/>
          </a:p>
          <a:p>
            <a:r>
              <a:rPr lang="ru-RU" b="1" dirty="0" smtClean="0"/>
              <a:t>Вопросы</a:t>
            </a:r>
            <a:r>
              <a:rPr lang="ru-RU" b="1" dirty="0" smtClean="0"/>
              <a:t> для анализа:</a:t>
            </a: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Каковы возможные причины такого поведения?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Как корректно выяснить причины и предложить помощь?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Какие шаги предпринять для восстановления учебного процесса?</a:t>
            </a:r>
          </a:p>
          <a:p>
            <a:endParaRPr lang="ru-RU" b="1" dirty="0" smtClean="0"/>
          </a:p>
          <a:p>
            <a:r>
              <a:rPr lang="ru-RU" b="1" dirty="0" smtClean="0"/>
              <a:t>Варианты</a:t>
            </a:r>
            <a:r>
              <a:rPr lang="ru-RU" b="1" dirty="0" smtClean="0"/>
              <a:t> решения: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Пригласить</a:t>
            </a:r>
            <a:r>
              <a:rPr lang="ru-RU" dirty="0" smtClean="0"/>
              <a:t> студента на личную беседу в спокойной обстановке, без давления. Начать с фразы: </a:t>
            </a:r>
            <a:endParaRPr lang="ru-RU" dirty="0" smtClean="0"/>
          </a:p>
          <a:p>
            <a:pPr marL="342900" indent="-342900"/>
            <a:r>
              <a:rPr lang="ru-RU" dirty="0" smtClean="0"/>
              <a:t>«</a:t>
            </a:r>
            <a:r>
              <a:rPr lang="ru-RU" dirty="0" smtClean="0"/>
              <a:t>Я заметил, что в последнее время вам непросто. Что происходит? Чем я могу помочь?»</a:t>
            </a:r>
          </a:p>
          <a:p>
            <a:r>
              <a:rPr lang="ru-RU" dirty="0" smtClean="0"/>
              <a:t>2. При</a:t>
            </a:r>
            <a:r>
              <a:rPr lang="ru-RU" dirty="0" smtClean="0"/>
              <a:t> необходимости подключить </a:t>
            </a:r>
            <a:r>
              <a:rPr lang="ru-RU" dirty="0" smtClean="0"/>
              <a:t>психолога</a:t>
            </a:r>
            <a:r>
              <a:rPr lang="ru-RU" dirty="0" smtClean="0"/>
              <a:t> вуза.</a:t>
            </a:r>
          </a:p>
          <a:p>
            <a:r>
              <a:rPr lang="ru-RU" dirty="0" smtClean="0"/>
              <a:t>3. Составить</a:t>
            </a:r>
            <a:r>
              <a:rPr lang="ru-RU" dirty="0" smtClean="0"/>
              <a:t> индивидуальный график сдачи задолженностей с </a:t>
            </a:r>
            <a:r>
              <a:rPr lang="ru-RU" dirty="0" smtClean="0"/>
              <a:t>четкими</a:t>
            </a:r>
            <a:r>
              <a:rPr lang="ru-RU" dirty="0" smtClean="0"/>
              <a:t> </a:t>
            </a:r>
            <a:r>
              <a:rPr lang="ru-RU" dirty="0" smtClean="0"/>
              <a:t>сроками.</a:t>
            </a:r>
            <a:endParaRPr lang="ru-RU" dirty="0" smtClean="0"/>
          </a:p>
          <a:p>
            <a:r>
              <a:rPr lang="ru-RU" dirty="0" smtClean="0"/>
              <a:t>4. Согласовать</a:t>
            </a:r>
            <a:r>
              <a:rPr lang="ru-RU" dirty="0" smtClean="0"/>
              <a:t> с деканатом возможность временного снижения учебной нагрузки </a:t>
            </a:r>
            <a:endParaRPr lang="ru-RU" dirty="0" smtClean="0"/>
          </a:p>
          <a:p>
            <a:r>
              <a:rPr lang="ru-RU" dirty="0" smtClean="0"/>
              <a:t>(</a:t>
            </a:r>
            <a:r>
              <a:rPr lang="ru-RU" dirty="0" smtClean="0"/>
              <a:t>если причина </a:t>
            </a:r>
            <a:r>
              <a:rPr lang="ru-RU" dirty="0" smtClean="0"/>
              <a:t>серьезная</a:t>
            </a:r>
            <a:r>
              <a:rPr lang="ru-RU" dirty="0" smtClean="0"/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2017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8FFA191-5CCC-43CB-BD83-4F80ED362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5105" y="226296"/>
            <a:ext cx="10043651" cy="584865"/>
          </a:xfrm>
        </p:spPr>
        <p:txBody>
          <a:bodyPr rtlCol="0">
            <a:normAutofit/>
          </a:bodyPr>
          <a:lstStyle/>
          <a:p>
            <a:pPr algn="ctr"/>
            <a:r>
              <a:rPr lang="ru-RU" b="1" dirty="0" smtClean="0"/>
              <a:t>кейс 3. </a:t>
            </a:r>
            <a:r>
              <a:rPr lang="ru-RU" b="1" dirty="0" smtClean="0"/>
              <a:t> Обвинение в </a:t>
            </a:r>
            <a:r>
              <a:rPr lang="ru-RU" b="1" dirty="0" smtClean="0"/>
              <a:t>предвзятости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AEFF51B-0E28-4171-AE7C-A31AAB42B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9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86697" y="1106117"/>
            <a:ext cx="1095805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Ситуация:</a:t>
            </a:r>
            <a:r>
              <a:rPr lang="ru-RU" dirty="0" smtClean="0"/>
              <a:t> студентка публично заявила, что преподаватель занижает ей оценки из‑за личной </a:t>
            </a:r>
            <a:endParaRPr lang="ru-RU" dirty="0" smtClean="0"/>
          </a:p>
          <a:p>
            <a:r>
              <a:rPr lang="ru-RU" dirty="0" smtClean="0"/>
              <a:t>неприязни</a:t>
            </a:r>
            <a:r>
              <a:rPr lang="ru-RU" dirty="0" smtClean="0"/>
              <a:t>. Заявление прозвучало после получения «удовлетворительно» за </a:t>
            </a:r>
            <a:r>
              <a:rPr lang="ru-RU" dirty="0" smtClean="0"/>
              <a:t>контрольную работу,</a:t>
            </a:r>
            <a:r>
              <a:rPr lang="ru-RU" dirty="0" smtClean="0"/>
              <a:t> которую она </a:t>
            </a:r>
            <a:r>
              <a:rPr lang="ru-RU" dirty="0" smtClean="0"/>
              <a:t>считала</a:t>
            </a:r>
            <a:r>
              <a:rPr lang="ru-RU" dirty="0" smtClean="0"/>
              <a:t> достойной </a:t>
            </a:r>
            <a:r>
              <a:rPr lang="ru-RU" dirty="0" smtClean="0"/>
              <a:t>оценки «отлично</a:t>
            </a:r>
            <a:r>
              <a:rPr lang="ru-RU" dirty="0" smtClean="0"/>
              <a:t>». </a:t>
            </a:r>
            <a:endParaRPr lang="ru-RU" dirty="0" smtClean="0"/>
          </a:p>
          <a:p>
            <a:r>
              <a:rPr lang="ru-RU" dirty="0" smtClean="0"/>
              <a:t>Группа</a:t>
            </a:r>
            <a:r>
              <a:rPr lang="ru-RU" dirty="0" smtClean="0"/>
              <a:t> разделилась: часть поддерживает студентку, </a:t>
            </a:r>
            <a:r>
              <a:rPr lang="ru-RU" dirty="0" smtClean="0"/>
              <a:t>часть – преподавателя</a:t>
            </a:r>
            <a:r>
              <a:rPr lang="ru-RU" dirty="0" smtClean="0"/>
              <a:t>.</a:t>
            </a:r>
          </a:p>
          <a:p>
            <a:endParaRPr lang="ru-RU" b="1" dirty="0" smtClean="0"/>
          </a:p>
          <a:p>
            <a:r>
              <a:rPr lang="ru-RU" b="1" dirty="0" smtClean="0"/>
              <a:t>Вопросы</a:t>
            </a:r>
            <a:r>
              <a:rPr lang="ru-RU" b="1" dirty="0" smtClean="0"/>
              <a:t> для анализа:</a:t>
            </a: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Как проверить объективность оценки?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Как сохранить доверие группы?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Как разрешить </a:t>
            </a:r>
            <a:r>
              <a:rPr lang="ru-RU" dirty="0" smtClean="0"/>
              <a:t>конфликт?</a:t>
            </a:r>
            <a:endParaRPr lang="ru-RU" dirty="0" smtClean="0"/>
          </a:p>
          <a:p>
            <a:endParaRPr lang="ru-RU" b="1" dirty="0" smtClean="0"/>
          </a:p>
          <a:p>
            <a:r>
              <a:rPr lang="ru-RU" b="1" dirty="0" smtClean="0"/>
              <a:t>Варианты</a:t>
            </a:r>
            <a:r>
              <a:rPr lang="ru-RU" b="1" dirty="0" smtClean="0"/>
              <a:t> решения:</a:t>
            </a:r>
            <a:endParaRPr lang="ru-RU" dirty="0" smtClean="0"/>
          </a:p>
          <a:p>
            <a:r>
              <a:rPr lang="ru-RU" dirty="0" smtClean="0"/>
              <a:t>1. Предложить</a:t>
            </a:r>
            <a:r>
              <a:rPr lang="ru-RU" dirty="0" smtClean="0"/>
              <a:t> независимую экспертизу работы: передать </a:t>
            </a:r>
            <a:r>
              <a:rPr lang="ru-RU" dirty="0" smtClean="0"/>
              <a:t>контрольную работу</a:t>
            </a:r>
            <a:r>
              <a:rPr lang="ru-RU" dirty="0" smtClean="0"/>
              <a:t> другому преподавателю той же </a:t>
            </a:r>
            <a:r>
              <a:rPr lang="ru-RU" dirty="0" smtClean="0"/>
              <a:t>кафедры</a:t>
            </a:r>
            <a:r>
              <a:rPr lang="ru-RU" dirty="0" smtClean="0"/>
              <a:t>.</a:t>
            </a:r>
          </a:p>
          <a:p>
            <a:r>
              <a:rPr lang="ru-RU" dirty="0" smtClean="0"/>
              <a:t>2. Провести</a:t>
            </a:r>
            <a:r>
              <a:rPr lang="ru-RU" dirty="0" smtClean="0"/>
              <a:t> открытую встречу с группой, где разобрать критерии оценки </a:t>
            </a:r>
            <a:r>
              <a:rPr lang="ru-RU" dirty="0" smtClean="0"/>
              <a:t>контрольных</a:t>
            </a:r>
            <a:r>
              <a:rPr lang="ru-RU" dirty="0" smtClean="0"/>
              <a:t> работ. </a:t>
            </a:r>
            <a:endParaRPr lang="ru-RU" dirty="0" smtClean="0"/>
          </a:p>
          <a:p>
            <a:r>
              <a:rPr lang="ru-RU" dirty="0" smtClean="0"/>
              <a:t>Показать</a:t>
            </a:r>
            <a:r>
              <a:rPr lang="ru-RU" dirty="0" smtClean="0"/>
              <a:t> примеры работ на «хорошо» и «отлично».</a:t>
            </a:r>
          </a:p>
          <a:p>
            <a:r>
              <a:rPr lang="ru-RU" dirty="0" smtClean="0"/>
              <a:t>3. Организовать</a:t>
            </a:r>
            <a:r>
              <a:rPr lang="ru-RU" dirty="0" smtClean="0"/>
              <a:t> встречу студентки с преподавателем и заведующим кафедрой. Обсудить </a:t>
            </a:r>
            <a:endParaRPr lang="ru-RU" dirty="0" smtClean="0"/>
          </a:p>
          <a:p>
            <a:r>
              <a:rPr lang="ru-RU" dirty="0" smtClean="0"/>
              <a:t>претензии</a:t>
            </a:r>
            <a:r>
              <a:rPr lang="ru-RU" dirty="0" smtClean="0"/>
              <a:t> </a:t>
            </a:r>
            <a:r>
              <a:rPr lang="ru-RU" dirty="0" smtClean="0"/>
              <a:t>и</a:t>
            </a:r>
            <a:r>
              <a:rPr lang="ru-RU" dirty="0" smtClean="0"/>
              <a:t> дать возможность </a:t>
            </a:r>
            <a:r>
              <a:rPr lang="ru-RU" dirty="0" smtClean="0"/>
              <a:t>аргументировано</a:t>
            </a:r>
            <a:r>
              <a:rPr lang="ru-RU" dirty="0" smtClean="0"/>
              <a:t> защитить свою позицию.</a:t>
            </a:r>
          </a:p>
          <a:p>
            <a:r>
              <a:rPr lang="ru-RU" dirty="0" smtClean="0"/>
              <a:t>4. Ввести</a:t>
            </a:r>
            <a:r>
              <a:rPr lang="ru-RU" dirty="0" smtClean="0"/>
              <a:t> двойную проверку </a:t>
            </a:r>
            <a:r>
              <a:rPr lang="ru-RU" dirty="0" smtClean="0"/>
              <a:t>контрольных</a:t>
            </a:r>
            <a:r>
              <a:rPr lang="ru-RU" dirty="0" smtClean="0"/>
              <a:t> для всех студентов (на один семестр</a:t>
            </a:r>
            <a:r>
              <a:rPr lang="ru-RU" dirty="0" smtClean="0"/>
              <a:t>) – как</a:t>
            </a:r>
            <a:r>
              <a:rPr lang="ru-RU" dirty="0" smtClean="0"/>
              <a:t> меру </a:t>
            </a:r>
            <a:endParaRPr lang="ru-RU" dirty="0" smtClean="0"/>
          </a:p>
          <a:p>
            <a:r>
              <a:rPr lang="ru-RU" dirty="0" smtClean="0"/>
              <a:t>прозрачности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2017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диночная линия">
  <a:themeElements>
    <a:clrScheme name="Custom 16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F4EF"/>
      </a:accent1>
      <a:accent2>
        <a:srgbClr val="F7F6F3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onoline" id="{080CB5C6-FA0A-40B0-8C1A-A4BA88D91EE0}" vid="{DC98E595-77B2-413A-A4EA-B47400BD13CB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75DC67E-4FAC-4989-A1C6-9CCFAE7240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C14FED0-9A95-4A83-8CAA-A3BB5938F805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BC4BA2C8-4C3C-4809-AD4F-FED9B4D74B8F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Colorful Certificate</Template>
  <TotalTime>0</TotalTime>
  <Words>267</Words>
  <PresentationFormat>Произвольный</PresentationFormat>
  <Paragraphs>215</Paragraphs>
  <Slides>16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Одиночная линия</vt:lpstr>
      <vt:lpstr>ПРОБЛЕМНЫЕ ситуации в работе преподавателя вуза</vt:lpstr>
      <vt:lpstr>Слайд 2</vt:lpstr>
      <vt:lpstr>Компоненты готовности</vt:lpstr>
      <vt:lpstr>принципы реагирования</vt:lpstr>
      <vt:lpstr>Примеры нестандартных ситуаций и стратегии их решения</vt:lpstr>
      <vt:lpstr>Примеры Кейсов по решению  нестандартных  ситуаций в вузе</vt:lpstr>
      <vt:lpstr>кейс 1.  Конфликт на семинаре</vt:lpstr>
      <vt:lpstr>кейс 2.  Студент не сдает работы  и пропускает занятия</vt:lpstr>
      <vt:lpstr>кейс 3.  Обвинение в предвзятости</vt:lpstr>
      <vt:lpstr>Слайд 10</vt:lpstr>
      <vt:lpstr> ПРАКТИЧЕСКИЕ ЗАДАНИЯ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2021-06-15T17:20:32Z</dcterms:created>
  <dcterms:modified xsi:type="dcterms:W3CDTF">2026-04-26T13:40:17Z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