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56" r:id="rId3"/>
    <p:sldId id="257" r:id="rId4"/>
    <p:sldId id="258" r:id="rId5"/>
    <p:sldId id="267" r:id="rId6"/>
    <p:sldId id="26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2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15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5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6858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9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321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19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28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0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7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3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9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8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8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1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3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7DF07-49CE-F128-32CE-5332F9D36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6676" y="2302716"/>
            <a:ext cx="6600451" cy="112628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Толерантность </a:t>
            </a:r>
            <a:br>
              <a:rPr lang="ru-RU" sz="2800" b="1" dirty="0">
                <a:latin typeface="Comic Sans MS" panose="030F0702030302020204" pitchFamily="66" charset="0"/>
              </a:rPr>
            </a:br>
            <a:r>
              <a:rPr lang="ru-RU" sz="2800" b="1" dirty="0">
                <a:latin typeface="Comic Sans MS" panose="030F0702030302020204" pitchFamily="66" charset="0"/>
              </a:rPr>
              <a:t>к неопределённости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7212E3-C174-1520-FEF9-0BE2779F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0956" y="3597018"/>
            <a:ext cx="6961554" cy="1237872"/>
          </a:xfrm>
        </p:spPr>
        <p:txBody>
          <a:bodyPr/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Принятие решений  в условиях  </a:t>
            </a:r>
          </a:p>
          <a:p>
            <a:pPr algn="ctr"/>
            <a:r>
              <a:rPr lang="ru-RU" dirty="0">
                <a:latin typeface="Comic Sans MS" panose="030F0702030302020204" pitchFamily="66" charset="0"/>
              </a:rPr>
              <a:t>высокой неопределенности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64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omic Sans MS" panose="030F0702030302020204" pitchFamily="66" charset="0"/>
              </a:rPr>
              <a:t>Связь</a:t>
            </a:r>
            <a:r>
              <a:rPr b="1" dirty="0">
                <a:latin typeface="Comic Sans MS" panose="030F0702030302020204" pitchFamily="66" charset="0"/>
              </a:rPr>
              <a:t> с </a:t>
            </a:r>
            <a:r>
              <a:rPr b="1" dirty="0" err="1">
                <a:latin typeface="Comic Sans MS" panose="030F0702030302020204" pitchFamily="66" charset="0"/>
              </a:rPr>
              <a:t>психологией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Связана</a:t>
            </a:r>
            <a:r>
              <a:rPr b="1" dirty="0">
                <a:latin typeface="Comic Sans MS" panose="030F0702030302020204" pitchFamily="66" charset="0"/>
              </a:rPr>
              <a:t> с </a:t>
            </a:r>
            <a:r>
              <a:rPr b="1" dirty="0" err="1">
                <a:latin typeface="Comic Sans MS" panose="030F0702030302020204" pitchFamily="66" charset="0"/>
              </a:rPr>
              <a:t>такими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понятиями</a:t>
            </a:r>
            <a:r>
              <a:rPr b="1" dirty="0">
                <a:latin typeface="Comic Sans MS" panose="030F0702030302020204" pitchFamily="66" charset="0"/>
              </a:rPr>
              <a:t>, </a:t>
            </a:r>
            <a:r>
              <a:rPr b="1" dirty="0" err="1">
                <a:latin typeface="Comic Sans MS" panose="030F0702030302020204" pitchFamily="66" charset="0"/>
              </a:rPr>
              <a:t>как</a:t>
            </a:r>
            <a:r>
              <a:rPr b="1" dirty="0">
                <a:latin typeface="Comic Sans MS" panose="030F0702030302020204" pitchFamily="66" charset="0"/>
              </a:rPr>
              <a:t>:</a:t>
            </a: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стрессоустойчивость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эмоциональный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интеллект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когнитивная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гибкость</a:t>
            </a:r>
            <a:endParaRPr dirty="0">
              <a:latin typeface="Comic Sans MS" panose="030F0702030302020204" pitchFamily="66" charset="0"/>
            </a:endParaRPr>
          </a:p>
          <a:p>
            <a:endParaRPr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b="1" dirty="0">
                <a:latin typeface="Comic Sans MS" panose="030F0702030302020204" pitchFamily="66" charset="0"/>
              </a:rPr>
              <a:t>Чем </a:t>
            </a:r>
            <a:r>
              <a:rPr b="1" dirty="0" err="1">
                <a:latin typeface="Comic Sans MS" panose="030F0702030302020204" pitchFamily="66" charset="0"/>
              </a:rPr>
              <a:t>выше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эти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качества</a:t>
            </a:r>
            <a:r>
              <a:rPr b="1" dirty="0">
                <a:latin typeface="Comic Sans MS" panose="030F0702030302020204" pitchFamily="66" charset="0"/>
              </a:rPr>
              <a:t>, </a:t>
            </a:r>
            <a:r>
              <a:rPr b="1" dirty="0" err="1">
                <a:latin typeface="Comic Sans MS" panose="030F0702030302020204" pitchFamily="66" charset="0"/>
              </a:rPr>
              <a:t>тем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легче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человек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переносит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неопределенность</a:t>
            </a:r>
            <a:r>
              <a:rPr b="1" dirty="0">
                <a:latin typeface="Comic Sans MS" panose="030F0702030302020204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 err="1">
                <a:latin typeface="Comic Sans MS" panose="030F0702030302020204" pitchFamily="66" charset="0"/>
              </a:rPr>
              <a:t>Как</a:t>
            </a:r>
            <a:r>
              <a:rPr sz="3200" b="1" dirty="0">
                <a:latin typeface="Comic Sans MS" panose="030F0702030302020204" pitchFamily="66" charset="0"/>
              </a:rPr>
              <a:t> </a:t>
            </a:r>
            <a:r>
              <a:rPr sz="3200" b="1" dirty="0" err="1">
                <a:latin typeface="Comic Sans MS" panose="030F0702030302020204" pitchFamily="66" charset="0"/>
              </a:rPr>
              <a:t>развивать</a:t>
            </a:r>
            <a:endParaRPr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Практические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способы</a:t>
            </a:r>
            <a:r>
              <a:rPr b="1" dirty="0">
                <a:latin typeface="Comic Sans MS" panose="030F0702030302020204" pitchFamily="66" charset="0"/>
              </a:rPr>
              <a:t>:</a:t>
            </a: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выходить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из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зоны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комфорта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пробовать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новое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развивать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осознанность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работать</a:t>
            </a:r>
            <a:r>
              <a:rPr dirty="0">
                <a:latin typeface="Comic Sans MS" panose="030F0702030302020204" pitchFamily="66" charset="0"/>
              </a:rPr>
              <a:t> с </a:t>
            </a:r>
            <a:r>
              <a:rPr dirty="0" err="1">
                <a:latin typeface="Comic Sans MS" panose="030F0702030302020204" pitchFamily="66" charset="0"/>
              </a:rPr>
              <a:t>тревожностью</a:t>
            </a:r>
            <a:endParaRPr dirty="0">
              <a:latin typeface="Comic Sans MS" panose="030F0702030302020204" pitchFamily="66" charset="0"/>
            </a:endParaRPr>
          </a:p>
          <a:p>
            <a:endParaRPr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b="1" dirty="0">
                <a:latin typeface="Comic Sans MS" panose="030F0702030302020204" pitchFamily="66" charset="0"/>
              </a:rPr>
              <a:t>Важно </a:t>
            </a:r>
            <a:r>
              <a:rPr b="1" dirty="0" err="1">
                <a:latin typeface="Comic Sans MS" panose="030F0702030302020204" pitchFamily="66" charset="0"/>
              </a:rPr>
              <a:t>постепенно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увеличивать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уровень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неопределенности</a:t>
            </a:r>
            <a:r>
              <a:rPr b="1" dirty="0">
                <a:latin typeface="Comic Sans MS" panose="030F0702030302020204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omic Sans MS" panose="030F0702030302020204" pitchFamily="66" charset="0"/>
              </a:rPr>
              <a:t>Примеры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из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жизни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5205" y="1912620"/>
            <a:ext cx="6591985" cy="3777622"/>
          </a:xfrm>
        </p:spPr>
        <p:txBody>
          <a:bodyPr/>
          <a:lstStyle/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Ситуации</a:t>
            </a:r>
            <a:r>
              <a:rPr b="1" dirty="0">
                <a:latin typeface="Comic Sans MS" panose="030F0702030302020204" pitchFamily="66" charset="0"/>
              </a:rPr>
              <a:t>, </a:t>
            </a:r>
            <a:r>
              <a:rPr b="1" dirty="0" err="1">
                <a:latin typeface="Comic Sans MS" panose="030F0702030302020204" pitchFamily="66" charset="0"/>
              </a:rPr>
              <a:t>где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проявляется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навык</a:t>
            </a:r>
            <a:r>
              <a:rPr b="1" dirty="0">
                <a:latin typeface="Comic Sans MS" panose="030F0702030302020204" pitchFamily="66" charset="0"/>
              </a:rPr>
              <a:t>:</a:t>
            </a: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переезд</a:t>
            </a:r>
            <a:r>
              <a:rPr dirty="0">
                <a:latin typeface="Comic Sans MS" panose="030F0702030302020204" pitchFamily="66" charset="0"/>
              </a:rPr>
              <a:t> в </a:t>
            </a:r>
            <a:r>
              <a:rPr dirty="0" err="1">
                <a:latin typeface="Comic Sans MS" panose="030F0702030302020204" pitchFamily="66" charset="0"/>
              </a:rPr>
              <a:t>другую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страну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смена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работы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начало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нового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проекта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жизненные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кризисы</a:t>
            </a:r>
            <a:endParaRPr dirty="0">
              <a:latin typeface="Comic Sans MS" panose="030F0702030302020204" pitchFamily="66" charset="0"/>
            </a:endParaRPr>
          </a:p>
          <a:p>
            <a:endParaRPr dirty="0">
              <a:latin typeface="Comic Sans MS" panose="030F0702030302020204" pitchFamily="66" charset="0"/>
            </a:endParaRPr>
          </a:p>
          <a:p>
            <a:r>
              <a:rPr dirty="0" err="1">
                <a:latin typeface="Comic Sans MS" panose="030F0702030302020204" pitchFamily="66" charset="0"/>
              </a:rPr>
              <a:t>Во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всех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этих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случаях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нет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полной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ясности</a:t>
            </a:r>
            <a:r>
              <a:rPr dirty="0">
                <a:latin typeface="Comic Sans MS" panose="030F0702030302020204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omic Sans MS" panose="030F0702030302020204" pitchFamily="66" charset="0"/>
              </a:rPr>
              <a:t>Вывод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40188"/>
            <a:ext cx="6591985" cy="4780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Толерантность</a:t>
            </a:r>
            <a:r>
              <a:rPr b="1" dirty="0">
                <a:latin typeface="Comic Sans MS" panose="030F0702030302020204" pitchFamily="66" charset="0"/>
              </a:rPr>
              <a:t> к </a:t>
            </a:r>
            <a:r>
              <a:rPr b="1" dirty="0" err="1">
                <a:latin typeface="Comic Sans MS" panose="030F0702030302020204" pitchFamily="66" charset="0"/>
              </a:rPr>
              <a:t>неопределенности</a:t>
            </a:r>
            <a:r>
              <a:rPr b="1" dirty="0">
                <a:latin typeface="Comic Sans MS" panose="030F0702030302020204" pitchFamily="66" charset="0"/>
              </a:rPr>
              <a:t> — </a:t>
            </a:r>
            <a:r>
              <a:rPr b="1" dirty="0" err="1">
                <a:latin typeface="Comic Sans MS" panose="030F0702030302020204" pitchFamily="66" charset="0"/>
              </a:rPr>
              <a:t>ключевой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навык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современного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человека</a:t>
            </a:r>
            <a:r>
              <a:rPr b="1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Она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помогает</a:t>
            </a:r>
            <a:r>
              <a:rPr b="1" dirty="0">
                <a:latin typeface="Comic Sans MS" panose="030F0702030302020204" pitchFamily="66" charset="0"/>
              </a:rPr>
              <a:t>:</a:t>
            </a: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адаптироваться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принимать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решения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сохранять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психологическое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здоровье</a:t>
            </a:r>
            <a:endParaRPr dirty="0">
              <a:latin typeface="Comic Sans MS" panose="030F0702030302020204" pitchFamily="66" charset="0"/>
            </a:endParaRPr>
          </a:p>
          <a:p>
            <a:endParaRPr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b="1" dirty="0" err="1">
                <a:latin typeface="Comic Sans MS" panose="030F0702030302020204" pitchFamily="66" charset="0"/>
              </a:rPr>
              <a:t>Развитие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этого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навыка</a:t>
            </a:r>
            <a:r>
              <a:rPr b="1" dirty="0">
                <a:latin typeface="Comic Sans MS" panose="030F0702030302020204" pitchFamily="66" charset="0"/>
              </a:rPr>
              <a:t> — </a:t>
            </a:r>
            <a:r>
              <a:rPr b="1" dirty="0" err="1">
                <a:latin typeface="Comic Sans MS" panose="030F0702030302020204" pitchFamily="66" charset="0"/>
              </a:rPr>
              <a:t>важная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задача</a:t>
            </a:r>
            <a:r>
              <a:rPr lang="ru-RU" b="1" dirty="0">
                <a:latin typeface="Comic Sans MS" panose="030F0702030302020204" pitchFamily="66" charset="0"/>
              </a:rPr>
              <a:t> </a:t>
            </a:r>
            <a:r>
              <a:rPr lang="ru-RU" dirty="0">
                <a:latin typeface="Comic Sans MS" panose="030F0702030302020204" pitchFamily="66" charset="0"/>
              </a:rPr>
              <a:t>для</a:t>
            </a:r>
          </a:p>
          <a:p>
            <a:r>
              <a:rPr lang="ru-RU" dirty="0">
                <a:latin typeface="Comic Sans MS" panose="030F0702030302020204" pitchFamily="66" charset="0"/>
              </a:rPr>
              <a:t>личностного развития</a:t>
            </a:r>
          </a:p>
          <a:p>
            <a:r>
              <a:rPr lang="ru-RU" dirty="0">
                <a:latin typeface="Comic Sans MS" panose="030F0702030302020204" pitchFamily="66" charset="0"/>
              </a:rPr>
              <a:t>адаптации к сложным жизненным ситуациям</a:t>
            </a:r>
            <a:endParaRPr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210" y="411797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b="1" dirty="0" err="1">
                <a:latin typeface="Comic Sans MS" panose="030F0702030302020204" pitchFamily="66" charset="0"/>
              </a:rPr>
              <a:t>Толерантность</a:t>
            </a:r>
            <a:r>
              <a:rPr b="1" dirty="0">
                <a:latin typeface="Comic Sans MS" panose="030F0702030302020204" pitchFamily="66" charset="0"/>
              </a:rPr>
              <a:t> к </a:t>
            </a:r>
            <a:br>
              <a:rPr lang="ru-RU" b="1" dirty="0">
                <a:latin typeface="Comic Sans MS" panose="030F0702030302020204" pitchFamily="66" charset="0"/>
              </a:rPr>
            </a:br>
            <a:r>
              <a:rPr b="1" dirty="0" err="1">
                <a:latin typeface="Comic Sans MS" panose="030F0702030302020204" pitchFamily="66" charset="0"/>
              </a:rPr>
              <a:t>неопределенности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210" y="1668779"/>
            <a:ext cx="8229600" cy="4525963"/>
          </a:xfrm>
        </p:spPr>
        <p:txBody>
          <a:bodyPr/>
          <a:lstStyle/>
          <a:p>
            <a:r>
              <a:rPr dirty="0" err="1">
                <a:latin typeface="Comic Sans MS" panose="030F0702030302020204" pitchFamily="66" charset="0"/>
              </a:rPr>
              <a:t>Психологическая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способность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человека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спокойно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воспринимать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неопределенность</a:t>
            </a:r>
            <a:r>
              <a:rPr dirty="0">
                <a:latin typeface="Comic Sans MS" panose="030F0702030302020204" pitchFamily="66" charset="0"/>
              </a:rPr>
              <a:t>.</a:t>
            </a:r>
          </a:p>
          <a:p>
            <a:r>
              <a:rPr dirty="0" err="1">
                <a:latin typeface="Comic Sans MS" panose="030F0702030302020204" pitchFamily="66" charset="0"/>
              </a:rPr>
              <a:t>Навык</a:t>
            </a:r>
            <a:r>
              <a:rPr dirty="0">
                <a:latin typeface="Comic Sans MS" panose="030F0702030302020204" pitchFamily="66" charset="0"/>
              </a:rPr>
              <a:t>, </a:t>
            </a:r>
            <a:r>
              <a:rPr dirty="0" err="1">
                <a:latin typeface="Comic Sans MS" panose="030F0702030302020204" pitchFamily="66" charset="0"/>
              </a:rPr>
              <a:t>который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помогает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адаптироваться</a:t>
            </a:r>
            <a:r>
              <a:rPr dirty="0">
                <a:latin typeface="Comic Sans MS" panose="030F0702030302020204" pitchFamily="66" charset="0"/>
              </a:rPr>
              <a:t> в </a:t>
            </a:r>
            <a:r>
              <a:rPr dirty="0" err="1">
                <a:latin typeface="Comic Sans MS" panose="030F0702030302020204" pitchFamily="66" charset="0"/>
              </a:rPr>
              <a:t>быстро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меняющемся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мире</a:t>
            </a:r>
            <a:r>
              <a:rPr dirty="0">
                <a:latin typeface="Comic Sans MS" panose="030F0702030302020204" pitchFamily="66" charset="0"/>
              </a:rPr>
              <a:t>.</a:t>
            </a:r>
          </a:p>
          <a:p>
            <a:r>
              <a:rPr dirty="0" err="1">
                <a:latin typeface="Comic Sans MS" panose="030F0702030302020204" pitchFamily="66" charset="0"/>
              </a:rPr>
              <a:t>Особенно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актуал</a:t>
            </a:r>
            <a:r>
              <a:rPr lang="ru-RU" dirty="0" err="1">
                <a:latin typeface="Comic Sans MS" panose="030F0702030302020204" pitchFamily="66" charset="0"/>
              </a:rPr>
              <a:t>ьно</a:t>
            </a:r>
            <a:r>
              <a:rPr dirty="0">
                <a:latin typeface="Comic Sans MS" panose="030F0702030302020204" pitchFamily="66" charset="0"/>
              </a:rPr>
              <a:t> в XXI </a:t>
            </a:r>
            <a:r>
              <a:rPr dirty="0" err="1">
                <a:latin typeface="Comic Sans MS" panose="030F0702030302020204" pitchFamily="66" charset="0"/>
              </a:rPr>
              <a:t>веке</a:t>
            </a:r>
            <a:r>
              <a:rPr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337A33B-5EF3-4F60-6FED-534702B56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4169" y="2839649"/>
            <a:ext cx="2632621" cy="26581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821609" cy="198193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Comic Sans MS" panose="030F0702030302020204" pitchFamily="66" charset="0"/>
              </a:rPr>
              <a:t>Толерантность к</a:t>
            </a:r>
            <a:br>
              <a:rPr lang="ru-RU" b="1" dirty="0">
                <a:latin typeface="Comic Sans MS" panose="030F0702030302020204" pitchFamily="66" charset="0"/>
              </a:rPr>
            </a:br>
            <a:r>
              <a:rPr lang="ru-RU" b="1" dirty="0">
                <a:latin typeface="Comic Sans MS" panose="030F0702030302020204" pitchFamily="66" charset="0"/>
              </a:rPr>
              <a:t> неопределенности </a:t>
            </a:r>
            <a:r>
              <a:rPr lang="ru-RU" sz="3100" b="1" dirty="0">
                <a:latin typeface="Comic Sans MS" panose="030F0702030302020204" pitchFamily="66" charset="0"/>
              </a:rPr>
              <a:t>- </a:t>
            </a:r>
            <a:r>
              <a:rPr lang="ru-RU" sz="1800" dirty="0">
                <a:latin typeface="Comic Sans MS" panose="030F0702030302020204" pitchFamily="66" charset="0"/>
              </a:rPr>
              <a:t>это способность личности оставаться эмоционально устойчивой, принимать решения и эффективно действовать в ситуациях неизвестности, новизны или неоднозначности. Это психологическая готовность воспринимать новые, непредсказуемые ситуации не как угрозу, а как рабочее пространство, определяющая личностный рост и адаптацию.</a:t>
            </a:r>
            <a:endParaRPr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405" y="3429000"/>
            <a:ext cx="6591985" cy="21412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Почему это важно сейчас? (Влияние на жизнь)</a:t>
            </a:r>
          </a:p>
          <a:p>
            <a:r>
              <a:rPr lang="ru-RU" dirty="0">
                <a:latin typeface="Comic Sans MS" panose="030F0702030302020204" pitchFamily="66" charset="0"/>
              </a:rPr>
              <a:t>Стрессоустойчивость: Высокая ТН помогает справляться со стрессом в быстро меняющихся условиях.</a:t>
            </a:r>
          </a:p>
          <a:p>
            <a:r>
              <a:rPr lang="ru-RU" dirty="0">
                <a:latin typeface="Comic Sans MS" panose="030F0702030302020204" pitchFamily="66" charset="0"/>
              </a:rPr>
              <a:t>Эффективность: Позитивно связана с мотивацией достижения и </a:t>
            </a:r>
            <a:r>
              <a:rPr lang="ru-RU" dirty="0" err="1">
                <a:latin typeface="Comic Sans MS" panose="030F0702030302020204" pitchFamily="66" charset="0"/>
              </a:rPr>
              <a:t>самоэффективностью</a:t>
            </a:r>
            <a:r>
              <a:rPr lang="ru-RU" dirty="0">
                <a:latin typeface="Comic Sans MS" panose="030F0702030302020204" pitchFamily="66" charset="0"/>
              </a:rPr>
              <a:t>.</a:t>
            </a:r>
          </a:p>
          <a:p>
            <a:r>
              <a:rPr lang="ru-RU" dirty="0">
                <a:latin typeface="Comic Sans MS" panose="030F0702030302020204" pitchFamily="66" charset="0"/>
              </a:rPr>
              <a:t>Адаптация: Помогает принимать решения в новых, неясных условиях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Comic Sans MS" panose="030F0702030302020204" pitchFamily="66" charset="0"/>
              </a:rPr>
              <a:t>Компоненты толерантности (по </a:t>
            </a:r>
            <a:r>
              <a:rPr lang="ru-RU" sz="2800" b="1" dirty="0" err="1">
                <a:latin typeface="Comic Sans MS" panose="030F0702030302020204" pitchFamily="66" charset="0"/>
              </a:rPr>
              <a:t>McLain</a:t>
            </a:r>
            <a:r>
              <a:rPr lang="ru-RU" sz="2800" b="1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235" y="2259330"/>
            <a:ext cx="6591985" cy="3777622"/>
          </a:xfrm>
        </p:spPr>
        <p:txBody>
          <a:bodyPr>
            <a:normAutofit/>
          </a:bodyPr>
          <a:lstStyle/>
          <a:p>
            <a:r>
              <a:rPr lang="ru-RU" b="1" dirty="0">
                <a:latin typeface="Comic Sans MS" panose="030F0702030302020204" pitchFamily="66" charset="0"/>
              </a:rPr>
              <a:t>Признание: </a:t>
            </a:r>
            <a:r>
              <a:rPr lang="ru-RU" dirty="0">
                <a:latin typeface="Comic Sans MS" panose="030F0702030302020204" pitchFamily="66" charset="0"/>
              </a:rPr>
              <a:t>Способность видеть сложность ситуации.</a:t>
            </a:r>
          </a:p>
          <a:p>
            <a:r>
              <a:rPr lang="ru-RU" b="1" dirty="0">
                <a:latin typeface="Comic Sans MS" panose="030F0702030302020204" pitchFamily="66" charset="0"/>
              </a:rPr>
              <a:t>Принятие:</a:t>
            </a:r>
            <a:r>
              <a:rPr lang="ru-RU" dirty="0">
                <a:latin typeface="Comic Sans MS" panose="030F0702030302020204" pitchFamily="66" charset="0"/>
              </a:rPr>
              <a:t> Способность воспринимать новые условия без сопротивления.</a:t>
            </a:r>
          </a:p>
          <a:p>
            <a:r>
              <a:rPr lang="ru-RU" b="1" dirty="0">
                <a:latin typeface="Comic Sans MS" panose="030F0702030302020204" pitchFamily="66" charset="0"/>
              </a:rPr>
              <a:t>Понимание/Действие: </a:t>
            </a:r>
            <a:r>
              <a:rPr lang="ru-RU" dirty="0">
                <a:latin typeface="Comic Sans MS" panose="030F0702030302020204" pitchFamily="66" charset="0"/>
              </a:rPr>
              <a:t>Умение работать в условиях риска.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5B759-CBCE-4D2A-5A6C-DFE573D6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Comic Sans MS" panose="030F0702030302020204" pitchFamily="66" charset="0"/>
              </a:rPr>
              <a:t>Методы развития ТН</a:t>
            </a:r>
            <a:br>
              <a:rPr lang="ru-RU" sz="2800" b="1" dirty="0">
                <a:latin typeface="Comic Sans MS" panose="030F0702030302020204" pitchFamily="66" charset="0"/>
              </a:rPr>
            </a:br>
            <a:endParaRPr lang="ru-RU" sz="28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33DA43-DA1B-3D6E-1348-6609D449A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900" b="1" dirty="0">
                <a:latin typeface="Comic Sans MS" panose="030F0702030302020204" pitchFamily="66" charset="0"/>
              </a:rPr>
              <a:t>    Изменение мышления:</a:t>
            </a:r>
          </a:p>
          <a:p>
            <a:r>
              <a:rPr lang="ru-RU" sz="1900" dirty="0" err="1">
                <a:latin typeface="Comic Sans MS" panose="030F0702030302020204" pitchFamily="66" charset="0"/>
              </a:rPr>
              <a:t>Переформулирование</a:t>
            </a:r>
            <a:r>
              <a:rPr lang="ru-RU" sz="1900" dirty="0">
                <a:latin typeface="Comic Sans MS" panose="030F0702030302020204" pitchFamily="66" charset="0"/>
              </a:rPr>
              <a:t>: «Не проблема, а задача».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Отказ от перфекционизма (сделанное лучше идеального)</a:t>
            </a:r>
          </a:p>
          <a:p>
            <a:pPr marL="0" indent="0">
              <a:buNone/>
            </a:pPr>
            <a:r>
              <a:rPr lang="ru-RU" sz="1900" b="1" dirty="0">
                <a:latin typeface="Comic Sans MS" panose="030F0702030302020204" pitchFamily="66" charset="0"/>
              </a:rPr>
              <a:t>    Поведенческие решения: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Постепенный выход из зоны комфорта (новые маршруты, новые знакомства).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Практика «маленьких решений» без долгого анализа.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Саморегуляция: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Развитие навыков осознанности (</a:t>
            </a:r>
            <a:r>
              <a:rPr lang="ru-RU" sz="1900" dirty="0" err="1">
                <a:latin typeface="Comic Sans MS" panose="030F0702030302020204" pitchFamily="66" charset="0"/>
              </a:rPr>
              <a:t>mindfulness</a:t>
            </a:r>
            <a:r>
              <a:rPr lang="ru-RU" sz="1900" dirty="0">
                <a:latin typeface="Comic Sans MS" panose="030F0702030302020204" pitchFamily="66" charset="0"/>
              </a:rPr>
              <a:t>).</a:t>
            </a:r>
          </a:p>
          <a:p>
            <a:r>
              <a:rPr lang="ru-RU" sz="1900" dirty="0">
                <a:latin typeface="Comic Sans MS" panose="030F0702030302020204" pitchFamily="66" charset="0"/>
              </a:rPr>
              <a:t>Снижение значимости идеального результата.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44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B74B47-07CF-3B21-4B89-20C68099D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Comic Sans MS" panose="030F0702030302020204" pitchFamily="66" charset="0"/>
              </a:rPr>
              <a:t>Упражнения для тренировки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C6BFE0-74C5-90EE-AE20-852008A28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«А что, если...»: Проигрывание позитивных сценариев развития событий, а не только катастрофических.</a:t>
            </a:r>
          </a:p>
          <a:p>
            <a:r>
              <a:rPr lang="ru-RU" dirty="0">
                <a:latin typeface="Comic Sans MS" panose="030F0702030302020204" pitchFamily="66" charset="0"/>
              </a:rPr>
              <a:t>«День без плана»: Попробуйте провести 2 часа или полдня без жесткого расписания.</a:t>
            </a:r>
          </a:p>
          <a:p>
            <a:r>
              <a:rPr lang="ru-RU" dirty="0">
                <a:latin typeface="Comic Sans MS" panose="030F0702030302020204" pitchFamily="66" charset="0"/>
              </a:rPr>
              <a:t>«Дневник неопределенности»: Записывайте ситуации, где вы чувствовали дискомфорт, и то, как вы с ними справились.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25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015" y="509810"/>
            <a:ext cx="6589199" cy="1696180"/>
          </a:xfrm>
        </p:spPr>
        <p:txBody>
          <a:bodyPr>
            <a:normAutofit/>
          </a:bodyPr>
          <a:lstStyle/>
          <a:p>
            <a:r>
              <a:rPr sz="3200" b="1" dirty="0" err="1">
                <a:latin typeface="Comic Sans MS" panose="030F0702030302020204" pitchFamily="66" charset="0"/>
              </a:rPr>
              <a:t>Низкая</a:t>
            </a:r>
            <a:r>
              <a:rPr sz="3200" b="1" dirty="0">
                <a:latin typeface="Comic Sans MS" panose="030F0702030302020204" pitchFamily="66" charset="0"/>
              </a:rPr>
              <a:t> </a:t>
            </a:r>
            <a:r>
              <a:rPr sz="3200" b="1" dirty="0" err="1">
                <a:latin typeface="Comic Sans MS" panose="030F0702030302020204" pitchFamily="66" charset="0"/>
              </a:rPr>
              <a:t>толерантность</a:t>
            </a:r>
            <a:r>
              <a:rPr lang="ru-RU" sz="3200" dirty="0">
                <a:latin typeface="Comic Sans MS" panose="030F0702030302020204" pitchFamily="66" charset="0"/>
              </a:rPr>
              <a:t> </a:t>
            </a:r>
            <a:r>
              <a:rPr lang="ru-RU" sz="1600" dirty="0">
                <a:latin typeface="Comic Sans MS" panose="030F0702030302020204" pitchFamily="66" charset="0"/>
              </a:rPr>
              <a:t>(неспособность или сниженная способность организма/личности переносить воздействие внешних факторов, стресс, нагрузки или определенные вещества.) 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0015" y="2327910"/>
            <a:ext cx="65919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000" b="1" dirty="0">
                <a:latin typeface="Comic Sans MS" panose="030F0702030302020204" pitchFamily="66" charset="0"/>
              </a:rPr>
              <a:t>Характерные </a:t>
            </a:r>
            <a:r>
              <a:rPr sz="2000" b="1" dirty="0" err="1">
                <a:latin typeface="Comic Sans MS" panose="030F0702030302020204" pitchFamily="66" charset="0"/>
              </a:rPr>
              <a:t>признаки</a:t>
            </a:r>
            <a:r>
              <a:rPr sz="2000" b="1" dirty="0">
                <a:latin typeface="Comic Sans MS" panose="030F0702030302020204" pitchFamily="66" charset="0"/>
              </a:rPr>
              <a:t>:</a:t>
            </a: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страх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перед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неизвестным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избегание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новых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ситуаций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повышенная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тревожность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стремление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всё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контролировать</a:t>
            </a:r>
            <a:endParaRPr sz="2000" dirty="0">
              <a:latin typeface="Comic Sans MS" panose="030F0702030302020204" pitchFamily="66" charset="0"/>
            </a:endParaRPr>
          </a:p>
          <a:p>
            <a:endParaRPr lang="ru-RU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000" b="1" dirty="0">
                <a:latin typeface="Comic Sans MS" panose="030F0702030302020204" pitchFamily="66" charset="0"/>
              </a:rPr>
              <a:t>Может приводить к стрессу и выгоранию.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err="1"/>
              <a:t>Высокая</a:t>
            </a:r>
            <a:r>
              <a:rPr b="1" dirty="0"/>
              <a:t> </a:t>
            </a:r>
            <a:r>
              <a:rPr b="1" dirty="0" err="1"/>
              <a:t>толерантность</a:t>
            </a:r>
            <a:r>
              <a:rPr lang="ru-RU" b="1" dirty="0"/>
              <a:t> </a:t>
            </a:r>
            <a:r>
              <a:rPr lang="ru-RU" sz="1800" b="1" dirty="0"/>
              <a:t>(</a:t>
            </a:r>
            <a:r>
              <a:rPr lang="ru-RU" sz="1800" dirty="0">
                <a:latin typeface="Comic Sans MS" panose="030F0702030302020204" pitchFamily="66" charset="0"/>
              </a:rPr>
              <a:t>способность человека или системы (организма, общества) принимать и переносить иные взгляды, поведение, неопределенность или внешнее воздействие без конфликта)</a:t>
            </a: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000" b="1" dirty="0" err="1">
                <a:latin typeface="Comic Sans MS" panose="030F0702030302020204" pitchFamily="66" charset="0"/>
              </a:rPr>
              <a:t>Проявляется</a:t>
            </a:r>
            <a:r>
              <a:rPr sz="2000" b="1" dirty="0">
                <a:latin typeface="Comic Sans MS" panose="030F0702030302020204" pitchFamily="66" charset="0"/>
              </a:rPr>
              <a:t> в:</a:t>
            </a: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гибкости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мышления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открытости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новому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опыту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готовности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принимать</a:t>
            </a:r>
            <a:r>
              <a:rPr sz="2000" dirty="0">
                <a:latin typeface="Comic Sans MS" panose="030F0702030302020204" pitchFamily="66" charset="0"/>
              </a:rPr>
              <a:t> </a:t>
            </a:r>
            <a:r>
              <a:rPr sz="2000" dirty="0" err="1">
                <a:latin typeface="Comic Sans MS" panose="030F0702030302020204" pitchFamily="66" charset="0"/>
              </a:rPr>
              <a:t>риски</a:t>
            </a:r>
            <a:endParaRPr sz="2000" dirty="0">
              <a:latin typeface="Comic Sans MS" panose="030F0702030302020204" pitchFamily="66" charset="0"/>
            </a:endParaRPr>
          </a:p>
          <a:p>
            <a:r>
              <a:rPr sz="2000" dirty="0">
                <a:latin typeface="Comic Sans MS" panose="030F0702030302020204" pitchFamily="66" charset="0"/>
              </a:rPr>
              <a:t>• </a:t>
            </a:r>
            <a:r>
              <a:rPr sz="2000" dirty="0" err="1">
                <a:latin typeface="Comic Sans MS" panose="030F0702030302020204" pitchFamily="66" charset="0"/>
              </a:rPr>
              <a:t>спокойствии</a:t>
            </a:r>
            <a:r>
              <a:rPr sz="2000" dirty="0">
                <a:latin typeface="Comic Sans MS" panose="030F0702030302020204" pitchFamily="66" charset="0"/>
              </a:rPr>
              <a:t> в </a:t>
            </a:r>
            <a:r>
              <a:rPr sz="2000" dirty="0" err="1">
                <a:latin typeface="Comic Sans MS" panose="030F0702030302020204" pitchFamily="66" charset="0"/>
              </a:rPr>
              <a:t>неопределенности</a:t>
            </a:r>
            <a:endParaRPr sz="2000" dirty="0">
              <a:latin typeface="Comic Sans MS" panose="030F0702030302020204" pitchFamily="66" charset="0"/>
            </a:endParaRPr>
          </a:p>
          <a:p>
            <a:endParaRPr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sz="2000" b="1" dirty="0">
                <a:latin typeface="Comic Sans MS" panose="030F0702030302020204" pitchFamily="66" charset="0"/>
              </a:rPr>
              <a:t>Такие </a:t>
            </a:r>
            <a:r>
              <a:rPr sz="2000" b="1" dirty="0" err="1">
                <a:latin typeface="Comic Sans MS" panose="030F0702030302020204" pitchFamily="66" charset="0"/>
              </a:rPr>
              <a:t>люди</a:t>
            </a:r>
            <a:r>
              <a:rPr sz="2000" b="1" dirty="0">
                <a:latin typeface="Comic Sans MS" panose="030F0702030302020204" pitchFamily="66" charset="0"/>
              </a:rPr>
              <a:t> </a:t>
            </a:r>
            <a:r>
              <a:rPr sz="2000" b="1" dirty="0" err="1">
                <a:latin typeface="Comic Sans MS" panose="030F0702030302020204" pitchFamily="66" charset="0"/>
              </a:rPr>
              <a:t>легче</a:t>
            </a:r>
            <a:r>
              <a:rPr sz="2000" b="1" dirty="0">
                <a:latin typeface="Comic Sans MS" panose="030F0702030302020204" pitchFamily="66" charset="0"/>
              </a:rPr>
              <a:t> </a:t>
            </a:r>
            <a:r>
              <a:rPr sz="2000" b="1" dirty="0" err="1">
                <a:latin typeface="Comic Sans MS" panose="030F0702030302020204" pitchFamily="66" charset="0"/>
              </a:rPr>
              <a:t>адаптируются</a:t>
            </a:r>
            <a:r>
              <a:rPr sz="2000" b="1" dirty="0">
                <a:latin typeface="Comic Sans MS" panose="030F0702030302020204" pitchFamily="66" charset="0"/>
              </a:rPr>
              <a:t> к </a:t>
            </a:r>
            <a:r>
              <a:rPr sz="2000" b="1" dirty="0" err="1">
                <a:latin typeface="Comic Sans MS" panose="030F0702030302020204" pitchFamily="66" charset="0"/>
              </a:rPr>
              <a:t>изменениям</a:t>
            </a:r>
            <a:r>
              <a:rPr sz="2000" b="1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 err="1">
                <a:latin typeface="Comic Sans MS" panose="030F0702030302020204" pitchFamily="66" charset="0"/>
              </a:rPr>
              <a:t>Факторы</a:t>
            </a:r>
            <a:r>
              <a:rPr sz="3200" b="1" dirty="0">
                <a:latin typeface="Comic Sans MS" panose="030F0702030302020204" pitchFamily="66" charset="0"/>
              </a:rPr>
              <a:t> </a:t>
            </a:r>
            <a:r>
              <a:rPr sz="3200" b="1" dirty="0" err="1">
                <a:latin typeface="Comic Sans MS" panose="030F0702030302020204" pitchFamily="66" charset="0"/>
              </a:rPr>
              <a:t>влияния</a:t>
            </a:r>
            <a:endParaRPr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b="1" dirty="0">
                <a:latin typeface="Comic Sans MS" panose="030F0702030302020204" pitchFamily="66" charset="0"/>
              </a:rPr>
              <a:t>Толерантность </a:t>
            </a:r>
            <a:r>
              <a:rPr b="1" dirty="0" err="1">
                <a:latin typeface="Comic Sans MS" panose="030F0702030302020204" pitchFamily="66" charset="0"/>
              </a:rPr>
              <a:t>формируется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под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влиянием</a:t>
            </a:r>
            <a:r>
              <a:rPr b="1" dirty="0">
                <a:latin typeface="Comic Sans MS" panose="030F0702030302020204" pitchFamily="66" charset="0"/>
              </a:rPr>
              <a:t>:</a:t>
            </a: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личностных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особенностей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жизненного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опыта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уровня</a:t>
            </a:r>
            <a:r>
              <a:rPr dirty="0">
                <a:latin typeface="Comic Sans MS" panose="030F0702030302020204" pitchFamily="66" charset="0"/>
              </a:rPr>
              <a:t> </a:t>
            </a:r>
            <a:r>
              <a:rPr dirty="0" err="1">
                <a:latin typeface="Comic Sans MS" panose="030F0702030302020204" pitchFamily="66" charset="0"/>
              </a:rPr>
              <a:t>образования</a:t>
            </a:r>
            <a:endParaRPr dirty="0">
              <a:latin typeface="Comic Sans MS" panose="030F0702030302020204" pitchFamily="66" charset="0"/>
            </a:endParaRPr>
          </a:p>
          <a:p>
            <a:r>
              <a:rPr dirty="0">
                <a:latin typeface="Comic Sans MS" panose="030F0702030302020204" pitchFamily="66" charset="0"/>
              </a:rPr>
              <a:t>• </a:t>
            </a:r>
            <a:r>
              <a:rPr dirty="0" err="1">
                <a:latin typeface="Comic Sans MS" panose="030F0702030302020204" pitchFamily="66" charset="0"/>
              </a:rPr>
              <a:t>культуры</a:t>
            </a:r>
            <a:r>
              <a:rPr dirty="0">
                <a:latin typeface="Comic Sans MS" panose="030F0702030302020204" pitchFamily="66" charset="0"/>
              </a:rPr>
              <a:t> и </a:t>
            </a:r>
            <a:r>
              <a:rPr dirty="0" err="1">
                <a:latin typeface="Comic Sans MS" panose="030F0702030302020204" pitchFamily="66" charset="0"/>
              </a:rPr>
              <a:t>воспитания</a:t>
            </a:r>
            <a:endParaRPr dirty="0">
              <a:latin typeface="Comic Sans MS" panose="030F0702030302020204" pitchFamily="66" charset="0"/>
            </a:endParaRPr>
          </a:p>
          <a:p>
            <a:endParaRPr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b="1" dirty="0">
                <a:latin typeface="Comic Sans MS" panose="030F0702030302020204" pitchFamily="66" charset="0"/>
              </a:rPr>
              <a:t>Также </a:t>
            </a:r>
            <a:r>
              <a:rPr b="1" dirty="0" err="1">
                <a:latin typeface="Comic Sans MS" panose="030F0702030302020204" pitchFamily="66" charset="0"/>
              </a:rPr>
              <a:t>важна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среда</a:t>
            </a:r>
            <a:r>
              <a:rPr b="1" dirty="0">
                <a:latin typeface="Comic Sans MS" panose="030F0702030302020204" pitchFamily="66" charset="0"/>
              </a:rPr>
              <a:t>, в </a:t>
            </a:r>
            <a:r>
              <a:rPr b="1" dirty="0" err="1">
                <a:latin typeface="Comic Sans MS" panose="030F0702030302020204" pitchFamily="66" charset="0"/>
              </a:rPr>
              <a:t>которой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развивается</a:t>
            </a:r>
            <a:r>
              <a:rPr b="1" dirty="0">
                <a:latin typeface="Comic Sans MS" panose="030F0702030302020204" pitchFamily="66" charset="0"/>
              </a:rPr>
              <a:t> </a:t>
            </a:r>
            <a:r>
              <a:rPr b="1" dirty="0" err="1">
                <a:latin typeface="Comic Sans MS" panose="030F0702030302020204" pitchFamily="66" charset="0"/>
              </a:rPr>
              <a:t>человек</a:t>
            </a:r>
            <a:r>
              <a:rPr b="1" dirty="0">
                <a:latin typeface="Comic Sans MS" panose="030F0702030302020204" pitchFamily="66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156</TotalTime>
  <Words>533</Words>
  <Application>Microsoft Office PowerPoint</Application>
  <PresentationFormat>Экран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Comic Sans MS</vt:lpstr>
      <vt:lpstr>Wingdings 3</vt:lpstr>
      <vt:lpstr>Легкий дым</vt:lpstr>
      <vt:lpstr>Толерантность  к неопределённости</vt:lpstr>
      <vt:lpstr>Толерантность к  неопределенности</vt:lpstr>
      <vt:lpstr>Толерантность к  неопределенности - это способность личности оставаться эмоционально устойчивой, принимать решения и эффективно действовать в ситуациях неизвестности, новизны или неоднозначности. Это психологическая готовность воспринимать новые, непредсказуемые ситуации не как угрозу, а как рабочее пространство, определяющая личностный рост и адаптацию.</vt:lpstr>
      <vt:lpstr>Компоненты толерантности (по McLain)</vt:lpstr>
      <vt:lpstr>Методы развития ТН </vt:lpstr>
      <vt:lpstr>Упражнения для тренировки </vt:lpstr>
      <vt:lpstr>Низкая толерантность (неспособность или сниженная способность организма/личности переносить воздействие внешних факторов, стресс, нагрузки или определенные вещества.) </vt:lpstr>
      <vt:lpstr>Высокая толерантность (способность человека или системы (организма, общества) принимать и переносить иные взгляды, поведение, неопределенность или внешнее воздействие без конфликта)</vt:lpstr>
      <vt:lpstr>Факторы влияния</vt:lpstr>
      <vt:lpstr>Связь с психологией</vt:lpstr>
      <vt:lpstr>Как развивать</vt:lpstr>
      <vt:lpstr>Примеры из жизни</vt:lpstr>
      <vt:lpstr>Вывод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Евгения Чащина</dc:creator>
  <cp:keywords/>
  <dc:description>generated using python-pptx</dc:description>
  <cp:lastModifiedBy>Евгения Чащина</cp:lastModifiedBy>
  <cp:revision>4</cp:revision>
  <dcterms:created xsi:type="dcterms:W3CDTF">2013-01-27T09:14:16Z</dcterms:created>
  <dcterms:modified xsi:type="dcterms:W3CDTF">2026-05-01T08:16:57Z</dcterms:modified>
  <cp:category/>
</cp:coreProperties>
</file>