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4630400" cy="8229600"/>
  <p:notesSz cx="8229600" cy="14630400"/>
  <p:embeddedFontLst>
    <p:embeddedFont>
      <p:font typeface="Nunito Semi Bold" pitchFamily="2" charset="0"/>
      <p:regular r:id="rId10"/>
    </p:embeddedFont>
    <p:embeddedFont>
      <p:font typeface="PT Sans" panose="020B0503020203020204" pitchFamily="34" charset="0"/>
      <p:regular r:id="rId1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font" Target="fonts/font2.fntdata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font" Target="fonts/font1.fntdata" /><Relationship Id="rId4" Type="http://schemas.openxmlformats.org/officeDocument/2006/relationships/slide" Target="slides/slide3.xml" /><Relationship Id="rId9" Type="http://schemas.openxmlformats.org/officeDocument/2006/relationships/notesMaster" Target="notesMasters/notesMaster1.xml" /><Relationship Id="rId14" Type="http://schemas.openxmlformats.org/officeDocument/2006/relationships/theme" Target="theme/theme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3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3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07A96D-8114-C448-8F56-ABCEFD925FF6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3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3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6ECA83-8D49-1243-9A83-3E5418F76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435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5" Type="http://schemas.openxmlformats.org/officeDocument/2006/relationships/slideLayout" Target="../slideLayouts/slideLayout5.xml" /><Relationship Id="rId4" Type="http://schemas.openxmlformats.org/officeDocument/2006/relationships/slideLayout" Target="../slideLayouts/slideLayout4.xml" /><Relationship Id="rId9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3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4.xml" /><Relationship Id="rId5" Type="http://schemas.openxmlformats.org/officeDocument/2006/relationships/image" Target="../media/image7.png" /><Relationship Id="rId4" Type="http://schemas.openxmlformats.org/officeDocument/2006/relationships/image" Target="../media/image6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5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6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3.png" /><Relationship Id="rId5" Type="http://schemas.openxmlformats.org/officeDocument/2006/relationships/image" Target="../media/image12.png" /><Relationship Id="rId4" Type="http://schemas.openxmlformats.org/officeDocument/2006/relationships/image" Target="../media/image11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8.xml" /><Relationship Id="rId6" Type="http://schemas.openxmlformats.org/officeDocument/2006/relationships/image" Target="../media/image17.svg" /><Relationship Id="rId5" Type="http://schemas.openxmlformats.org/officeDocument/2006/relationships/image" Target="../media/image16.svg" /><Relationship Id="rId4" Type="http://schemas.openxmlformats.org/officeDocument/2006/relationships/image" Target="../media/image15.sv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59087" y="1776240"/>
            <a:ext cx="7468553" cy="2112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Инновационный Казахстан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659087" y="2592044"/>
            <a:ext cx="5983991" cy="11931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От космических стартов до искусственного интеллекта — как маленькое государство с большими амбициями превращается в технологическую державу</a:t>
            </a:r>
            <a:endParaRPr lang="en-US" sz="185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9906B8-8E17-74A8-B713-0E3AF7A64A27}"/>
              </a:ext>
            </a:extLst>
          </p:cNvPr>
          <p:cNvSpPr txBox="1"/>
          <p:nvPr/>
        </p:nvSpPr>
        <p:spPr>
          <a:xfrm rot="10800000" flipV="1">
            <a:off x="3018971" y="6103452"/>
            <a:ext cx="61250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dirty="0"/>
              <a:t>Выполнил: </a:t>
            </a:r>
            <a:r>
              <a:rPr lang="ru-RU" dirty="0" err="1"/>
              <a:t>Галымжан</a:t>
            </a:r>
            <a:r>
              <a:rPr lang="ru-RU" dirty="0"/>
              <a:t> А.С., студент Карагандинского технического университета имени А. </a:t>
            </a:r>
            <a:r>
              <a:rPr lang="ru-RU" dirty="0" err="1"/>
              <a:t>Сагинова</a:t>
            </a:r>
            <a:r>
              <a:rPr lang="ru-RU" dirty="0"/>
              <a:t>
Преподаватель </a:t>
            </a:r>
            <a:r>
              <a:rPr lang="ru-RU" dirty="0" err="1"/>
              <a:t>Азимбаева</a:t>
            </a:r>
            <a:r>
              <a:rPr lang="ru-RU" dirty="0"/>
              <a:t> Ж.А
</a:t>
            </a:r>
            <a:r>
              <a:rPr lang="ru-RU" dirty="0" err="1"/>
              <a:t>к.п.н</a:t>
            </a:r>
            <a:r>
              <a:rPr lang="ru-RU" dirty="0"/>
              <a:t>, заведующей кафедрой «Русский язык и культура», </a:t>
            </a:r>
            <a:r>
              <a:rPr lang="ru-RU" dirty="0" err="1"/>
              <a:t>КарТУ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71855" y="703064"/>
            <a:ext cx="7573089" cy="19798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150"/>
              </a:lnSpc>
              <a:buNone/>
            </a:pPr>
            <a:r>
              <a:rPr lang="en-US" sz="41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Исторический контекст: как Казахстан стал центром инноваций</a:t>
            </a:r>
            <a:endParaRPr lang="en-US" sz="4150" dirty="0"/>
          </a:p>
        </p:txBody>
      </p:sp>
      <p:sp>
        <p:nvSpPr>
          <p:cNvPr id="4" name="Shape 1"/>
          <p:cNvSpPr/>
          <p:nvPr/>
        </p:nvSpPr>
        <p:spPr>
          <a:xfrm>
            <a:off x="6524268" y="2998470"/>
            <a:ext cx="30480" cy="4528066"/>
          </a:xfrm>
          <a:prstGeom prst="roundRect">
            <a:avLst>
              <a:gd name="adj" fmla="val 1104426"/>
            </a:avLst>
          </a:prstGeom>
          <a:solidFill>
            <a:srgbClr val="000000">
              <a:alpha val="8000"/>
            </a:srgbClr>
          </a:solidFill>
          <a:ln/>
        </p:spPr>
      </p:sp>
      <p:sp>
        <p:nvSpPr>
          <p:cNvPr id="5" name="Shape 2"/>
          <p:cNvSpPr/>
          <p:nvPr/>
        </p:nvSpPr>
        <p:spPr>
          <a:xfrm>
            <a:off x="6746260" y="3235643"/>
            <a:ext cx="673179" cy="30480"/>
          </a:xfrm>
          <a:prstGeom prst="roundRect">
            <a:avLst>
              <a:gd name="adj" fmla="val 1104426"/>
            </a:avLst>
          </a:prstGeom>
          <a:solidFill>
            <a:srgbClr val="2D4DF2"/>
          </a:solidFill>
          <a:ln/>
        </p:spPr>
      </p:sp>
      <p:sp>
        <p:nvSpPr>
          <p:cNvPr id="6" name="Shape 3"/>
          <p:cNvSpPr/>
          <p:nvPr/>
        </p:nvSpPr>
        <p:spPr>
          <a:xfrm>
            <a:off x="6271796" y="2998470"/>
            <a:ext cx="504944" cy="504944"/>
          </a:xfrm>
          <a:prstGeom prst="roundRect">
            <a:avLst>
              <a:gd name="adj" fmla="val 66667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365796" y="3052882"/>
            <a:ext cx="316825" cy="396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</a:t>
            </a:r>
            <a:endParaRPr lang="en-US" sz="2450" dirty="0"/>
          </a:p>
        </p:txBody>
      </p:sp>
      <p:sp>
        <p:nvSpPr>
          <p:cNvPr id="8" name="Text 5"/>
          <p:cNvSpPr/>
          <p:nvPr/>
        </p:nvSpPr>
        <p:spPr>
          <a:xfrm>
            <a:off x="7646313" y="3075503"/>
            <a:ext cx="3176707" cy="3300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1957 — Космическая эра</a:t>
            </a:r>
            <a:endParaRPr lang="en-US" sz="2050" dirty="0"/>
          </a:p>
        </p:txBody>
      </p:sp>
      <p:sp>
        <p:nvSpPr>
          <p:cNvPr id="9" name="Text 6"/>
          <p:cNvSpPr/>
          <p:nvPr/>
        </p:nvSpPr>
        <p:spPr>
          <a:xfrm>
            <a:off x="7646313" y="3531751"/>
            <a:ext cx="6198632" cy="695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Запуск первого спутника с космодрома Байконур — начало технологического прорыва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746260" y="4885253"/>
            <a:ext cx="673179" cy="30480"/>
          </a:xfrm>
          <a:prstGeom prst="roundRect">
            <a:avLst>
              <a:gd name="adj" fmla="val 1104426"/>
            </a:avLst>
          </a:prstGeom>
          <a:solidFill>
            <a:srgbClr val="018CE1"/>
          </a:solidFill>
          <a:ln/>
        </p:spPr>
      </p:sp>
      <p:sp>
        <p:nvSpPr>
          <p:cNvPr id="11" name="Shape 8"/>
          <p:cNvSpPr/>
          <p:nvPr/>
        </p:nvSpPr>
        <p:spPr>
          <a:xfrm>
            <a:off x="6271796" y="4648081"/>
            <a:ext cx="504944" cy="504944"/>
          </a:xfrm>
          <a:prstGeom prst="roundRect">
            <a:avLst>
              <a:gd name="adj" fmla="val 66667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365796" y="4702493"/>
            <a:ext cx="316825" cy="396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7646313" y="4725114"/>
            <a:ext cx="4453771" cy="3300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2013 — Цифровая трансформация</a:t>
            </a:r>
            <a:endParaRPr lang="en-US" sz="2050" dirty="0"/>
          </a:p>
        </p:txBody>
      </p:sp>
      <p:sp>
        <p:nvSpPr>
          <p:cNvPr id="14" name="Text 11"/>
          <p:cNvSpPr/>
          <p:nvPr/>
        </p:nvSpPr>
        <p:spPr>
          <a:xfrm>
            <a:off x="7646313" y="5181362"/>
            <a:ext cx="6198632" cy="695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Старт программы «Цифровой Казахстан» — масштабное внедрение технологий в госуправление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6746260" y="6534864"/>
            <a:ext cx="673179" cy="30480"/>
          </a:xfrm>
          <a:prstGeom prst="roundRect">
            <a:avLst>
              <a:gd name="adj" fmla="val 1104426"/>
            </a:avLst>
          </a:prstGeom>
          <a:solidFill>
            <a:srgbClr val="DA33BF"/>
          </a:solidFill>
          <a:ln/>
        </p:spPr>
      </p:sp>
      <p:sp>
        <p:nvSpPr>
          <p:cNvPr id="16" name="Shape 13"/>
          <p:cNvSpPr/>
          <p:nvPr/>
        </p:nvSpPr>
        <p:spPr>
          <a:xfrm>
            <a:off x="6271796" y="6297692"/>
            <a:ext cx="504944" cy="504944"/>
          </a:xfrm>
          <a:prstGeom prst="roundRect">
            <a:avLst>
              <a:gd name="adj" fmla="val 66667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365796" y="6352103"/>
            <a:ext cx="316825" cy="396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3</a:t>
            </a:r>
            <a:endParaRPr lang="en-US" sz="2450" dirty="0"/>
          </a:p>
        </p:txBody>
      </p:sp>
      <p:sp>
        <p:nvSpPr>
          <p:cNvPr id="18" name="Text 15"/>
          <p:cNvSpPr/>
          <p:nvPr/>
        </p:nvSpPr>
        <p:spPr>
          <a:xfrm>
            <a:off x="7646313" y="6374725"/>
            <a:ext cx="4170045" cy="3300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2020 — Инновационный прорыв</a:t>
            </a:r>
            <a:endParaRPr lang="en-US" sz="2050" dirty="0"/>
          </a:p>
        </p:txBody>
      </p:sp>
      <p:sp>
        <p:nvSpPr>
          <p:cNvPr id="19" name="Text 16"/>
          <p:cNvSpPr/>
          <p:nvPr/>
        </p:nvSpPr>
        <p:spPr>
          <a:xfrm>
            <a:off x="7646313" y="6830973"/>
            <a:ext cx="6198632" cy="695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Создание Astana Hub и Астана ИТИ — международные IT-хабы привлекают миллиарды инвестиций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8552" y="637103"/>
            <a:ext cx="13033296" cy="13420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250"/>
              </a:lnSpc>
              <a:buNone/>
            </a:pPr>
            <a:r>
              <a:rPr lang="en-US" sz="4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Прорывные идеи: казахстанские изобретения и стартапы</a:t>
            </a:r>
            <a:endParaRPr lang="en-US" sz="4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52" y="2413992"/>
            <a:ext cx="2414588" cy="241458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8552" y="5100399"/>
            <a:ext cx="2684145" cy="3353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Drone Delivery</a:t>
            </a:r>
            <a:endParaRPr lang="en-US" sz="2100" dirty="0"/>
          </a:p>
        </p:txBody>
      </p:sp>
      <p:sp>
        <p:nvSpPr>
          <p:cNvPr id="5" name="Text 2"/>
          <p:cNvSpPr/>
          <p:nvPr/>
        </p:nvSpPr>
        <p:spPr>
          <a:xfrm>
            <a:off x="798552" y="5566172"/>
            <a:ext cx="4163139" cy="10690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Казахстанский стартап автоматизирует доставку дронами для горных и отдалённых регионов</a:t>
            </a: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3511" y="2413992"/>
            <a:ext cx="2414588" cy="241458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33511" y="5100399"/>
            <a:ext cx="2684145" cy="3353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NeuroNet AI</a:t>
            </a:r>
            <a:endParaRPr lang="en-US" sz="2100" dirty="0"/>
          </a:p>
        </p:txBody>
      </p:sp>
      <p:sp>
        <p:nvSpPr>
          <p:cNvPr id="8" name="Text 4"/>
          <p:cNvSpPr/>
          <p:nvPr/>
        </p:nvSpPr>
        <p:spPr>
          <a:xfrm>
            <a:off x="5233511" y="5566172"/>
            <a:ext cx="4163258" cy="10690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Разработка платформы для обучения нейросетей, используемой в медицине и финтехе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8589" y="2413992"/>
            <a:ext cx="2414588" cy="2414588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668589" y="5100399"/>
            <a:ext cx="2887980" cy="3353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Green Energy Solutions</a:t>
            </a:r>
            <a:endParaRPr lang="en-US" sz="2100" dirty="0"/>
          </a:p>
        </p:txBody>
      </p:sp>
      <p:sp>
        <p:nvSpPr>
          <p:cNvPr id="11" name="Text 6"/>
          <p:cNvSpPr/>
          <p:nvPr/>
        </p:nvSpPr>
        <p:spPr>
          <a:xfrm>
            <a:off x="9668589" y="5566172"/>
            <a:ext cx="4163258" cy="712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Новые технологии солнечных панелей и ветрогенераторов для сурового климата</a:t>
            </a:r>
            <a:endParaRPr lang="en-US" sz="1750" dirty="0"/>
          </a:p>
        </p:txBody>
      </p:sp>
      <p:sp>
        <p:nvSpPr>
          <p:cNvPr id="12" name="Text 7"/>
          <p:cNvSpPr/>
          <p:nvPr/>
        </p:nvSpPr>
        <p:spPr>
          <a:xfrm>
            <a:off x="798552" y="6879788"/>
            <a:ext cx="13033296" cy="712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Более 200 стартапов из Казахстана привлекли инвестиции на международных конкурсах, включая победу на Slush Helsinki и TechCrunch Disrupt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294686"/>
            <a:ext cx="7450217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Влияние на мировую арену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837724" y="2357676"/>
            <a:ext cx="3614618" cy="2551986"/>
          </a:xfrm>
          <a:prstGeom prst="roundRect">
            <a:avLst>
              <a:gd name="adj" fmla="val 14070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99899" y="261985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Космос и IT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99899" y="3115389"/>
            <a:ext cx="3090267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Байконур обслуживает запуски для NASA, ESA и SpaceX, а Astana Hub сотрудничает с Silicon Valley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4691658" y="2357676"/>
            <a:ext cx="3614618" cy="2551986"/>
          </a:xfrm>
          <a:prstGeom prst="roundRect">
            <a:avLst>
              <a:gd name="adj" fmla="val 14070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53833" y="261985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Зелёная энергетика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53833" y="3115389"/>
            <a:ext cx="3090267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Технологии добычи энергии в экстремальных условиях экспортируются в Канаду и Скандинавию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837724" y="5148977"/>
            <a:ext cx="7468553" cy="1785938"/>
          </a:xfrm>
          <a:prstGeom prst="roundRect">
            <a:avLst>
              <a:gd name="adj" fmla="val 20105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99899" y="5411152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Блокчейн и финтех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99899" y="5906691"/>
            <a:ext cx="694420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Разработки в области криптовалют и блокчейн-платформ используются в финансовых хабах Дубая и Сингапура</a:t>
            </a:r>
            <a:endParaRPr lang="en-US" sz="1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62305" y="510421"/>
            <a:ext cx="7992189" cy="9679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30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Поддержка и развитие: программы и инициативы</a:t>
            </a:r>
            <a:endParaRPr lang="en-US" sz="3000" dirty="0"/>
          </a:p>
        </p:txBody>
      </p:sp>
      <p:sp>
        <p:nvSpPr>
          <p:cNvPr id="4" name="Shape 1"/>
          <p:cNvSpPr/>
          <p:nvPr/>
        </p:nvSpPr>
        <p:spPr>
          <a:xfrm>
            <a:off x="6062305" y="1894880"/>
            <a:ext cx="7992189" cy="1130618"/>
          </a:xfrm>
          <a:prstGeom prst="roundRect">
            <a:avLst>
              <a:gd name="adj" fmla="val 9705"/>
            </a:avLst>
          </a:prstGeom>
          <a:solidFill>
            <a:srgbClr val="F3F3FF">
              <a:alpha val="75000"/>
            </a:srgbClr>
          </a:solidFill>
          <a:ln/>
        </p:spPr>
      </p:sp>
      <p:sp>
        <p:nvSpPr>
          <p:cNvPr id="5" name="Shape 2"/>
          <p:cNvSpPr/>
          <p:nvPr/>
        </p:nvSpPr>
        <p:spPr>
          <a:xfrm>
            <a:off x="6062305" y="1872020"/>
            <a:ext cx="7992189" cy="91440"/>
          </a:xfrm>
          <a:prstGeom prst="roundRect">
            <a:avLst>
              <a:gd name="adj" fmla="val 269971"/>
            </a:avLst>
          </a:prstGeom>
          <a:solidFill>
            <a:srgbClr val="2D4DF2"/>
          </a:solidFill>
          <a:ln/>
        </p:spPr>
      </p:sp>
      <p:sp>
        <p:nvSpPr>
          <p:cNvPr id="6" name="Shape 3"/>
          <p:cNvSpPr/>
          <p:nvPr/>
        </p:nvSpPr>
        <p:spPr>
          <a:xfrm>
            <a:off x="9811583" y="1648063"/>
            <a:ext cx="493633" cy="493633"/>
          </a:xfrm>
          <a:prstGeom prst="roundRect">
            <a:avLst>
              <a:gd name="adj" fmla="val 185239"/>
            </a:avLst>
          </a:prstGeom>
          <a:solidFill>
            <a:srgbClr val="2D4DF2"/>
          </a:solidFill>
          <a:ln/>
        </p:spPr>
      </p:sp>
      <p:sp>
        <p:nvSpPr>
          <p:cNvPr id="7" name="Text 4"/>
          <p:cNvSpPr/>
          <p:nvPr/>
        </p:nvSpPr>
        <p:spPr>
          <a:xfrm>
            <a:off x="9959697" y="1771412"/>
            <a:ext cx="197406" cy="2468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249710" y="2306241"/>
            <a:ext cx="2164318" cy="2419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«Цифровой Казахстан»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6249710" y="2616041"/>
            <a:ext cx="7617381" cy="2220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Бюджет: 300 млрд тенге на цифровизацию госуслуг, e-health и образование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6062305" y="3385423"/>
            <a:ext cx="7992189" cy="1130618"/>
          </a:xfrm>
          <a:prstGeom prst="roundRect">
            <a:avLst>
              <a:gd name="adj" fmla="val 9705"/>
            </a:avLst>
          </a:prstGeom>
          <a:solidFill>
            <a:srgbClr val="F3F3FF">
              <a:alpha val="7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6062305" y="3362563"/>
            <a:ext cx="7992189" cy="91440"/>
          </a:xfrm>
          <a:prstGeom prst="roundRect">
            <a:avLst>
              <a:gd name="adj" fmla="val 269971"/>
            </a:avLst>
          </a:prstGeom>
          <a:solidFill>
            <a:srgbClr val="018CE1"/>
          </a:solidFill>
          <a:ln/>
        </p:spPr>
      </p:sp>
      <p:sp>
        <p:nvSpPr>
          <p:cNvPr id="12" name="Shape 9"/>
          <p:cNvSpPr/>
          <p:nvPr/>
        </p:nvSpPr>
        <p:spPr>
          <a:xfrm>
            <a:off x="9811583" y="3138607"/>
            <a:ext cx="493633" cy="493633"/>
          </a:xfrm>
          <a:prstGeom prst="roundRect">
            <a:avLst>
              <a:gd name="adj" fmla="val 185239"/>
            </a:avLst>
          </a:prstGeom>
          <a:solidFill>
            <a:srgbClr val="2D4DF2"/>
          </a:solidFill>
          <a:ln/>
        </p:spPr>
      </p:sp>
      <p:sp>
        <p:nvSpPr>
          <p:cNvPr id="13" name="Text 10"/>
          <p:cNvSpPr/>
          <p:nvPr/>
        </p:nvSpPr>
        <p:spPr>
          <a:xfrm>
            <a:off x="9959697" y="3261955"/>
            <a:ext cx="197406" cy="2468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6249710" y="3796784"/>
            <a:ext cx="2226231" cy="2419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Astana Hub International</a:t>
            </a:r>
            <a:endParaRPr lang="en-US" sz="1500" dirty="0"/>
          </a:p>
        </p:txBody>
      </p:sp>
      <p:sp>
        <p:nvSpPr>
          <p:cNvPr id="15" name="Text 12"/>
          <p:cNvSpPr/>
          <p:nvPr/>
        </p:nvSpPr>
        <p:spPr>
          <a:xfrm>
            <a:off x="6249710" y="4106585"/>
            <a:ext cx="7617381" cy="2220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100+ резидентов, налоговые каникулы и доступ к рынкам ЕАЭС и ЕС</a:t>
            </a:r>
            <a:endParaRPr lang="en-US" sz="1250" dirty="0"/>
          </a:p>
        </p:txBody>
      </p:sp>
      <p:sp>
        <p:nvSpPr>
          <p:cNvPr id="16" name="Shape 13"/>
          <p:cNvSpPr/>
          <p:nvPr/>
        </p:nvSpPr>
        <p:spPr>
          <a:xfrm>
            <a:off x="6062305" y="4875967"/>
            <a:ext cx="7992189" cy="1352669"/>
          </a:xfrm>
          <a:prstGeom prst="roundRect">
            <a:avLst>
              <a:gd name="adj" fmla="val 8112"/>
            </a:avLst>
          </a:prstGeom>
          <a:solidFill>
            <a:srgbClr val="F3F3FF">
              <a:alpha val="75000"/>
            </a:srgbClr>
          </a:solidFill>
          <a:ln/>
        </p:spPr>
      </p:sp>
      <p:sp>
        <p:nvSpPr>
          <p:cNvPr id="17" name="Shape 14"/>
          <p:cNvSpPr/>
          <p:nvPr/>
        </p:nvSpPr>
        <p:spPr>
          <a:xfrm>
            <a:off x="6062305" y="4853107"/>
            <a:ext cx="7992189" cy="91440"/>
          </a:xfrm>
          <a:prstGeom prst="roundRect">
            <a:avLst>
              <a:gd name="adj" fmla="val 269971"/>
            </a:avLst>
          </a:prstGeom>
          <a:solidFill>
            <a:srgbClr val="DA33BF"/>
          </a:solidFill>
          <a:ln/>
        </p:spPr>
      </p:sp>
      <p:sp>
        <p:nvSpPr>
          <p:cNvPr id="18" name="Shape 15"/>
          <p:cNvSpPr/>
          <p:nvPr/>
        </p:nvSpPr>
        <p:spPr>
          <a:xfrm>
            <a:off x="9811583" y="4629150"/>
            <a:ext cx="493633" cy="493633"/>
          </a:xfrm>
          <a:prstGeom prst="roundRect">
            <a:avLst>
              <a:gd name="adj" fmla="val 185239"/>
            </a:avLst>
          </a:prstGeom>
          <a:solidFill>
            <a:srgbClr val="2D4DF2"/>
          </a:solidFill>
          <a:ln/>
        </p:spPr>
      </p:sp>
      <p:sp>
        <p:nvSpPr>
          <p:cNvPr id="19" name="Text 16"/>
          <p:cNvSpPr/>
          <p:nvPr/>
        </p:nvSpPr>
        <p:spPr>
          <a:xfrm>
            <a:off x="9959697" y="4752499"/>
            <a:ext cx="197406" cy="2468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3</a:t>
            </a:r>
            <a:endParaRPr lang="en-US" sz="1550" dirty="0"/>
          </a:p>
        </p:txBody>
      </p:sp>
      <p:sp>
        <p:nvSpPr>
          <p:cNvPr id="20" name="Text 17"/>
          <p:cNvSpPr/>
          <p:nvPr/>
        </p:nvSpPr>
        <p:spPr>
          <a:xfrm>
            <a:off x="6249710" y="5287328"/>
            <a:ext cx="1936075" cy="2419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Астана ИТИ</a:t>
            </a:r>
            <a:endParaRPr lang="en-US" sz="1500" dirty="0"/>
          </a:p>
        </p:txBody>
      </p:sp>
      <p:sp>
        <p:nvSpPr>
          <p:cNvPr id="21" name="Text 18"/>
          <p:cNvSpPr/>
          <p:nvPr/>
        </p:nvSpPr>
        <p:spPr>
          <a:xfrm>
            <a:off x="6249710" y="5597128"/>
            <a:ext cx="7617381" cy="4441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Инновационный технологический университет с англоязычной программой и иностранными преподавателями</a:t>
            </a:r>
            <a:endParaRPr lang="en-US" sz="1250" dirty="0"/>
          </a:p>
        </p:txBody>
      </p:sp>
      <p:sp>
        <p:nvSpPr>
          <p:cNvPr id="22" name="Shape 19"/>
          <p:cNvSpPr/>
          <p:nvPr/>
        </p:nvSpPr>
        <p:spPr>
          <a:xfrm>
            <a:off x="6062305" y="6588562"/>
            <a:ext cx="7992189" cy="1130618"/>
          </a:xfrm>
          <a:prstGeom prst="roundRect">
            <a:avLst>
              <a:gd name="adj" fmla="val 9705"/>
            </a:avLst>
          </a:prstGeom>
          <a:solidFill>
            <a:srgbClr val="F3F3FF">
              <a:alpha val="75000"/>
            </a:srgbClr>
          </a:solidFill>
          <a:ln/>
        </p:spPr>
      </p:sp>
      <p:sp>
        <p:nvSpPr>
          <p:cNvPr id="23" name="Shape 20"/>
          <p:cNvSpPr/>
          <p:nvPr/>
        </p:nvSpPr>
        <p:spPr>
          <a:xfrm>
            <a:off x="6062305" y="6565702"/>
            <a:ext cx="7992189" cy="91440"/>
          </a:xfrm>
          <a:prstGeom prst="roundRect">
            <a:avLst>
              <a:gd name="adj" fmla="val 269971"/>
            </a:avLst>
          </a:prstGeom>
          <a:solidFill>
            <a:srgbClr val="2D4DF2"/>
          </a:solidFill>
          <a:ln/>
        </p:spPr>
      </p:sp>
      <p:sp>
        <p:nvSpPr>
          <p:cNvPr id="24" name="Shape 21"/>
          <p:cNvSpPr/>
          <p:nvPr/>
        </p:nvSpPr>
        <p:spPr>
          <a:xfrm>
            <a:off x="9811583" y="6341745"/>
            <a:ext cx="493633" cy="493633"/>
          </a:xfrm>
          <a:prstGeom prst="roundRect">
            <a:avLst>
              <a:gd name="adj" fmla="val 185239"/>
            </a:avLst>
          </a:prstGeom>
          <a:solidFill>
            <a:srgbClr val="2D4DF2"/>
          </a:solidFill>
          <a:ln/>
        </p:spPr>
      </p:sp>
      <p:sp>
        <p:nvSpPr>
          <p:cNvPr id="25" name="Text 22"/>
          <p:cNvSpPr/>
          <p:nvPr/>
        </p:nvSpPr>
        <p:spPr>
          <a:xfrm>
            <a:off x="9959697" y="6465094"/>
            <a:ext cx="197406" cy="2468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4</a:t>
            </a:r>
            <a:endParaRPr lang="en-US" sz="1550" dirty="0"/>
          </a:p>
        </p:txBody>
      </p:sp>
      <p:sp>
        <p:nvSpPr>
          <p:cNvPr id="26" name="Text 23"/>
          <p:cNvSpPr/>
          <p:nvPr/>
        </p:nvSpPr>
        <p:spPr>
          <a:xfrm>
            <a:off x="6249710" y="6999923"/>
            <a:ext cx="1936075" cy="2419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QazTechVentures</a:t>
            </a:r>
            <a:endParaRPr lang="en-US" sz="1500" dirty="0"/>
          </a:p>
        </p:txBody>
      </p:sp>
      <p:sp>
        <p:nvSpPr>
          <p:cNvPr id="27" name="Text 24"/>
          <p:cNvSpPr/>
          <p:nvPr/>
        </p:nvSpPr>
        <p:spPr>
          <a:xfrm>
            <a:off x="6249710" y="7309723"/>
            <a:ext cx="7617381" cy="2220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Венчурный фонд с капиталом 100 млн $ для инвестиций в стартапы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5662" y="616744"/>
            <a:ext cx="7625477" cy="19138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000"/>
              </a:lnSpc>
              <a:buNone/>
            </a:pPr>
            <a:r>
              <a:rPr lang="en-US" sz="40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Вызовы и перспективы: куда движется инновационный Казахстан</a:t>
            </a:r>
            <a:endParaRPr lang="en-US" sz="40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5662" y="2825353"/>
            <a:ext cx="1084659" cy="130159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526893" y="3042285"/>
            <a:ext cx="2682002" cy="3190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Сквозные технологии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7526893" y="3479244"/>
            <a:ext cx="6344245" cy="3307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AI, IoT, квантовые вычисления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5662" y="4126944"/>
            <a:ext cx="1084659" cy="130159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526893" y="4343876"/>
            <a:ext cx="2552105" cy="3190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Космические старты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7526893" y="4780836"/>
            <a:ext cx="6344245" cy="3307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Запуск собственных спутников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5662" y="5428536"/>
            <a:ext cx="1084659" cy="13015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526893" y="5645468"/>
            <a:ext cx="3345656" cy="3190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Международная экспансия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7526893" y="6082427"/>
            <a:ext cx="6344245" cy="3307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Выход на рынки ЕС и Азии</a:t>
            </a:r>
            <a:endParaRPr lang="en-US" sz="1700" dirty="0"/>
          </a:p>
        </p:txBody>
      </p:sp>
      <p:sp>
        <p:nvSpPr>
          <p:cNvPr id="13" name="Text 7"/>
          <p:cNvSpPr/>
          <p:nvPr/>
        </p:nvSpPr>
        <p:spPr>
          <a:xfrm>
            <a:off x="6245662" y="6951226"/>
            <a:ext cx="7625477" cy="6615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Ключевые вызовы: нехватка кадров, необходимость привлечения топ-специалистов, конкуренция с другими странами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9971" y="612219"/>
            <a:ext cx="7704058" cy="12099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750"/>
              </a:lnSpc>
              <a:buNone/>
            </a:pPr>
            <a:r>
              <a:rPr lang="en-US" sz="3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Ключевые выводы</a:t>
            </a:r>
            <a:endParaRPr lang="en-US" sz="3800" dirty="0"/>
          </a:p>
        </p:txBody>
      </p:sp>
      <p:sp>
        <p:nvSpPr>
          <p:cNvPr id="4" name="Shape 1"/>
          <p:cNvSpPr/>
          <p:nvPr/>
        </p:nvSpPr>
        <p:spPr>
          <a:xfrm>
            <a:off x="719971" y="2087285"/>
            <a:ext cx="3763685" cy="2271236"/>
          </a:xfrm>
          <a:prstGeom prst="roundRect">
            <a:avLst>
              <a:gd name="adj" fmla="val 13586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948452" y="2315766"/>
            <a:ext cx="617101" cy="617101"/>
          </a:xfrm>
          <a:prstGeom prst="roundRect">
            <a:avLst>
              <a:gd name="adj" fmla="val 14816190"/>
            </a:avLst>
          </a:prstGeom>
          <a:solidFill>
            <a:srgbClr val="2D4DF2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8116" y="2485430"/>
            <a:ext cx="277654" cy="27765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48452" y="3109555"/>
            <a:ext cx="2961799" cy="3025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Технологический прорыв</a:t>
            </a:r>
            <a:endParaRPr lang="en-US" sz="1900" dirty="0"/>
          </a:p>
        </p:txBody>
      </p:sp>
      <p:sp>
        <p:nvSpPr>
          <p:cNvPr id="8" name="Text 4"/>
          <p:cNvSpPr/>
          <p:nvPr/>
        </p:nvSpPr>
        <p:spPr>
          <a:xfrm>
            <a:off x="948452" y="3518059"/>
            <a:ext cx="3306723" cy="6119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Казахстан стал серьёзным игроком в IT и космосе</a:t>
            </a:r>
            <a:endParaRPr lang="en-US" sz="1600" dirty="0"/>
          </a:p>
        </p:txBody>
      </p:sp>
      <p:sp>
        <p:nvSpPr>
          <p:cNvPr id="9" name="Shape 5"/>
          <p:cNvSpPr/>
          <p:nvPr/>
        </p:nvSpPr>
        <p:spPr>
          <a:xfrm>
            <a:off x="4660344" y="2087285"/>
            <a:ext cx="3763685" cy="2271236"/>
          </a:xfrm>
          <a:prstGeom prst="roundRect">
            <a:avLst>
              <a:gd name="adj" fmla="val 13586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10" name="Shape 6"/>
          <p:cNvSpPr/>
          <p:nvPr/>
        </p:nvSpPr>
        <p:spPr>
          <a:xfrm>
            <a:off x="4888825" y="2315766"/>
            <a:ext cx="617101" cy="617101"/>
          </a:xfrm>
          <a:prstGeom prst="roundRect">
            <a:avLst>
              <a:gd name="adj" fmla="val 14816190"/>
            </a:avLst>
          </a:prstGeom>
          <a:solidFill>
            <a:srgbClr val="018CE1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58489" y="2485430"/>
            <a:ext cx="277654" cy="277654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4888825" y="3109555"/>
            <a:ext cx="3227903" cy="3025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Открытость для партнёрств</a:t>
            </a:r>
            <a:endParaRPr lang="en-US" sz="1900" dirty="0"/>
          </a:p>
        </p:txBody>
      </p:sp>
      <p:sp>
        <p:nvSpPr>
          <p:cNvPr id="13" name="Text 8"/>
          <p:cNvSpPr/>
          <p:nvPr/>
        </p:nvSpPr>
        <p:spPr>
          <a:xfrm>
            <a:off x="4888825" y="3518059"/>
            <a:ext cx="3306723" cy="6119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Готов к сотрудничеству с международными компаниями</a:t>
            </a:r>
            <a:endParaRPr lang="en-US" sz="1600" dirty="0"/>
          </a:p>
        </p:txBody>
      </p:sp>
      <p:sp>
        <p:nvSpPr>
          <p:cNvPr id="14" name="Shape 9"/>
          <p:cNvSpPr/>
          <p:nvPr/>
        </p:nvSpPr>
        <p:spPr>
          <a:xfrm>
            <a:off x="719971" y="4535210"/>
            <a:ext cx="7704058" cy="1965246"/>
          </a:xfrm>
          <a:prstGeom prst="roundRect">
            <a:avLst>
              <a:gd name="adj" fmla="val 15702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5" name="Shape 10"/>
          <p:cNvSpPr/>
          <p:nvPr/>
        </p:nvSpPr>
        <p:spPr>
          <a:xfrm>
            <a:off x="948452" y="4763691"/>
            <a:ext cx="617101" cy="617101"/>
          </a:xfrm>
          <a:prstGeom prst="roundRect">
            <a:avLst>
              <a:gd name="adj" fmla="val 14816190"/>
            </a:avLst>
          </a:prstGeom>
          <a:solidFill>
            <a:srgbClr val="DA33BF"/>
          </a:solidFill>
          <a:ln/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18116" y="4933355"/>
            <a:ext cx="277654" cy="277654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948452" y="5557480"/>
            <a:ext cx="2420183" cy="3025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Перспективы роста</a:t>
            </a:r>
            <a:endParaRPr lang="en-US" sz="1900" dirty="0"/>
          </a:p>
        </p:txBody>
      </p:sp>
      <p:sp>
        <p:nvSpPr>
          <p:cNvPr id="18" name="Text 12"/>
          <p:cNvSpPr/>
          <p:nvPr/>
        </p:nvSpPr>
        <p:spPr>
          <a:xfrm>
            <a:off x="948452" y="5965984"/>
            <a:ext cx="7247096" cy="305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Ожидается увеличение доли IT-сектора в ВВП</a:t>
            </a:r>
            <a:endParaRPr lang="en-US" sz="1600" dirty="0"/>
          </a:p>
        </p:txBody>
      </p:sp>
      <p:sp>
        <p:nvSpPr>
          <p:cNvPr id="19" name="Text 13"/>
          <p:cNvSpPr/>
          <p:nvPr/>
        </p:nvSpPr>
        <p:spPr>
          <a:xfrm>
            <a:off x="719971" y="6699290"/>
            <a:ext cx="7704058" cy="9179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Инновационный Казахстан — это не мечта, а реальность. Государство, бизнес и научное сообщество объединились для создания технологической державы. Время действовать — сейчас.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Произвольный</PresentationFormat>
  <Paragraphs>0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Светлана Алексеенко</cp:lastModifiedBy>
  <cp:revision>3</cp:revision>
  <dcterms:created xsi:type="dcterms:W3CDTF">2026-04-28T11:42:34Z</dcterms:created>
  <dcterms:modified xsi:type="dcterms:W3CDTF">2026-04-28T12:21:58Z</dcterms:modified>
</cp:coreProperties>
</file>