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7" r:id="rId13"/>
    <p:sldId id="270" r:id="rId14"/>
    <p:sldId id="271" r:id="rId15"/>
    <p:sldId id="272" r:id="rId16"/>
    <p:sldId id="26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3" d="100"/>
          <a:sy n="153" d="100"/>
        </p:scale>
        <p:origin x="2034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0B8-8D19-4D49-879E-344984474B7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21BB-FE51-4ED5-BFAE-76528C2CC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0B8-8D19-4D49-879E-344984474B7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21BB-FE51-4ED5-BFAE-76528C2CC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0B8-8D19-4D49-879E-344984474B7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21BB-FE51-4ED5-BFAE-76528C2CC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0B8-8D19-4D49-879E-344984474B7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21BB-FE51-4ED5-BFAE-76528C2CC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0B8-8D19-4D49-879E-344984474B7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21BB-FE51-4ED5-BFAE-76528C2CC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0B8-8D19-4D49-879E-344984474B7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21BB-FE51-4ED5-BFAE-76528C2CC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0B8-8D19-4D49-879E-344984474B7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21BB-FE51-4ED5-BFAE-76528C2CC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0B8-8D19-4D49-879E-344984474B7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21BB-FE51-4ED5-BFAE-76528C2CC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0B8-8D19-4D49-879E-344984474B7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21BB-FE51-4ED5-BFAE-76528C2CC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0B8-8D19-4D49-879E-344984474B7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21BB-FE51-4ED5-BFAE-76528C2CC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D30B8-8D19-4D49-879E-344984474B7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F21BB-FE51-4ED5-BFAE-76528C2CC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D30B8-8D19-4D49-879E-344984474B7E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3F21BB-FE51-4ED5-BFAE-76528C2CC7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ru-RU" b="1" dirty="0"/>
              <a:t>ЛАБОРАТОРНАЯ РАБОТА № 1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2420888"/>
            <a:ext cx="7848872" cy="2736304"/>
          </a:xfrm>
        </p:spPr>
        <p:txBody>
          <a:bodyPr>
            <a:noAutofit/>
          </a:bodyPr>
          <a:lstStyle/>
          <a:p>
            <a:r>
              <a:rPr lang="ru-RU" sz="4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Диаграмма растяжения малоуглеродистой стали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6120680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/>
              <a:t>	Цель работы: изучить поведение материала при растяжении:</a:t>
            </a:r>
          </a:p>
          <a:p>
            <a:r>
              <a:rPr lang="ru-RU" dirty="0"/>
              <a:t>вплоть до разрушения, определить механические характеристики, </a:t>
            </a:r>
          </a:p>
          <a:p>
            <a:r>
              <a:rPr lang="ru-RU" dirty="0"/>
              <a:t>характеристики пластичности, определить марку стали.</a:t>
            </a:r>
          </a:p>
          <a:p>
            <a:pPr>
              <a:buNone/>
            </a:pPr>
            <a:r>
              <a:rPr lang="ru-RU" b="1" dirty="0"/>
              <a:t>	Краткие теоретические сведения.</a:t>
            </a:r>
          </a:p>
          <a:p>
            <a:r>
              <a:rPr lang="ru-RU" dirty="0"/>
              <a:t>Испытания на растяжение являются одними из наиболее простых и распространенных. С помощью лабораторных исследований удается изучить поведение материалов и получить их механические характеристики, необходимые для расчетов конструкций.</a:t>
            </a:r>
          </a:p>
          <a:p>
            <a:r>
              <a:rPr lang="ru-RU" dirty="0"/>
              <a:t>Испытания проводят в соответствии с </a:t>
            </a:r>
            <a:r>
              <a:rPr lang="ru-RU" dirty="0" err="1"/>
              <a:t>ГОСТами</a:t>
            </a:r>
            <a:r>
              <a:rPr lang="ru-RU" dirty="0"/>
              <a:t> регламентирующими формы и размеры образцов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trength of Materials"/>
          <p:cNvPicPr>
            <a:picLocks noChangeAspect="1" noChangeArrowheads="1"/>
          </p:cNvPicPr>
          <p:nvPr/>
        </p:nvPicPr>
        <p:blipFill>
          <a:blip r:embed="rId2" cstate="print"/>
          <a:srcRect l="-4054" r="58108" b="4457"/>
          <a:stretch>
            <a:fillRect/>
          </a:stretch>
        </p:blipFill>
        <p:spPr bwMode="auto">
          <a:xfrm rot="5400000">
            <a:off x="1611202" y="773174"/>
            <a:ext cx="2016226" cy="444755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55576" y="260648"/>
            <a:ext cx="806489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/>
              <a:t>Образцы стали для испытания на растяжение</a:t>
            </a:r>
          </a:p>
        </p:txBody>
      </p:sp>
      <p:pic>
        <p:nvPicPr>
          <p:cNvPr id="1028" name="Picture 4" descr="Рис 1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83768" y="3933056"/>
            <a:ext cx="6264444" cy="29249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8641"/>
            <a:ext cx="7560840" cy="1728191"/>
          </a:xfrm>
        </p:spPr>
        <p:txBody>
          <a:bodyPr/>
          <a:lstStyle/>
          <a:p>
            <a:pPr algn="ctr">
              <a:buNone/>
            </a:pPr>
            <a:r>
              <a:rPr lang="ru-RU" dirty="0"/>
              <a:t>	Испытания на растяжение производят на специальных машинах типа </a:t>
            </a:r>
          </a:p>
          <a:p>
            <a:pPr algn="ctr">
              <a:buNone/>
            </a:pPr>
            <a:r>
              <a:rPr lang="ru-RU" dirty="0"/>
              <a:t>	ГРМ-1 </a:t>
            </a:r>
            <a:r>
              <a:rPr lang="ru-RU" i="1" dirty="0"/>
              <a:t>или ЛКСМ-1К.</a:t>
            </a:r>
            <a:endParaRPr lang="ru-RU" dirty="0"/>
          </a:p>
        </p:txBody>
      </p:sp>
      <p:pic>
        <p:nvPicPr>
          <p:cNvPr id="16385" name="Picture 1"/>
          <p:cNvPicPr>
            <a:picLocks noChangeAspect="1" noChangeArrowheads="1"/>
          </p:cNvPicPr>
          <p:nvPr/>
        </p:nvPicPr>
        <p:blipFill>
          <a:blip r:embed="rId2" cstate="print"/>
          <a:srcRect l="22691" t="19687" r="31374" b="14361"/>
          <a:stretch>
            <a:fillRect/>
          </a:stretch>
        </p:blipFill>
        <p:spPr bwMode="auto">
          <a:xfrm>
            <a:off x="97831" y="1844824"/>
            <a:ext cx="4906217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 l="25649" t="25391" r="38931" b="8657"/>
          <a:stretch>
            <a:fillRect/>
          </a:stretch>
        </p:blipFill>
        <p:spPr bwMode="auto">
          <a:xfrm>
            <a:off x="5076056" y="1844824"/>
            <a:ext cx="3744416" cy="3919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Диаграмма растяжения малоуглеродистой стали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40968"/>
          </a:xfrm>
        </p:spPr>
        <p:txBody>
          <a:bodyPr/>
          <a:lstStyle/>
          <a:p>
            <a:pPr>
              <a:buNone/>
            </a:pPr>
            <a:r>
              <a:rPr lang="ru-RU" dirty="0"/>
              <a:t>  	Это график зависимости между растягивающей силой (или напряжением) и абсолютным (или относительным) удлинением образца. Она показывает, как материал ведет себя под нагрузкой вплоть до разрушения.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sopromat.vstu.ru/present/02-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476672"/>
            <a:ext cx="8618279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6"/>
            <a:ext cx="8424936" cy="6192688"/>
          </a:xfrm>
        </p:spPr>
        <p:txBody>
          <a:bodyPr>
            <a:normAutofit lnSpcReduction="10000"/>
          </a:bodyPr>
          <a:lstStyle/>
          <a:p>
            <a:pPr marL="0" indent="17463" algn="ctr">
              <a:buAutoNum type="arabicPeriod"/>
            </a:pPr>
            <a:r>
              <a:rPr lang="ru-RU" b="1" dirty="0"/>
              <a:t>Упругая область и предел пропорциональности (Точка А</a:t>
            </a:r>
            <a:r>
              <a:rPr lang="en-US" b="1" dirty="0"/>
              <a:t>’</a:t>
            </a:r>
            <a:r>
              <a:rPr lang="ru-RU" b="1" dirty="0"/>
              <a:t>)</a:t>
            </a:r>
          </a:p>
          <a:p>
            <a:pPr marL="0" indent="17463" algn="ctr">
              <a:buAutoNum type="arabicPeriod"/>
            </a:pPr>
            <a:endParaRPr lang="ru-RU" b="1" dirty="0"/>
          </a:p>
          <a:p>
            <a:r>
              <a:rPr lang="ru-RU" dirty="0"/>
              <a:t>Участок OA</a:t>
            </a:r>
            <a:r>
              <a:rPr lang="en-US" dirty="0"/>
              <a:t>’</a:t>
            </a:r>
            <a:r>
              <a:rPr lang="ru-RU" dirty="0"/>
              <a:t>: Прямая линия. На этом участке выполняется закон Гука — связь между напряжением и деформацией строго линейная. При снятии нагрузки на данном участке все деформации полностью исчезают.</a:t>
            </a:r>
          </a:p>
          <a:p>
            <a:r>
              <a:rPr lang="ru-RU" dirty="0"/>
              <a:t>Точка A</a:t>
            </a:r>
            <a:r>
              <a:rPr lang="en-US" dirty="0"/>
              <a:t>’A</a:t>
            </a:r>
            <a:r>
              <a:rPr lang="ru-RU" dirty="0"/>
              <a:t>: линейность зависимости деформации от нагрузки нарушается, но при снятии нагрузки на данном участке все деформации также полностью исчезают.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6336704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/>
              <a:t>2. Предел упругости (Точка </a:t>
            </a:r>
            <a:r>
              <a:rPr lang="en-US" b="1" dirty="0"/>
              <a:t>A</a:t>
            </a:r>
            <a:r>
              <a:rPr lang="ru-RU" b="1" dirty="0"/>
              <a:t>)</a:t>
            </a:r>
          </a:p>
          <a:p>
            <a:r>
              <a:rPr lang="ru-RU" dirty="0"/>
              <a:t>Точка </a:t>
            </a:r>
            <a:r>
              <a:rPr lang="en-US" dirty="0"/>
              <a:t>A</a:t>
            </a:r>
            <a:r>
              <a:rPr lang="ru-RU" dirty="0"/>
              <a:t> (Предел упругости ): Напряжение, при котором возникают первые остаточные (пластические) деформации, превышающие заданный предел. После снятия нагрузки в этой точке образец еще практически полностью восстанавливает свою форму.</a:t>
            </a:r>
          </a:p>
          <a:p>
            <a:endParaRPr lang="ru-RU" dirty="0"/>
          </a:p>
          <a:p>
            <a:pPr algn="ctr">
              <a:buNone/>
            </a:pPr>
            <a:r>
              <a:rPr lang="ru-RU" b="1" dirty="0"/>
              <a:t>3. Площадка текучести (Участок </a:t>
            </a:r>
            <a:r>
              <a:rPr lang="en-US" b="1" dirty="0"/>
              <a:t>AB</a:t>
            </a:r>
            <a:r>
              <a:rPr lang="ru-RU" b="1" dirty="0"/>
              <a:t>)</a:t>
            </a:r>
          </a:p>
          <a:p>
            <a:r>
              <a:rPr lang="ru-RU" dirty="0"/>
              <a:t>Точка </a:t>
            </a:r>
            <a:r>
              <a:rPr lang="en-US" dirty="0"/>
              <a:t>B</a:t>
            </a:r>
            <a:r>
              <a:rPr lang="ru-RU" dirty="0"/>
              <a:t> (Предел текучести): Напряжение текучести, при котором материал начинает деформироваться без заметного увеличения нагрузки.</a:t>
            </a:r>
          </a:p>
          <a:p>
            <a:r>
              <a:rPr lang="ru-RU" dirty="0"/>
              <a:t>Участок </a:t>
            </a:r>
            <a:r>
              <a:rPr lang="en-US" dirty="0"/>
              <a:t>AB</a:t>
            </a:r>
            <a:r>
              <a:rPr lang="ru-RU" dirty="0"/>
              <a:t> (Площадка текучести): На графике появляется горизонтальная линия. Образец удлиняется «самопроизвольно» при постоянной силе, в структуре металла происходят интенсивные сдвиги.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6024" y="188640"/>
            <a:ext cx="8892480" cy="6669360"/>
          </a:xfrm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b="1" dirty="0"/>
              <a:t>4. Зона упрочнения (Участок </a:t>
            </a:r>
            <a:r>
              <a:rPr lang="en-US" b="1" dirty="0"/>
              <a:t>BC</a:t>
            </a:r>
            <a:r>
              <a:rPr lang="ru-RU" b="1" dirty="0"/>
              <a:t>)</a:t>
            </a:r>
          </a:p>
          <a:p>
            <a:r>
              <a:rPr lang="ru-RU" dirty="0"/>
              <a:t>Участок </a:t>
            </a:r>
            <a:r>
              <a:rPr lang="en-US" dirty="0"/>
              <a:t>BC</a:t>
            </a:r>
            <a:r>
              <a:rPr lang="ru-RU" dirty="0"/>
              <a:t>: Для дальнейшего удлинения образца нагрузку нужно снова увеличивать. Материал сопротивляется деформации за счет изменения внутренней кристаллической структуры (упрочняется). </a:t>
            </a:r>
          </a:p>
          <a:p>
            <a:r>
              <a:rPr lang="ru-RU" dirty="0"/>
              <a:t>Точка </a:t>
            </a:r>
            <a:r>
              <a:rPr lang="en-US" dirty="0"/>
              <a:t>C</a:t>
            </a:r>
            <a:r>
              <a:rPr lang="ru-RU" dirty="0"/>
              <a:t> (Предел прочности или временное сопротивление ): Соответствует максимальной нагрузке, которую выдерживает образец перед разрушением.</a:t>
            </a:r>
          </a:p>
          <a:p>
            <a:endParaRPr lang="ru-RU" dirty="0"/>
          </a:p>
          <a:p>
            <a:pPr algn="ctr">
              <a:buNone/>
            </a:pPr>
            <a:r>
              <a:rPr lang="ru-RU" b="1" dirty="0"/>
              <a:t>5. Образование шейки и разрушение (Участок </a:t>
            </a:r>
            <a:r>
              <a:rPr lang="en-US" b="1" dirty="0"/>
              <a:t>CD</a:t>
            </a:r>
            <a:r>
              <a:rPr lang="ru-RU" b="1" dirty="0"/>
              <a:t>)</a:t>
            </a:r>
          </a:p>
          <a:p>
            <a:r>
              <a:rPr lang="ru-RU" dirty="0"/>
              <a:t>Участок </a:t>
            </a:r>
            <a:r>
              <a:rPr lang="en-US" dirty="0"/>
              <a:t>CD</a:t>
            </a:r>
            <a:r>
              <a:rPr lang="ru-RU" dirty="0"/>
              <a:t>: После достижения предела прочности на образце локально сужается сечение — образуется местное сужение («шейка»). Нагрузка на этом участке падает, так как деформация сосредотачивается только в зоне шейки.</a:t>
            </a:r>
          </a:p>
          <a:p>
            <a:r>
              <a:rPr lang="ru-RU" dirty="0"/>
              <a:t>Точка </a:t>
            </a:r>
            <a:r>
              <a:rPr lang="en-US" dirty="0"/>
              <a:t>D</a:t>
            </a:r>
            <a:r>
              <a:rPr lang="ru-RU" dirty="0"/>
              <a:t>: Момент разрыва образца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5254" t="22266" r="28334" b="9813"/>
          <a:stretch>
            <a:fillRect/>
          </a:stretch>
        </p:blipFill>
        <p:spPr bwMode="auto">
          <a:xfrm>
            <a:off x="251520" y="764704"/>
            <a:ext cx="8640960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99392"/>
            <a:ext cx="8435280" cy="1143000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TimesNewRomanPSMT"/>
              </a:rPr>
              <a:t>Диаграмма условных напряжений </a:t>
            </a:r>
            <a:br>
              <a:rPr lang="ru-RU" sz="3200" b="1" dirty="0">
                <a:latin typeface="TimesNewRomanPSMT"/>
              </a:rPr>
            </a:br>
            <a:r>
              <a:rPr lang="ru-RU" sz="3200" b="1" dirty="0">
                <a:latin typeface="TimesNewRomanPSMT"/>
              </a:rPr>
              <a:t>при растяжении.</a:t>
            </a:r>
            <a:endParaRPr lang="ru-RU" sz="32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80728"/>
            <a:ext cx="414604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34504" t="37203" r="55534" b="55906"/>
          <a:stretch>
            <a:fillRect/>
          </a:stretch>
        </p:blipFill>
        <p:spPr bwMode="auto">
          <a:xfrm>
            <a:off x="6156176" y="1484784"/>
            <a:ext cx="1584176" cy="616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/>
          <a:srcRect l="28416" t="48031" r="59962" b="45078"/>
          <a:stretch>
            <a:fillRect/>
          </a:stretch>
        </p:blipFill>
        <p:spPr bwMode="auto">
          <a:xfrm>
            <a:off x="7236296" y="2636912"/>
            <a:ext cx="1800200" cy="6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4572000" y="105273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/>
              <a:t>Напряжения в поперечном сечении: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2204864"/>
            <a:ext cx="477166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Относительная деформация при удлинении: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/>
          <a:srcRect l="3593" t="39000" r="17266" b="18672"/>
          <a:stretch>
            <a:fillRect/>
          </a:stretch>
        </p:blipFill>
        <p:spPr bwMode="auto">
          <a:xfrm>
            <a:off x="99770" y="4032448"/>
            <a:ext cx="9008734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467544" y="3222104"/>
            <a:ext cx="843528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Характеристики прочности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467544" y="260648"/>
            <a:ext cx="843528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ru-RU" sz="3600" b="1" dirty="0"/>
              <a:t>Характеристики пластичности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28800"/>
            <a:ext cx="8715375" cy="415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Характеристики упругости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Основной характеристикой является модуль упругости, определяемый из закона Гука: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7" y="2708920"/>
            <a:ext cx="2237963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спытание на растяжение стального образца с построением диаграммы растяжения">
            <a:hlinkClick r:id="" action="ppaction://media"/>
            <a:extLst>
              <a:ext uri="{FF2B5EF4-FFF2-40B4-BE49-F238E27FC236}">
                <a16:creationId xmlns:a16="http://schemas.microsoft.com/office/drawing/2014/main" id="{21A561A5-B980-4166-9412-8B9D95D5A6E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5509" y="764704"/>
            <a:ext cx="8832981" cy="4968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7584AE-D6F7-41E8-8FE6-2A56F36540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703" y="44624"/>
            <a:ext cx="4936547" cy="170039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43A6C6-A317-4802-9566-BF8C687EFD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6584" y="1700807"/>
            <a:ext cx="4841896" cy="5047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521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Диаграмма растяжения высокоуглеродистой стали</a:t>
            </a:r>
            <a:endParaRPr lang="ru-RU" dirty="0"/>
          </a:p>
        </p:txBody>
      </p:sp>
      <p:pic>
        <p:nvPicPr>
          <p:cNvPr id="4098" name="Picture 2" descr="http://sopromat.vstu.ru/present/02-19.jpg"/>
          <p:cNvPicPr>
            <a:picLocks noChangeAspect="1" noChangeArrowheads="1"/>
          </p:cNvPicPr>
          <p:nvPr/>
        </p:nvPicPr>
        <p:blipFill>
          <a:blip r:embed="rId2" cstate="print"/>
          <a:srcRect t="2988"/>
          <a:stretch>
            <a:fillRect/>
          </a:stretch>
        </p:blipFill>
        <p:spPr bwMode="auto">
          <a:xfrm>
            <a:off x="611560" y="1556792"/>
            <a:ext cx="8089413" cy="49636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320</Words>
  <Application>Microsoft Office PowerPoint</Application>
  <PresentationFormat>Экран (4:3)</PresentationFormat>
  <Paragraphs>38</Paragraphs>
  <Slides>16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TimesNewRomanPSMT</vt:lpstr>
      <vt:lpstr>Тема Office</vt:lpstr>
      <vt:lpstr>ЛАБОРАТОРНАЯ РАБОТА № 1</vt:lpstr>
      <vt:lpstr>Презентация PowerPoint</vt:lpstr>
      <vt:lpstr>Презентация PowerPoint</vt:lpstr>
      <vt:lpstr>Презентация PowerPoint</vt:lpstr>
      <vt:lpstr>Диаграмма растяжения малоуглеродистой стали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Диаграмма условных напряжений  при растяжении.</vt:lpstr>
      <vt:lpstr>Презентация PowerPoint</vt:lpstr>
      <vt:lpstr>Характеристики упругости</vt:lpstr>
      <vt:lpstr>Презентация PowerPoint</vt:lpstr>
      <vt:lpstr>Презентация PowerPoint</vt:lpstr>
      <vt:lpstr>Диаграмма растяжения высокоуглеродистой стали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ЛАБОРАТОРНАЯ РАБОТА № 1</dc:title>
  <dc:creator>zhdanov_av</dc:creator>
  <cp:lastModifiedBy>Алексей Жданов</cp:lastModifiedBy>
  <cp:revision>35</cp:revision>
  <dcterms:created xsi:type="dcterms:W3CDTF">2026-09-01T09:25:38Z</dcterms:created>
  <dcterms:modified xsi:type="dcterms:W3CDTF">2026-09-01T16:08:23Z</dcterms:modified>
</cp:coreProperties>
</file>