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6BCAE-8AF1-4FB0-A60C-3CEB732B851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6249-1BA2-4227-AB8A-A247BADE8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8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2596455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МИНИСТЕРСТВО ОБРАЗОВАНИЯ И НАУКИ РОССИЙСКОЙ </a:t>
            </a:r>
            <a:r>
              <a:rPr lang="ru-RU" altLang="ru-RU" sz="1600" dirty="0" smtClean="0">
                <a:latin typeface="Arial" charset="0"/>
                <a:ea typeface="Calibri" pitchFamily="34" charset="0"/>
                <a:cs typeface="Arial" charset="0"/>
              </a:rPr>
              <a:t>ФЕДЕРАЦИИ</a:t>
            </a: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 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ФЕДЕРАЛЬНОЕ ГОСУДАРСТВЕННОЕ  БЮДЖЕТНОЕ ОБРАЗОВАТЕЛЬНОЕ УЧРЕЖДЕНИЕ ВЫСШЕГО ОБРАЗОВАНИЯ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"СИБИРСКИЙ ГОСУДАРСТВЕННЫЙ АВТОМОБИЛЬНО-ДОРОЖНЫЙ УНИВЕРСИТЕТ"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  <a:t> (ФГБОУ ВО СИБАДИ)</a:t>
            </a:r>
            <a:br>
              <a:rPr lang="ru-RU" altLang="ru-RU" sz="1600" dirty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Магистерская диссертация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008" y="3861048"/>
            <a:ext cx="7056784" cy="8530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тему «Организация проверок и испытаний автоцистерн, предназначенных для перевозки опасных грузов»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Выполнил: студент группы НТКм-18МА3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С.И.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Научный руководитель: к.т.н., доц. Савельев Б. В.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9286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9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22458"/>
              </p:ext>
            </p:extLst>
          </p:nvPr>
        </p:nvGraphicFramePr>
        <p:xfrm>
          <a:off x="357188" y="764704"/>
          <a:ext cx="8643937" cy="3780076"/>
        </p:xfrm>
        <a:graphic>
          <a:graphicData uri="http://schemas.openxmlformats.org/drawingml/2006/table">
            <a:tbl>
              <a:tblPr/>
              <a:tblGrid>
                <a:gridCol w="614412"/>
                <a:gridCol w="1135007"/>
                <a:gridCol w="6894518"/>
              </a:tblGrid>
              <a:tr h="214279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Часть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975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Расшифровка букв кода цистерн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06">
                <a:tc rowSpan="2"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Тип цистерн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цистерна для веществ в жидком состоянии (жидкостей или твердых веществ, предъявляемых к перевозке в расплавленном состоянии);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1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цистерна для веществ в твердом состоянии (порошкообразных или гранулированных).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03">
                <a:tc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Расчётное давление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минимальное расчетное давление в соответствии с общими требованиями пункта 6.8.2.1.14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ДОПОГ;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560">
                <a:tc rowSpan="4"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4023" marR="140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Отверстия</a:t>
                      </a:r>
                    </a:p>
                    <a:p>
                      <a:pPr marL="71438" marR="0" lvl="0" indent="14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пункт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ДОПОГ (6.8.2.2.2)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цистерна с отверстиями для наполнения снизу или опорожнения снизу, с двумя затворами;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цистерна с отверстиями для наполнения снизу или опорожнения снизу, с тремя затворами; </a:t>
                      </a:r>
                    </a:p>
                  </a:txBody>
                  <a:tcPr marL="14023" marR="1402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=  цистерна с отверстиями для наполнения и опорожнения сверху, имеющая ниже уровня          жидкости только отверстия для очистки;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= цистерна с отверстиями для наполнения и опорожнения сверху, не имеющая отверстий, расположенных ниже уровня жидкости.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40">
                <a:tc rowSpan="4">
                  <a:txBody>
                    <a:bodyPr/>
                    <a:lstStyle/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2667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71438" marR="0" lvl="0" indent="14288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Предохранительные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клапанные  устройства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цистерна с дыхательным устройством согласно пункту ДОПОГ (6.8.2.2.6), но без устройства, предотвращающего распространение пламени; или цистерна, не устойчивая к ударному давлению взрыва; </a:t>
                      </a:r>
                    </a:p>
                  </a:txBody>
                  <a:tcPr marL="14023" marR="140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8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  цистерна с дыхательным устройством согласно пункту ДОПОГ (6.8.2.2.6),оснащенным устройством ,предотвращающим, от распространения пламени; или цистерна, устойчивая к ударному давлению взрыва; </a:t>
                      </a:r>
                    </a:p>
                  </a:txBody>
                  <a:tcPr marL="14023" marR="1402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 цистерна, не имеющая дыхательного устройства согласно пункту ДОПОГ (6.8.2.2.6) и не являющаяся герметически закрытой; </a:t>
                      </a:r>
                    </a:p>
                  </a:txBody>
                  <a:tcPr marL="14023" marR="140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  герметически закрытая цистерна.</a:t>
                      </a:r>
                    </a:p>
                  </a:txBody>
                  <a:tcPr marL="14023" marR="1402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3707904" y="4572000"/>
            <a:ext cx="3929062" cy="1714500"/>
            <a:chOff x="2" y="4859842"/>
            <a:chExt cx="3771698" cy="1283802"/>
          </a:xfrm>
        </p:grpSpPr>
        <p:pic>
          <p:nvPicPr>
            <p:cNvPr id="20" name="Picture 3" descr="C:\Users\Денис\Desktop\Безымянный 2.pn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19090" r="15623" b="30000"/>
            <a:stretch>
              <a:fillRect/>
            </a:stretch>
          </p:blipFill>
          <p:spPr bwMode="auto">
            <a:xfrm>
              <a:off x="2" y="4859842"/>
              <a:ext cx="3771698" cy="128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5"/>
            <p:cNvGrpSpPr>
              <a:grpSpLocks/>
            </p:cNvGrpSpPr>
            <p:nvPr/>
          </p:nvGrpSpPr>
          <p:grpSpPr bwMode="auto">
            <a:xfrm>
              <a:off x="1782986" y="5181009"/>
              <a:ext cx="1462851" cy="432143"/>
              <a:chOff x="4987681" y="5024308"/>
              <a:chExt cx="1936754" cy="736236"/>
            </a:xfrm>
          </p:grpSpPr>
          <p:pic>
            <p:nvPicPr>
              <p:cNvPr id="22" name="Рисунок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812" y="5325570"/>
                <a:ext cx="403225" cy="42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0851" y="5325570"/>
                <a:ext cx="544513" cy="43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56"/>
              <p:cNvSpPr txBox="1">
                <a:spLocks noChangeArrowheads="1"/>
              </p:cNvSpPr>
              <p:nvPr/>
            </p:nvSpPr>
            <p:spPr bwMode="auto">
              <a:xfrm>
                <a:off x="4987681" y="5024308"/>
                <a:ext cx="1936754" cy="304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1400" b="1">
                    <a:latin typeface="Calibri" pitchFamily="34" charset="0"/>
                  </a:rPr>
                  <a:t>ОГНЕОПАСНО</a:t>
                </a:r>
              </a:p>
            </p:txBody>
          </p:sp>
        </p:grpSp>
      </p:grpSp>
      <p:grpSp>
        <p:nvGrpSpPr>
          <p:cNvPr id="25" name="Группа 18"/>
          <p:cNvGrpSpPr>
            <a:grpSpLocks/>
          </p:cNvGrpSpPr>
          <p:nvPr/>
        </p:nvGrpSpPr>
        <p:grpSpPr bwMode="auto">
          <a:xfrm>
            <a:off x="251520" y="4643438"/>
            <a:ext cx="3643313" cy="1643062"/>
            <a:chOff x="3929063" y="4559021"/>
            <a:chExt cx="3429000" cy="1285875"/>
          </a:xfrm>
        </p:grpSpPr>
        <p:pic>
          <p:nvPicPr>
            <p:cNvPr id="26" name="Picture 3" descr="C:\Users\Денис\Desktop\Безымянный 2.pn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19090" r="15623" b="30000"/>
            <a:stretch>
              <a:fillRect/>
            </a:stretch>
          </p:blipFill>
          <p:spPr bwMode="auto">
            <a:xfrm>
              <a:off x="3929063" y="4559021"/>
              <a:ext cx="34290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712" y="5026616"/>
              <a:ext cx="443880" cy="29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3995366" y="6237312"/>
            <a:ext cx="3000375" cy="277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Рисунок 2 – ТС с цистерной код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LGBF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536" y="6215063"/>
            <a:ext cx="3071813" cy="276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Рисунок 1 – ТС с цистерной код 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LGAV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142875" y="116632"/>
            <a:ext cx="885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Кодирование автоцистерн</a:t>
            </a:r>
            <a:r>
              <a:rPr lang="en-US" b="1" dirty="0"/>
              <a:t> (</a:t>
            </a:r>
            <a:r>
              <a:rPr lang="ru-RU" b="1" dirty="0"/>
              <a:t>подраздел 4.3.4.1 ДОПОГ)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285750" y="476672"/>
            <a:ext cx="314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1 – буквенные коды цистерн</a:t>
            </a:r>
            <a:r>
              <a:rPr lang="ru-RU" sz="1200" i="1" dirty="0"/>
              <a:t>.</a:t>
            </a:r>
          </a:p>
        </p:txBody>
      </p:sp>
      <p:pic>
        <p:nvPicPr>
          <p:cNvPr id="32" name="Рисунок 23" descr="9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30" y="5270500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24" descr="povishennaya_temperatura_m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73" y="5272088"/>
            <a:ext cx="44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21" descr="Informatsionnaya-tablitsa-3257.194x15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5882" r="3609" b="5882"/>
          <a:stretch>
            <a:fillRect/>
          </a:stretch>
        </p:blipFill>
        <p:spPr bwMode="auto">
          <a:xfrm>
            <a:off x="3035301" y="5143500"/>
            <a:ext cx="4079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22" descr="295859164_w640_h640_33_1203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27" y="5091113"/>
            <a:ext cx="38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23" descr="231787871_w640_h640_30_1202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70" y="5091113"/>
            <a:ext cx="3952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2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проверок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16386"/>
            <a:ext cx="5036128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90000"/>
              </a:lnSpc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Испытания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проверки должны проводиться экспертом, утвержденным компетентным органом. Должны выдаваться свидетельства с указанием результатов этих операций, даже в случае отрицательных результатов. В свидетельствах должны иметься ссылки на перечень веществ, допущенных к перевозке в данной цистерне, или на код цистерны и буквенно-цифровые коды специальных положений. Это свидетельство необходимо для получения свидетельства о допуске транспортного средства к перевозке опасных грузов от ГИБДД.</a:t>
            </a:r>
          </a:p>
          <a:p>
            <a:pPr indent="268288"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Копия этих свидетельств должна прилагаться к комплекту технической документации на каждую испытанную цистерну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268288"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результате проведения всех испытаний и проверок выдается свидетельство с перечисленными в нем итогами этих операций, даже в случае отрицательных результатов. В нем должны быть ссылки на список веществ, которые допускаются к перевозке в данной цистерне или на код цистерны. Это свидетельство необходимо для получения свидетельства о допуске транспортного средства к перевозке опасных грузов от ГИБДД.</a:t>
            </a:r>
          </a:p>
          <a:p>
            <a:pPr indent="268288" algn="just">
              <a:lnSpc>
                <a:spcPct val="90000"/>
              </a:lnSpc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opog_na_avto.jpg"/>
          <p:cNvPicPr/>
          <p:nvPr/>
        </p:nvPicPr>
        <p:blipFill>
          <a:blip r:embed="rId2">
            <a:lum bright="-10000" contrast="10000"/>
          </a:blip>
          <a:srcRect b="15234"/>
          <a:stretch>
            <a:fillRect/>
          </a:stretch>
        </p:blipFill>
        <p:spPr bwMode="auto">
          <a:xfrm>
            <a:off x="5436096" y="692696"/>
            <a:ext cx="3491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2436" r="11389" b="6645"/>
          <a:stretch/>
        </p:blipFill>
        <p:spPr>
          <a:xfrm>
            <a:off x="251520" y="3966509"/>
            <a:ext cx="2582774" cy="1406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6"/>
          <a:stretch/>
        </p:blipFill>
        <p:spPr>
          <a:xfrm>
            <a:off x="2843808" y="3966508"/>
            <a:ext cx="2582774" cy="1406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903" y="5373216"/>
            <a:ext cx="460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Рисунок 1 - Пример таблички, которая обязательна должна присутствовать на корпусе цистерны, которая прошла все проверки.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590981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Рисунок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Пример свидетельства о прохождении испытаний.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1579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/>
        </p:nvSpPr>
        <p:spPr>
          <a:xfrm>
            <a:off x="1178695" y="173051"/>
            <a:ext cx="6400800" cy="663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 и задачи</a:t>
            </a:r>
          </a:p>
          <a:p>
            <a:pPr algn="ctr"/>
            <a:endParaRPr lang="ru-RU" sz="24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750067" y="1124744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itchFamily="34" charset="0"/>
                <a:ea typeface="Segoe UI Emoji" pitchFamily="34" charset="0"/>
                <a:cs typeface="Arial" pitchFamily="34" charset="0"/>
              </a:rPr>
              <a:t>Цель работы: </a:t>
            </a:r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разработка методики гидравлического испытания автоцистерн, основанной на систематизации требований к испытаниям автоцистерн, предназначенных для перевозки опасных грузов класса 3.</a:t>
            </a:r>
          </a:p>
          <a:p>
            <a:endParaRPr lang="ru-RU" b="1" i="1" dirty="0">
              <a:latin typeface="Arial" pitchFamily="34" charset="0"/>
              <a:ea typeface="Segoe UI Emoji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ea typeface="Segoe UI Emoji" pitchFamily="34" charset="0"/>
                <a:cs typeface="Arial" pitchFamily="34" charset="0"/>
              </a:rPr>
              <a:t>Задачи: </a:t>
            </a:r>
          </a:p>
          <a:p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 - провести анализ требований предъявляемых к испытаниям и проверкам автоцистерн, предназначенных для перевозки опасных грузов класса 3;</a:t>
            </a:r>
          </a:p>
          <a:p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- разработать принципиальную гидравлическую схему установки для проведения гидравлических испытаний цистерн;</a:t>
            </a:r>
          </a:p>
          <a:p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 - подобрать оборудование для проведения гидравлических испытаний цистерн;</a:t>
            </a:r>
          </a:p>
          <a:p>
            <a:r>
              <a:rPr lang="ru-RU" dirty="0">
                <a:latin typeface="Arial" pitchFamily="34" charset="0"/>
                <a:ea typeface="Segoe UI Emoji" pitchFamily="34" charset="0"/>
                <a:cs typeface="Arial" pitchFamily="34" charset="0"/>
              </a:rPr>
              <a:t> - составить методику гидравлического испытания цистерн.</a:t>
            </a:r>
            <a:endParaRPr lang="ru-RU" dirty="0"/>
          </a:p>
          <a:p>
            <a:r>
              <a:rPr lang="ru-RU" i="1" dirty="0" smtClean="0">
                <a:latin typeface="Arial" pitchFamily="34" charset="0"/>
                <a:ea typeface="Segoe UI Emoji" pitchFamily="34" charset="0"/>
                <a:cs typeface="Arial" pitchFamily="34" charset="0"/>
              </a:rPr>
              <a:t> </a:t>
            </a:r>
            <a:endParaRPr lang="ru-RU" i="1" dirty="0">
              <a:latin typeface="Arial" pitchFamily="34" charset="0"/>
              <a:ea typeface="Segoe UI Emoji" pitchFamily="34" charset="0"/>
              <a:cs typeface="Arial" pitchFamily="34" charset="0"/>
            </a:endParaRP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C:\Users\user\Desktop\диплом\Статья\статья2\Знаки опасные грузы новые стандарты_files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21" y="5134073"/>
            <a:ext cx="959223" cy="9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иплом\Статья\статья2\Знаки опасные грузы новые стандарты_files\Дохлая рыб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84" y="5193375"/>
            <a:ext cx="854956" cy="8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иплом\Дэнчик\295859164_w640_h640_33_120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33" y="5301208"/>
            <a:ext cx="797019" cy="5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диплом\Дэнчик\231787871_w640_h640_30_120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792088" cy="5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57511" y="558799"/>
            <a:ext cx="88122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Правила перевозок грузов автомобильным транспортом (пункт 3)</a:t>
            </a:r>
            <a:br>
              <a:rPr lang="ru-RU" sz="1200" b="1" dirty="0"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latin typeface="Arial" pitchFamily="34" charset="0"/>
                <a:cs typeface="Arial" pitchFamily="34" charset="0"/>
              </a:rPr>
              <a:t>(Постановление правительства РФ от 11.04.2011 № 272):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«Перевозка опасных грузов автомобильным транспортом… осуществляется в соответствии с требованиями, установленными приложениями А и B Европейского соглашения о международной дорожной перевозке опасных грузов от 30 сентября 1957 г. (ДОПОГ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)».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31943"/>
              </p:ext>
            </p:extLst>
          </p:nvPr>
        </p:nvGraphicFramePr>
        <p:xfrm>
          <a:off x="3214688" y="1817688"/>
          <a:ext cx="5792787" cy="2578608"/>
        </p:xfrm>
        <a:graphic>
          <a:graphicData uri="http://schemas.openxmlformats.org/drawingml/2006/table">
            <a:tbl>
              <a:tblPr/>
              <a:tblGrid>
                <a:gridCol w="896937"/>
                <a:gridCol w="2168525"/>
                <a:gridCol w="642938"/>
                <a:gridCol w="284162"/>
                <a:gridCol w="73025"/>
                <a:gridCol w="430213"/>
                <a:gridCol w="215900"/>
                <a:gridCol w="215900"/>
                <a:gridCol w="431800"/>
                <a:gridCol w="433387"/>
              </a:tblGrid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77800" marR="0" lvl="0" indent="-88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ПРОВЕРКИ 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внеплановые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ИСПЫТАНИЙ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промежуточные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периодические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первоначальная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Проверка соответствия утвержденному типу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16457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Проверка  конструкционных характеристик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164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Осмотр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наружный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внутренний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Испытание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герметичность корпуса вместе с его оборудованием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проверка удовлетворительного функционирования всего оборудования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4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Испытание на гидравлическое давление (в отношении испытательного давления для корпусов и секций)</a:t>
                      </a:r>
                    </a:p>
                  </a:txBody>
                  <a:tcPr marL="24992" marR="249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˅</a:t>
                      </a:r>
                    </a:p>
                  </a:txBody>
                  <a:tcPr marL="24992" marR="249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275013" y="1590676"/>
            <a:ext cx="3154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1 – Виды испытания и проверки</a:t>
            </a:r>
          </a:p>
        </p:txBody>
      </p:sp>
      <p:sp>
        <p:nvSpPr>
          <p:cNvPr id="14" name="Прямоугольник 36"/>
          <p:cNvSpPr>
            <a:spLocks noChangeArrowheads="1"/>
          </p:cNvSpPr>
          <p:nvPr/>
        </p:nvSpPr>
        <p:spPr bwMode="auto">
          <a:xfrm>
            <a:off x="179736" y="2416174"/>
            <a:ext cx="3013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ДОПОГ, пункт 6.8.2.4.2:</a:t>
            </a:r>
          </a:p>
          <a:p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«Корпуса 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цистерн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и их оборудование должны подвергаться периодическим проверкам не позднее чем через каждые шесть лет».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37"/>
          <p:cNvSpPr>
            <a:spLocks noChangeArrowheads="1"/>
          </p:cNvSpPr>
          <p:nvPr/>
        </p:nvSpPr>
        <p:spPr bwMode="auto">
          <a:xfrm>
            <a:off x="162273" y="3344862"/>
            <a:ext cx="2959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ДОПОГ, пункт 6.8.2.4.3:</a:t>
            </a:r>
            <a:endParaRPr lang="ru-RU" sz="12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«Корпуса 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цистерн</a:t>
            </a:r>
            <a:r>
              <a:rPr lang="en-US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sz="1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и их оборудование должны подвергаться промежуточным проверкам не реже чем каждые три года».</a:t>
            </a:r>
          </a:p>
        </p:txBody>
      </p:sp>
      <p:sp>
        <p:nvSpPr>
          <p:cNvPr id="16" name="TextBox 47"/>
          <p:cNvSpPr txBox="1">
            <a:spLocks noChangeArrowheads="1"/>
          </p:cNvSpPr>
          <p:nvPr/>
        </p:nvSpPr>
        <p:spPr bwMode="auto">
          <a:xfrm>
            <a:off x="250825" y="71438"/>
            <a:ext cx="870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Проверки и испытания цистерн для перевозки опасных грузов класса 3</a:t>
            </a:r>
          </a:p>
        </p:txBody>
      </p:sp>
      <p:pic>
        <p:nvPicPr>
          <p:cNvPr id="17" name="Picture 3" descr="C:\Users\Денис\Desktop\Безымянный 2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9090" r="15623" b="30000"/>
          <a:stretch>
            <a:fillRect/>
          </a:stretch>
        </p:blipFill>
        <p:spPr bwMode="auto">
          <a:xfrm>
            <a:off x="2824163" y="4413250"/>
            <a:ext cx="46053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0609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054600"/>
            <a:ext cx="5445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5135563" y="4899025"/>
            <a:ext cx="1936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>
                <a:latin typeface="Calibri" pitchFamily="34" charset="0"/>
              </a:rPr>
              <a:t>ОГНЕОПАСНО</a:t>
            </a:r>
          </a:p>
        </p:txBody>
      </p:sp>
      <p:sp>
        <p:nvSpPr>
          <p:cNvPr id="21" name="TextBox 61"/>
          <p:cNvSpPr txBox="1">
            <a:spLocks noChangeArrowheads="1"/>
          </p:cNvSpPr>
          <p:nvPr/>
        </p:nvSpPr>
        <p:spPr bwMode="auto">
          <a:xfrm>
            <a:off x="2571750" y="6221413"/>
            <a:ext cx="44656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200" dirty="0"/>
              <a:t>Рисунок 1 – Перевозка транспортным средством</a:t>
            </a:r>
            <a:br>
              <a:rPr lang="ru-RU" sz="1200" dirty="0"/>
            </a:br>
            <a:r>
              <a:rPr lang="ru-RU" sz="1200" dirty="0"/>
              <a:t>с двухсекционной </a:t>
            </a:r>
            <a:r>
              <a:rPr lang="ru-RU" sz="1200" dirty="0" smtClean="0"/>
              <a:t>цистерной.</a:t>
            </a:r>
            <a:endParaRPr lang="ru-RU" sz="1200" dirty="0"/>
          </a:p>
        </p:txBody>
      </p:sp>
      <p:sp>
        <p:nvSpPr>
          <p:cNvPr id="22" name="Text Box 113"/>
          <p:cNvSpPr txBox="1">
            <a:spLocks noChangeArrowheads="1"/>
          </p:cNvSpPr>
          <p:nvPr/>
        </p:nvSpPr>
        <p:spPr bwMode="auto">
          <a:xfrm>
            <a:off x="205136" y="1487487"/>
            <a:ext cx="3059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ДОПОГ, пункт 6.8.2.4.1:</a:t>
            </a:r>
          </a:p>
          <a:p>
            <a:pPr eaLnBrk="1" hangingPunct="1"/>
            <a:r>
              <a:rPr lang="ru-RU" sz="1200" dirty="0"/>
              <a:t>«Корпуса</a:t>
            </a: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цистерн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ru-RU" sz="1200" dirty="0"/>
              <a:t>  и их оборудование должны перед началом эксплуатации подвергаться, в сборе или раздельно, первоначальной проверке».</a:t>
            </a:r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192436" y="4344987"/>
            <a:ext cx="28209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ДОПОГ, пункт 6.8.2.4.4: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«Если в результате ремонта, изменения конструкции или дорожно-транспортного происшествия надежность цистерны или ее оборудования могла снизиться, должна быть проведена внеплановая проверка».</a:t>
            </a:r>
          </a:p>
        </p:txBody>
      </p:sp>
      <p:pic>
        <p:nvPicPr>
          <p:cNvPr id="24" name="Рисунок 22" descr="295859164_w640_h640_33_12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929188"/>
            <a:ext cx="466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3" descr="231787871_w640_h640_30_120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929188"/>
            <a:ext cx="466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23929" y="692696"/>
            <a:ext cx="508553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Закон Паскаля:</a:t>
            </a:r>
          </a:p>
          <a:p>
            <a:pPr eaLnBrk="1" hangingPunct="1"/>
            <a:r>
              <a:rPr lang="ru-RU" sz="1200" dirty="0"/>
              <a:t>«Давление, производимое на жидкость, передается в любую точку без изменений </a:t>
            </a:r>
            <a:br>
              <a:rPr lang="ru-RU" sz="1200" dirty="0"/>
            </a:br>
            <a:r>
              <a:rPr lang="ru-RU" sz="1200" dirty="0"/>
              <a:t>во всех направлениях».</a:t>
            </a:r>
          </a:p>
          <a:p>
            <a:pPr eaLnBrk="1" hangingPunct="1"/>
            <a:endParaRPr lang="ru-RU" sz="1200" b="1" dirty="0" smtClean="0"/>
          </a:p>
          <a:p>
            <a:pPr eaLnBrk="1" hangingPunct="1"/>
            <a:r>
              <a:rPr lang="ru-RU" sz="1200" b="1" dirty="0" smtClean="0"/>
              <a:t>Формула </a:t>
            </a:r>
            <a:r>
              <a:rPr lang="ru-RU" sz="1200" b="1" dirty="0"/>
              <a:t>расчёта гидростатического давления Р: </a:t>
            </a:r>
            <a:endParaRPr lang="ru-RU" sz="1200" b="1" dirty="0" smtClean="0"/>
          </a:p>
          <a:p>
            <a:pPr eaLnBrk="1" hangingPunct="1"/>
            <a:endParaRPr lang="ru-RU" sz="1200" b="1" dirty="0"/>
          </a:p>
          <a:p>
            <a:pPr eaLnBrk="1" hangingPunct="1"/>
            <a:r>
              <a:rPr lang="en-US" sz="1400" b="1" i="1" dirty="0"/>
              <a:t>P</a:t>
            </a:r>
            <a:r>
              <a:rPr lang="ru-RU" sz="1400" b="1" i="1" dirty="0"/>
              <a:t> </a:t>
            </a:r>
            <a:r>
              <a:rPr lang="en-US" sz="1400" b="1" i="1" dirty="0"/>
              <a:t>= </a:t>
            </a:r>
            <a:r>
              <a:rPr lang="el-GR" sz="1400" b="1" i="1" dirty="0"/>
              <a:t>ρ</a:t>
            </a:r>
            <a:r>
              <a:rPr lang="en-US" sz="1400" b="1" i="1" dirty="0" err="1"/>
              <a:t>gh</a:t>
            </a:r>
            <a:r>
              <a:rPr lang="en-US" sz="1400" b="1" i="1" dirty="0"/>
              <a:t> </a:t>
            </a:r>
            <a:endParaRPr lang="ru-RU" sz="1400" b="1" i="1" dirty="0" smtClean="0"/>
          </a:p>
          <a:p>
            <a:pPr eaLnBrk="1" hangingPunct="1"/>
            <a:endParaRPr lang="ru-RU" sz="1200" dirty="0" smtClean="0"/>
          </a:p>
          <a:p>
            <a:pPr eaLnBrk="1" hangingPunct="1"/>
            <a:r>
              <a:rPr lang="ru-RU" sz="1200" dirty="0" smtClean="0"/>
              <a:t>где: </a:t>
            </a:r>
            <a:r>
              <a:rPr lang="el-GR" sz="1200" dirty="0" smtClean="0"/>
              <a:t>ρ</a:t>
            </a:r>
            <a:r>
              <a:rPr lang="ru-RU" sz="1200" dirty="0" smtClean="0"/>
              <a:t> </a:t>
            </a:r>
            <a:r>
              <a:rPr lang="en-US" sz="1200" dirty="0"/>
              <a:t>- </a:t>
            </a:r>
            <a:r>
              <a:rPr lang="ru-RU" sz="1200" dirty="0"/>
              <a:t>плотность </a:t>
            </a:r>
            <a:r>
              <a:rPr lang="ru-RU" sz="1200" dirty="0" smtClean="0"/>
              <a:t>жидкости (</a:t>
            </a:r>
            <a:r>
              <a:rPr lang="ru-RU" sz="1200" dirty="0" smtClean="0"/>
              <a:t>кг/м³)</a:t>
            </a:r>
            <a:r>
              <a:rPr lang="ru-RU" sz="1200" dirty="0" smtClean="0"/>
              <a:t>, </a:t>
            </a:r>
            <a:r>
              <a:rPr lang="en-US" sz="1200" dirty="0" smtClean="0"/>
              <a:t>g</a:t>
            </a:r>
            <a:r>
              <a:rPr lang="ru-RU" sz="1200" dirty="0" smtClean="0"/>
              <a:t> </a:t>
            </a:r>
            <a:r>
              <a:rPr lang="en-US" sz="1200" dirty="0"/>
              <a:t>- </a:t>
            </a:r>
            <a:r>
              <a:rPr lang="ru-RU" sz="1200" dirty="0"/>
              <a:t>ускорение свободного </a:t>
            </a:r>
            <a:r>
              <a:rPr lang="ru-RU" sz="1200" dirty="0" smtClean="0"/>
              <a:t>падения (</a:t>
            </a:r>
            <a:r>
              <a:rPr lang="ru-RU" sz="1200" dirty="0" smtClean="0"/>
              <a:t>м/с²),</a:t>
            </a:r>
            <a:r>
              <a:rPr lang="ru-RU" sz="1200" dirty="0" smtClean="0"/>
              <a:t> </a:t>
            </a:r>
            <a:r>
              <a:rPr lang="en-US" sz="1200" dirty="0" smtClean="0"/>
              <a:t>h</a:t>
            </a:r>
            <a:r>
              <a:rPr lang="ru-RU" sz="1200" dirty="0" smtClean="0"/>
              <a:t> </a:t>
            </a:r>
            <a:r>
              <a:rPr lang="ru-RU" sz="1200" dirty="0"/>
              <a:t>- высота столба </a:t>
            </a:r>
            <a:r>
              <a:rPr lang="ru-RU" sz="1200" dirty="0" smtClean="0"/>
              <a:t>жидкости (м).</a:t>
            </a:r>
            <a:endParaRPr lang="ru-RU" sz="1200" dirty="0"/>
          </a:p>
          <a:p>
            <a:pPr eaLnBrk="1" hangingPunct="1"/>
            <a:r>
              <a:rPr lang="ru-RU" sz="1200" dirty="0" smtClean="0"/>
              <a:t>Так как, требуется удвоенное статическое давление, то формула испытательного </a:t>
            </a:r>
            <a:r>
              <a:rPr lang="ru-RU" sz="1200" dirty="0" smtClean="0"/>
              <a:t>давления:</a:t>
            </a:r>
            <a:endParaRPr lang="ru-RU" sz="1200" dirty="0" smtClean="0"/>
          </a:p>
          <a:p>
            <a:pPr eaLnBrk="1" hangingPunct="1"/>
            <a:endParaRPr lang="ru-RU" sz="1200" dirty="0"/>
          </a:p>
          <a:p>
            <a:pPr eaLnBrk="1" hangingPunct="1"/>
            <a:r>
              <a:rPr lang="en-US" sz="1400" b="1" i="1" dirty="0"/>
              <a:t>P</a:t>
            </a:r>
            <a:r>
              <a:rPr lang="ru-RU" sz="800" b="1" i="1" dirty="0" err="1" smtClean="0"/>
              <a:t>исп</a:t>
            </a:r>
            <a:r>
              <a:rPr lang="ru-RU" sz="1400" b="1" i="1" dirty="0" smtClean="0"/>
              <a:t> = 2</a:t>
            </a:r>
            <a:r>
              <a:rPr lang="el-GR" sz="1400" b="1" i="1" dirty="0"/>
              <a:t>ρ</a:t>
            </a:r>
            <a:r>
              <a:rPr lang="en-US" sz="1400" b="1" i="1" dirty="0" err="1"/>
              <a:t>gh</a:t>
            </a:r>
            <a:r>
              <a:rPr lang="en-US" sz="1400" b="1" i="1" dirty="0"/>
              <a:t> </a:t>
            </a:r>
            <a:endParaRPr lang="ru-RU" sz="1400" b="1" i="1" dirty="0" smtClean="0"/>
          </a:p>
          <a:p>
            <a:pPr eaLnBrk="1" hangingPunct="1"/>
            <a:endParaRPr lang="ru-RU" sz="1400" b="1" dirty="0"/>
          </a:p>
          <a:p>
            <a:pPr eaLnBrk="1" hangingPunct="1"/>
            <a:r>
              <a:rPr lang="ru-RU" sz="1200" dirty="0" smtClean="0"/>
              <a:t>Возьмем пример автоцистерны, где высота столба </a:t>
            </a:r>
            <a:r>
              <a:rPr lang="ru-RU" sz="1200" dirty="0" smtClean="0"/>
              <a:t>жидкости (мазут) - </a:t>
            </a:r>
            <a:r>
              <a:rPr lang="en-US" sz="1200" dirty="0" smtClean="0"/>
              <a:t>h</a:t>
            </a:r>
            <a:r>
              <a:rPr lang="ru-RU" sz="1200" dirty="0" smtClean="0"/>
              <a:t> </a:t>
            </a:r>
            <a:r>
              <a:rPr lang="en-US" sz="1200" dirty="0" smtClean="0"/>
              <a:t>=</a:t>
            </a:r>
            <a:r>
              <a:rPr lang="ru-RU" sz="1200" dirty="0" smtClean="0"/>
              <a:t> </a:t>
            </a:r>
            <a:r>
              <a:rPr lang="en-US" sz="1200" dirty="0" smtClean="0"/>
              <a:t>2</a:t>
            </a:r>
            <a:r>
              <a:rPr lang="ru-RU" sz="1200" dirty="0" smtClean="0"/>
              <a:t> </a:t>
            </a:r>
            <a:r>
              <a:rPr lang="ru-RU" sz="1200" dirty="0"/>
              <a:t>м при 20 С°:</a:t>
            </a:r>
            <a:endParaRPr lang="ru-RU" sz="1200" dirty="0"/>
          </a:p>
          <a:p>
            <a:pPr eaLnBrk="1" hangingPunct="1"/>
            <a:endParaRPr lang="ru-RU" sz="1200" dirty="0" smtClean="0"/>
          </a:p>
          <a:p>
            <a:pPr eaLnBrk="1" hangingPunct="1"/>
            <a:r>
              <a:rPr lang="en-US" sz="1400" b="1" i="1" dirty="0"/>
              <a:t>P</a:t>
            </a:r>
            <a:r>
              <a:rPr lang="ru-RU" sz="800" b="1" i="1" dirty="0" err="1"/>
              <a:t>исп</a:t>
            </a:r>
            <a:r>
              <a:rPr lang="ru-RU" sz="1400" b="1" i="1" dirty="0"/>
              <a:t> </a:t>
            </a:r>
            <a:r>
              <a:rPr lang="ru-RU" sz="1400" b="1" i="1" dirty="0" smtClean="0"/>
              <a:t>= 2 × </a:t>
            </a:r>
            <a:r>
              <a:rPr lang="ru-RU" sz="1400" b="1" i="1" dirty="0" smtClean="0"/>
              <a:t>990 </a:t>
            </a:r>
            <a:r>
              <a:rPr lang="ru-RU" sz="1400" b="1" i="1" dirty="0" smtClean="0"/>
              <a:t>× 9,81 × </a:t>
            </a:r>
            <a:r>
              <a:rPr lang="ru-RU" sz="1400" b="1" i="1" dirty="0" smtClean="0"/>
              <a:t>2,2 </a:t>
            </a:r>
            <a:r>
              <a:rPr lang="ru-RU" sz="1400" b="1" i="1" dirty="0" smtClean="0"/>
              <a:t>= </a:t>
            </a:r>
            <a:r>
              <a:rPr lang="ru-RU" sz="1400" b="1" i="1" dirty="0" smtClean="0"/>
              <a:t>42732 Па = 42,7 кПа = 0,43 бар</a:t>
            </a:r>
            <a:endParaRPr lang="ru-RU" sz="1400" b="1" i="1" dirty="0" smtClean="0"/>
          </a:p>
          <a:p>
            <a:pPr eaLnBrk="1" hangingPunct="1"/>
            <a:endParaRPr lang="ru-RU" sz="1400" b="1" dirty="0" smtClean="0"/>
          </a:p>
          <a:p>
            <a:pPr eaLnBrk="1" hangingPunct="1"/>
            <a:r>
              <a:rPr lang="ru-RU" sz="1400" dirty="0" smtClean="0"/>
              <a:t>Удвоенное статическое </a:t>
            </a:r>
            <a:r>
              <a:rPr lang="ru-RU" sz="1400" dirty="0"/>
              <a:t>давления </a:t>
            </a:r>
            <a:r>
              <a:rPr lang="ru-RU" sz="1400" dirty="0" smtClean="0"/>
              <a:t>воды при тех же условиях:</a:t>
            </a:r>
            <a:endParaRPr lang="ru-RU" sz="1400" b="1" dirty="0" smtClean="0"/>
          </a:p>
          <a:p>
            <a:pPr eaLnBrk="1" hangingPunct="1"/>
            <a:endParaRPr lang="ru-RU" sz="1400" b="1" dirty="0" smtClean="0"/>
          </a:p>
          <a:p>
            <a:pPr eaLnBrk="1" hangingPunct="1"/>
            <a:r>
              <a:rPr lang="en-US" sz="1400" b="1" i="1" dirty="0" smtClean="0"/>
              <a:t>P</a:t>
            </a:r>
            <a:r>
              <a:rPr lang="ru-RU" sz="800" b="1" i="1" dirty="0" err="1"/>
              <a:t>исп</a:t>
            </a:r>
            <a:r>
              <a:rPr lang="ru-RU" sz="1400" b="1" i="1" dirty="0"/>
              <a:t> = 2 × </a:t>
            </a:r>
            <a:r>
              <a:rPr lang="ru-RU" sz="1400" b="1" i="1" dirty="0" smtClean="0"/>
              <a:t>1000 </a:t>
            </a:r>
            <a:r>
              <a:rPr lang="ru-RU" sz="1400" b="1" i="1" dirty="0"/>
              <a:t>× 9,81 × 2,2 = </a:t>
            </a:r>
            <a:r>
              <a:rPr lang="ru-RU" sz="1400" b="1" i="1" dirty="0" smtClean="0"/>
              <a:t>43164 </a:t>
            </a:r>
            <a:r>
              <a:rPr lang="ru-RU" sz="1400" b="1" i="1" dirty="0"/>
              <a:t>Па </a:t>
            </a:r>
            <a:r>
              <a:rPr lang="ru-RU" sz="1400" b="1" i="1" dirty="0" smtClean="0"/>
              <a:t>=</a:t>
            </a:r>
            <a:r>
              <a:rPr lang="en-US" sz="1400" b="1" i="1" dirty="0" smtClean="0"/>
              <a:t> 43 </a:t>
            </a:r>
            <a:r>
              <a:rPr lang="ru-RU" sz="1400" b="1" i="1" dirty="0" smtClean="0"/>
              <a:t>кПа = 0,43 бар</a:t>
            </a:r>
          </a:p>
          <a:p>
            <a:pPr eaLnBrk="1" hangingPunct="1"/>
            <a:endParaRPr lang="ru-RU" sz="1400" dirty="0"/>
          </a:p>
          <a:p>
            <a:pPr eaLnBrk="1" hangingPunct="1"/>
            <a:r>
              <a:rPr lang="ru-RU" sz="1200" dirty="0" smtClean="0"/>
              <a:t>В итоге получаем значение испытательного давления, с которым требуется проводить гидравлическую проверку данной автоцистерны:  </a:t>
            </a:r>
            <a:r>
              <a:rPr lang="en-US" sz="1400" b="1" i="1" dirty="0" smtClean="0"/>
              <a:t>P</a:t>
            </a:r>
            <a:r>
              <a:rPr lang="ru-RU" sz="800" b="1" i="1" dirty="0" err="1"/>
              <a:t>исп</a:t>
            </a:r>
            <a:r>
              <a:rPr lang="ru-RU" sz="1400" b="1" i="1" dirty="0"/>
              <a:t> = 0,43 </a:t>
            </a:r>
            <a:r>
              <a:rPr lang="ru-RU" sz="1400" b="1" i="1" dirty="0" smtClean="0"/>
              <a:t>бар</a:t>
            </a:r>
            <a:endParaRPr lang="ru-RU" sz="1400" b="1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0246" y="692696"/>
            <a:ext cx="3571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/>
              <a:t>ДОПОГ (пункт 6.8.2.1.14):</a:t>
            </a:r>
          </a:p>
          <a:p>
            <a:pPr eaLnBrk="1" hangingPunct="1"/>
            <a:r>
              <a:rPr lang="ru-RU" sz="1200" dirty="0"/>
              <a:t>«Корпуса </a:t>
            </a:r>
            <a:r>
              <a:rPr lang="en-US" sz="1200" dirty="0"/>
              <a:t>[</a:t>
            </a:r>
            <a:r>
              <a:rPr lang="ru-RU" sz="1200" dirty="0"/>
              <a:t>цистерн</a:t>
            </a:r>
            <a:r>
              <a:rPr lang="en-US" sz="1200" dirty="0"/>
              <a:t>]</a:t>
            </a:r>
            <a:r>
              <a:rPr lang="ru-RU" sz="1200" dirty="0"/>
              <a:t> опорожняемые </a:t>
            </a:r>
          </a:p>
          <a:p>
            <a:pPr eaLnBrk="1" hangingPunct="1"/>
            <a:r>
              <a:rPr lang="ru-RU" sz="1200" dirty="0"/>
              <a:t>самотеком и предназначенные для перевозки веществ, давление паров которых при 50 °С не превышает 110 кПа (1,1 бар) </a:t>
            </a:r>
            <a:br>
              <a:rPr lang="ru-RU" sz="1200" dirty="0"/>
            </a:br>
            <a:r>
              <a:rPr lang="ru-RU" sz="1200" dirty="0"/>
              <a:t>должны рассчитываться на давление, </a:t>
            </a:r>
            <a:br>
              <a:rPr lang="ru-RU" sz="1200" dirty="0"/>
            </a:br>
            <a:r>
              <a:rPr lang="ru-RU" sz="1200" dirty="0"/>
              <a:t>равное удвоенному статическому давлению подлежащего перевозке вещества, </a:t>
            </a:r>
            <a:br>
              <a:rPr lang="ru-RU" sz="1200" dirty="0"/>
            </a:br>
            <a:r>
              <a:rPr lang="ru-RU" sz="1200" dirty="0"/>
              <a:t>но не менее удвоенного статического давления </a:t>
            </a:r>
            <a:r>
              <a:rPr lang="ru-RU" sz="1200" dirty="0" smtClean="0"/>
              <a:t>воды».</a:t>
            </a:r>
            <a:endParaRPr lang="ru-RU" sz="1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030" y="188640"/>
            <a:ext cx="87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Определение расчетного </a:t>
            </a:r>
            <a:r>
              <a:rPr lang="ru-RU" b="1" i="1" dirty="0" smtClean="0"/>
              <a:t>давления для проведения испытания</a:t>
            </a:r>
            <a:endParaRPr lang="ru-RU" b="1" i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0246" y="5919663"/>
            <a:ext cx="3929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Рисунок 1 – </a:t>
            </a:r>
            <a:r>
              <a:rPr lang="ru-RU" sz="1200" dirty="0" smtClean="0"/>
              <a:t>Графический эскиз автоцистерны наполненной жидкостью</a:t>
            </a:r>
            <a:r>
              <a:rPr lang="ru-RU" sz="1200" i="1" dirty="0" smtClean="0"/>
              <a:t>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3" y="2708920"/>
            <a:ext cx="2952328" cy="31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Принципиальная гидравлическая схема для проверки автоцистерн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7"/>
            <a:ext cx="8896539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7" descr="Без назван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r="28706"/>
          <a:stretch>
            <a:fillRect/>
          </a:stretch>
        </p:blipFill>
        <p:spPr bwMode="auto">
          <a:xfrm>
            <a:off x="5652120" y="1643203"/>
            <a:ext cx="1008112" cy="19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7" descr="gp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0" y="1608783"/>
            <a:ext cx="14732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8" descr="ko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2788"/>
            <a:ext cx="1524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4325" y="567264"/>
            <a:ext cx="86439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75000"/>
              </a:lnSpc>
              <a:spcAft>
                <a:spcPts val="60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Условия подбора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75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Оборудование испытательной установки для проверки цистерн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LGAV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LGBF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подобрано из условия, что оно предназначено для работы в том числе и с нефтепродуктами, поскольку эксплуатация оборудования  не отвечающего этим требованиям может повлечь за собой непредсказуемые и недопустимые ситуации, такие как:</a:t>
            </a:r>
          </a:p>
          <a:p>
            <a:pPr marL="180975" indent="-180975" eaLnBrk="0" hangingPunct="0">
              <a:lnSpc>
                <a:spcPct val="75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‒	образование искр в момент открытия или закрытия задвижки, не предназначенной для работы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нефтепродуктами; </a:t>
            </a:r>
          </a:p>
          <a:p>
            <a:pPr marL="180975" indent="-180975" eaLnBrk="0" hangingPunct="0">
              <a:lnSpc>
                <a:spcPct val="75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‒ 	преждевременный выход из строя уплотнительных колец, прокладок, и др. резинотехнических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изделий, так что они должны быть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маслобензостойкими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8" descr="Безымянный 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7" y="1688305"/>
            <a:ext cx="1498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28688" y="214313"/>
            <a:ext cx="735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Выбор оборудования для испытательной установки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2927349" y="4076645"/>
            <a:ext cx="300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Рисунок 2 – Гидронасос НВ100Х2-А18 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177799" y="3052762"/>
            <a:ext cx="1657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а - головка </a:t>
            </a:r>
            <a:r>
              <a:rPr lang="ru-RU" sz="1200" dirty="0" smtClean="0"/>
              <a:t>                       </a:t>
            </a:r>
          </a:p>
          <a:p>
            <a:pPr eaLnBrk="1" hangingPunct="1"/>
            <a:r>
              <a:rPr lang="ru-RU" sz="1200" dirty="0" smtClean="0"/>
              <a:t>присоединительная </a:t>
            </a:r>
          </a:p>
          <a:p>
            <a:pPr eaLnBrk="1" hangingPunct="1"/>
            <a:r>
              <a:rPr lang="ru-RU" sz="1200" dirty="0" smtClean="0"/>
              <a:t>197.00.00.00</a:t>
            </a:r>
            <a:r>
              <a:rPr lang="ru-RU" sz="1200" dirty="0"/>
              <a:t>; </a:t>
            </a:r>
            <a:endParaRPr lang="ru-RU" sz="1200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91266"/>
              </p:ext>
            </p:extLst>
          </p:nvPr>
        </p:nvGraphicFramePr>
        <p:xfrm>
          <a:off x="3369543" y="4869160"/>
          <a:ext cx="2714625" cy="131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94"/>
                <a:gridCol w="1000131"/>
              </a:tblGrid>
              <a:tr h="21881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Давление нагнетания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0,8 МПа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Производительность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17,5 м</a:t>
                      </a:r>
                      <a:r>
                        <a:rPr lang="ru-RU" sz="1200" i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/ч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 вращения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2500 об/мин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КПД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71,59 %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11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двигателя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кВт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7994" marB="179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37"/>
          <p:cNvSpPr txBox="1">
            <a:spLocks noChangeArrowheads="1"/>
          </p:cNvSpPr>
          <p:nvPr/>
        </p:nvSpPr>
        <p:spPr bwMode="auto">
          <a:xfrm>
            <a:off x="3347864" y="4407197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2 – Технические данные гидронасоса НВ100Х2-А18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07337"/>
              </p:ext>
            </p:extLst>
          </p:nvPr>
        </p:nvGraphicFramePr>
        <p:xfrm>
          <a:off x="206109" y="4753932"/>
          <a:ext cx="2925731" cy="164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31"/>
                <a:gridCol w="776920"/>
                <a:gridCol w="720080"/>
              </a:tblGrid>
              <a:tr h="218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БРС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Номинальный  расход, 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/ч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Рабочее давление, МПа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66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Температура эксплуатации, °С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-40…+50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-40…+50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Масса не более, кг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179512" y="4143375"/>
            <a:ext cx="292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1 – Технические данные быстроразъемного </a:t>
            </a:r>
            <a:r>
              <a:rPr lang="ru-RU" sz="1200" dirty="0" smtClean="0"/>
              <a:t>соединения и клапана обратного</a:t>
            </a:r>
            <a:endParaRPr lang="ru-RU" sz="12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62574"/>
              </p:ext>
            </p:extLst>
          </p:nvPr>
        </p:nvGraphicFramePr>
        <p:xfrm>
          <a:off x="6215756" y="4651533"/>
          <a:ext cx="2388692" cy="136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31"/>
                <a:gridCol w="1020561"/>
              </a:tblGrid>
              <a:tr h="21895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01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defRPr/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Температура рабочей среды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-35…+100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C°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95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Условный проход, (</a:t>
                      </a:r>
                      <a:r>
                        <a:rPr lang="ru-RU" sz="1200" i="0" dirty="0" err="1" smtClean="0">
                          <a:latin typeface="Arial" pitchFamily="34" charset="0"/>
                          <a:cs typeface="Arial" pitchFamily="34" charset="0"/>
                        </a:rPr>
                        <a:t>Ду</a:t>
                      </a:r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Arial" pitchFamily="34" charset="0"/>
                          <a:cs typeface="Arial" pitchFamily="34" charset="0"/>
                        </a:rPr>
                        <a:t>100мм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895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Рабочее давление 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4,5 МПа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8006" marB="1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6084168" y="4191174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Таблица 3 – Технические данные задвижки 30кч70бр Ду100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560593"/>
            <a:ext cx="180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Рисунок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Задвижка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30кч70бр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Ду100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0579" y="3098928"/>
            <a:ext cx="164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б - клапан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обратный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918.00.00.00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799" y="3685877"/>
            <a:ext cx="3262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Рисунок 1 – Быстроразъемное соединение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3573016"/>
            <a:ext cx="190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Рисунок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Рукав МБС ДУ 100 ГОСТ 5398-76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14" y="1844823"/>
            <a:ext cx="1211442" cy="10269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98" y="3003211"/>
            <a:ext cx="1488299" cy="5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0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24272"/>
          </a:xfrm>
        </p:spPr>
        <p:txBody>
          <a:bodyPr>
            <a:noAutofit/>
          </a:bodyPr>
          <a:lstStyle/>
          <a:p>
            <a:pPr algn="ctr">
              <a:tabLst>
                <a:tab pos="361950" algn="l"/>
                <a:tab pos="714375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проведения периодических проверок автоцистерн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08" y="54868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>
              <a:lnSpc>
                <a:spcPct val="90000"/>
              </a:lnSpc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Перед проведением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проверок,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цистерна должна быть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охлаждена (отогрета) и освобождена от заполняющей ее рабочей жидкости;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пропарена и отключена заглушками от всех трубопроводов;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очищена;</a:t>
            </a:r>
          </a:p>
          <a:p>
            <a:pPr marL="173038" indent="-173038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покрытие цистерны в местах где имеется коррозия, должно быть удалено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2060848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>
              <a:lnSpc>
                <a:spcPct val="90000"/>
              </a:lnSpc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Наружный и внутренний осмотр: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поверхности корпуса цистерны: изменение геометрии корпуса в результате деформации стенок, трещин, язв, надрывов, раковин, коррозии стенок,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выпучин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отдулин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отслаиваний и т.д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сварных швах: трещин, пор, подрезов, наплывов, несоответствие формы и размеров сварных швов требованиям технической документации, коррозии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Внутренний осмотр  на коррозионно-эрозионный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износ: застойные зоны, места скопления влаги и коррозионных продуктов, места изменения направления потоков, зоны, прилегающие к входным и выходным штуцерам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008" y="4086969"/>
            <a:ext cx="45720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>
              <a:lnSpc>
                <a:spcPct val="90000"/>
              </a:lnSpc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Испытание на герметичность и проверка удовлетворительного  функционирования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оборудования: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цистерне через технологическую оснастку создают необходимое избыточное давление воздуха и по манометру определяют изменение давления воздуха внутри цистерны за определенный промежуток времени.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Швы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соединения цистерны промазывают мыльным раствором,  через технологическую оснастку создают необходимое избыточное давление воздуха и определяют места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не герметичности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цистерны по пузырькам воздуха (мыльным пузырям) в местах промазки мыльным раствором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5406" y="2348880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Здесь будут схемы дефектов сварных соединений и изображения коррозии и вмятин.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02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проведения гидравлических испытаний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2817" y="727654"/>
            <a:ext cx="43871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Испытательное давление, применяемое при проведении испытания на гидравлическое давление, зависит от расчетного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давления, значит перед проведением проверки требуется расчет.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66562"/>
            <a:ext cx="4196655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Основные правила: </a:t>
            </a:r>
          </a:p>
          <a:p>
            <a:pPr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применять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воду с температурой не ниже 5</a:t>
            </a:r>
            <a:r>
              <a:rPr lang="ru-RU" sz="1200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 и не выше 40</a:t>
            </a:r>
            <a:r>
              <a:rPr lang="ru-RU" sz="1200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С. Разность температур стенки сосуда и окружающего воздуха во время испытаний не должна вызывать конденсации влаги на поверхности стенок цистерны;</a:t>
            </a:r>
          </a:p>
          <a:p>
            <a:pPr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опрессовку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цистерны производить водой пробным давлением, указанным в паспорте, установив на время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опрессовки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заглушки под предохранительные клапана, и подводящие трубопроводы;</a:t>
            </a:r>
          </a:p>
          <a:p>
            <a:pPr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полностью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удалить воздух при заполнении цистерны водой;</a:t>
            </a:r>
          </a:p>
          <a:p>
            <a:pPr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производить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плавное повышение давления в цистерне;</a:t>
            </a:r>
          </a:p>
          <a:p>
            <a:pPr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контролировать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давление в цистерне двумя манометрами, оба манометра должны быть одного типа, предела измерения, одинаковых классов точности, цены деления;</a:t>
            </a:r>
          </a:p>
          <a:p>
            <a:pPr algn="just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выдержать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сосуд под пробным давлением в течение определенного времени, время выдержки зависит от толщины стенок корпуса или устанавливается изготовителем цистерны.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2817" y="1484784"/>
            <a:ext cx="432167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90000"/>
              </a:lnSpc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Цистерна считается выдержавшей гидравлическое испытание, если не обнаружено: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течи, трещин, слезок, потения в сварных соединениях и на основном металле;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течи в разъемных соединениях;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видимых остаточных деформаций, падения давления по манометру.</a:t>
            </a:r>
          </a:p>
        </p:txBody>
      </p:sp>
      <p:graphicFrame>
        <p:nvGraphicFramePr>
          <p:cNvPr id="1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03225"/>
              </p:ext>
            </p:extLst>
          </p:nvPr>
        </p:nvGraphicFramePr>
        <p:xfrm>
          <a:off x="395536" y="4869160"/>
          <a:ext cx="3600524" cy="14015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621"/>
                <a:gridCol w="118290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Толщина стенки цистерны, мм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выдержки, мин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  <a:tr h="264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 50 включительно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  <a:tr h="264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Свыше 50 до 100 включительно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  <a:tr h="264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Свыше 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72318" marB="72318" horzOverflow="overflow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4407495"/>
            <a:ext cx="419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Таблица 1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Зависимость времени выдержки от толщины стенок цистерны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4926" y="5661248"/>
            <a:ext cx="218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Рисунок 1 – Манометр 1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bar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6" t="13072" r="21781" b="5068"/>
          <a:stretch/>
        </p:blipFill>
        <p:spPr>
          <a:xfrm>
            <a:off x="5364088" y="2852936"/>
            <a:ext cx="2296632" cy="28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 и нормы техники безопасности при проведении гидравлических испытаний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465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Здесь пока еще не придумал что сделать</a:t>
            </a:r>
          </a:p>
        </p:txBody>
      </p:sp>
    </p:spTree>
    <p:extLst>
      <p:ext uri="{BB962C8B-B14F-4D97-AF65-F5344CB8AC3E}">
        <p14:creationId xmlns:p14="http://schemas.microsoft.com/office/powerpoint/2010/main" val="1195378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1731</TotalTime>
  <Words>1455</Words>
  <Application>Microsoft Office PowerPoint</Application>
  <PresentationFormat>Экран (4:3)</PresentationFormat>
  <Paragraphs>245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МИНИСТЕРСТВО ОБРАЗОВАНИЯ И НАУКИ РОССИЙСКОЙ ФЕДЕРАЦИИ  ФЕДЕРАЛЬНОЕ ГОСУДАРСТВЕННОЕ  БЮДЖЕТНОЕ ОБРАЗОВАТЕЛЬНОЕ УЧРЕЖДЕНИЕ ВЫСШЕГО ОБРАЗОВАНИЯ "СИБИРСКИЙ ГОСУДАРСТВЕННЫЙ АВТОМОБИЛЬНО-ДОРОЖНЫЙ УНИВЕРСИТЕТ"  (ФГБОУ ВО СИБАДИ)  Магистерская диссертация</vt:lpstr>
      <vt:lpstr>Презентация PowerPoint</vt:lpstr>
      <vt:lpstr>Презентация PowerPoint</vt:lpstr>
      <vt:lpstr>Презентация PowerPoint</vt:lpstr>
      <vt:lpstr>Принципиальная гидравлическая схема для проверки автоцистерн</vt:lpstr>
      <vt:lpstr>Презентация PowerPoint</vt:lpstr>
      <vt:lpstr>Порядок проведения периодических проверок автоцистерн</vt:lpstr>
      <vt:lpstr>Порядок проведения гидравлических испытаний</vt:lpstr>
      <vt:lpstr>Правила и нормы техники безопасности при проведении гидравлических испытаний</vt:lpstr>
      <vt:lpstr>Презентация PowerPoint</vt:lpstr>
      <vt:lpstr>Результаты проверок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Магистерская диссертация</dc:title>
  <dc:creator>user</dc:creator>
  <cp:lastModifiedBy>user</cp:lastModifiedBy>
  <cp:revision>43</cp:revision>
  <dcterms:created xsi:type="dcterms:W3CDTF">2020-05-18T05:27:35Z</dcterms:created>
  <dcterms:modified xsi:type="dcterms:W3CDTF">2020-05-27T12:40:01Z</dcterms:modified>
</cp:coreProperties>
</file>